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slides/slide153.xml" ContentType="application/vnd.openxmlformats-officedocument.presentationml.slide+xml"/>
  <Override PartName="/ppt/slides/slide154.xml" ContentType="application/vnd.openxmlformats-officedocument.presentationml.slide+xml"/>
  <Override PartName="/ppt/slides/slide155.xml" ContentType="application/vnd.openxmlformats-officedocument.presentationml.slide+xml"/>
  <Override PartName="/ppt/slides/slide156.xml" ContentType="application/vnd.openxmlformats-officedocument.presentationml.slide+xml"/>
  <Override PartName="/ppt/slides/slide15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1.xml" ContentType="application/vnd.openxmlformats-officedocument.presentationml.notesSlide+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59"/>
  </p:notesMasterIdLst>
  <p:sldIdLst>
    <p:sldId id="256" r:id="rId2"/>
    <p:sldId id="257" r:id="rId3"/>
    <p:sldId id="260" r:id="rId4"/>
    <p:sldId id="730" r:id="rId5"/>
    <p:sldId id="749" r:id="rId6"/>
    <p:sldId id="767" r:id="rId7"/>
    <p:sldId id="768" r:id="rId8"/>
    <p:sldId id="769" r:id="rId9"/>
    <p:sldId id="752" r:id="rId10"/>
    <p:sldId id="814" r:id="rId11"/>
    <p:sldId id="815" r:id="rId12"/>
    <p:sldId id="331" r:id="rId13"/>
    <p:sldId id="378" r:id="rId14"/>
    <p:sldId id="379" r:id="rId15"/>
    <p:sldId id="380" r:id="rId16"/>
    <p:sldId id="385" r:id="rId17"/>
    <p:sldId id="382" r:id="rId18"/>
    <p:sldId id="386" r:id="rId19"/>
    <p:sldId id="392" r:id="rId20"/>
    <p:sldId id="397" r:id="rId21"/>
    <p:sldId id="391" r:id="rId22"/>
    <p:sldId id="390" r:id="rId23"/>
    <p:sldId id="389" r:id="rId24"/>
    <p:sldId id="770" r:id="rId25"/>
    <p:sldId id="771" r:id="rId26"/>
    <p:sldId id="772" r:id="rId27"/>
    <p:sldId id="774" r:id="rId28"/>
    <p:sldId id="401" r:id="rId29"/>
    <p:sldId id="776" r:id="rId30"/>
    <p:sldId id="777" r:id="rId31"/>
    <p:sldId id="778" r:id="rId32"/>
    <p:sldId id="404" r:id="rId33"/>
    <p:sldId id="399" r:id="rId34"/>
    <p:sldId id="406" r:id="rId35"/>
    <p:sldId id="407" r:id="rId36"/>
    <p:sldId id="408" r:id="rId37"/>
    <p:sldId id="409" r:id="rId38"/>
    <p:sldId id="410" r:id="rId39"/>
    <p:sldId id="490" r:id="rId40"/>
    <p:sldId id="497" r:id="rId41"/>
    <p:sldId id="499" r:id="rId42"/>
    <p:sldId id="500" r:id="rId43"/>
    <p:sldId id="501" r:id="rId44"/>
    <p:sldId id="493" r:id="rId45"/>
    <p:sldId id="492" r:id="rId46"/>
    <p:sldId id="502" r:id="rId47"/>
    <p:sldId id="504" r:id="rId48"/>
    <p:sldId id="505" r:id="rId49"/>
    <p:sldId id="496" r:id="rId50"/>
    <p:sldId id="508" r:id="rId51"/>
    <p:sldId id="509" r:id="rId52"/>
    <p:sldId id="511" r:id="rId53"/>
    <p:sldId id="507" r:id="rId54"/>
    <p:sldId id="515" r:id="rId55"/>
    <p:sldId id="516" r:id="rId56"/>
    <p:sldId id="517" r:id="rId57"/>
    <p:sldId id="518" r:id="rId58"/>
    <p:sldId id="519" r:id="rId59"/>
    <p:sldId id="521" r:id="rId60"/>
    <p:sldId id="522" r:id="rId61"/>
    <p:sldId id="523" r:id="rId62"/>
    <p:sldId id="526" r:id="rId63"/>
    <p:sldId id="783" r:id="rId64"/>
    <p:sldId id="686" r:id="rId65"/>
    <p:sldId id="687" r:id="rId66"/>
    <p:sldId id="688" r:id="rId67"/>
    <p:sldId id="689" r:id="rId68"/>
    <p:sldId id="691" r:id="rId69"/>
    <p:sldId id="531" r:id="rId70"/>
    <p:sldId id="690" r:id="rId71"/>
    <p:sldId id="693" r:id="rId72"/>
    <p:sldId id="694" r:id="rId73"/>
    <p:sldId id="536" r:id="rId74"/>
    <p:sldId id="698" r:id="rId75"/>
    <p:sldId id="700" r:id="rId76"/>
    <p:sldId id="701" r:id="rId77"/>
    <p:sldId id="703" r:id="rId78"/>
    <p:sldId id="704" r:id="rId79"/>
    <p:sldId id="705" r:id="rId80"/>
    <p:sldId id="707" r:id="rId81"/>
    <p:sldId id="708" r:id="rId82"/>
    <p:sldId id="709" r:id="rId83"/>
    <p:sldId id="710" r:id="rId84"/>
    <p:sldId id="481" r:id="rId85"/>
    <p:sldId id="482" r:id="rId86"/>
    <p:sldId id="483" r:id="rId87"/>
    <p:sldId id="485" r:id="rId88"/>
    <p:sldId id="486" r:id="rId89"/>
    <p:sldId id="487" r:id="rId90"/>
    <p:sldId id="488" r:id="rId91"/>
    <p:sldId id="789" r:id="rId92"/>
    <p:sldId id="790" r:id="rId93"/>
    <p:sldId id="791" r:id="rId94"/>
    <p:sldId id="792" r:id="rId95"/>
    <p:sldId id="793" r:id="rId96"/>
    <p:sldId id="794" r:id="rId97"/>
    <p:sldId id="442" r:id="rId98"/>
    <p:sldId id="445" r:id="rId99"/>
    <p:sldId id="565" r:id="rId100"/>
    <p:sldId id="566" r:id="rId101"/>
    <p:sldId id="567" r:id="rId102"/>
    <p:sldId id="795" r:id="rId103"/>
    <p:sldId id="796" r:id="rId104"/>
    <p:sldId id="450" r:id="rId105"/>
    <p:sldId id="813" r:id="rId106"/>
    <p:sldId id="797" r:id="rId107"/>
    <p:sldId id="697" r:id="rId108"/>
    <p:sldId id="799" r:id="rId109"/>
    <p:sldId id="800" r:id="rId110"/>
    <p:sldId id="801" r:id="rId111"/>
    <p:sldId id="803" r:id="rId112"/>
    <p:sldId id="804" r:id="rId113"/>
    <p:sldId id="806" r:id="rId114"/>
    <p:sldId id="807" r:id="rId115"/>
    <p:sldId id="808" r:id="rId116"/>
    <p:sldId id="809" r:id="rId117"/>
    <p:sldId id="713" r:id="rId118"/>
    <p:sldId id="714" r:id="rId119"/>
    <p:sldId id="810" r:id="rId120"/>
    <p:sldId id="716" r:id="rId121"/>
    <p:sldId id="717" r:id="rId122"/>
    <p:sldId id="718" r:id="rId123"/>
    <p:sldId id="720" r:id="rId124"/>
    <p:sldId id="721" r:id="rId125"/>
    <p:sldId id="722" r:id="rId126"/>
    <p:sldId id="723" r:id="rId127"/>
    <p:sldId id="724" r:id="rId128"/>
    <p:sldId id="725" r:id="rId129"/>
    <p:sldId id="726" r:id="rId130"/>
    <p:sldId id="728" r:id="rId131"/>
    <p:sldId id="732" r:id="rId132"/>
    <p:sldId id="733" r:id="rId133"/>
    <p:sldId id="734" r:id="rId134"/>
    <p:sldId id="735" r:id="rId135"/>
    <p:sldId id="736" r:id="rId136"/>
    <p:sldId id="740" r:id="rId137"/>
    <p:sldId id="739" r:id="rId138"/>
    <p:sldId id="742" r:id="rId139"/>
    <p:sldId id="743" r:id="rId140"/>
    <p:sldId id="745" r:id="rId141"/>
    <p:sldId id="744" r:id="rId142"/>
    <p:sldId id="748" r:id="rId143"/>
    <p:sldId id="750" r:id="rId144"/>
    <p:sldId id="754" r:id="rId145"/>
    <p:sldId id="755" r:id="rId146"/>
    <p:sldId id="756" r:id="rId147"/>
    <p:sldId id="757" r:id="rId148"/>
    <p:sldId id="758" r:id="rId149"/>
    <p:sldId id="759" r:id="rId150"/>
    <p:sldId id="812" r:id="rId151"/>
    <p:sldId id="751" r:id="rId152"/>
    <p:sldId id="761" r:id="rId153"/>
    <p:sldId id="762" r:id="rId154"/>
    <p:sldId id="763" r:id="rId155"/>
    <p:sldId id="274" r:id="rId156"/>
    <p:sldId id="298" r:id="rId157"/>
    <p:sldId id="297" r:id="rId15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BFBFBF"/>
    <a:srgbClr val="4F81BD"/>
    <a:srgbClr val="D8D8D8"/>
    <a:srgbClr val="4BACC6"/>
    <a:srgbClr val="E7E7E7"/>
    <a:srgbClr val="E9EDF4"/>
    <a:srgbClr val="D0D8E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07" autoAdjust="0"/>
    <p:restoredTop sz="94667" autoAdjust="0"/>
  </p:normalViewPr>
  <p:slideViewPr>
    <p:cSldViewPr>
      <p:cViewPr varScale="1">
        <p:scale>
          <a:sx n="122" d="100"/>
          <a:sy n="122" d="100"/>
        </p:scale>
        <p:origin x="114" y="138"/>
      </p:cViewPr>
      <p:guideLst>
        <p:guide orient="horz" pos="2160"/>
        <p:guide pos="3840"/>
      </p:guideLst>
    </p:cSldViewPr>
  </p:slideViewPr>
  <p:outlineViewPr>
    <p:cViewPr>
      <p:scale>
        <a:sx n="33" d="100"/>
        <a:sy n="33" d="100"/>
      </p:scale>
      <p:origin x="0" y="-6282"/>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63" Type="http://schemas.openxmlformats.org/officeDocument/2006/relationships/slide" Target="slides/slide62.xml"/><Relationship Id="rId84" Type="http://schemas.openxmlformats.org/officeDocument/2006/relationships/slide" Target="slides/slide83.xml"/><Relationship Id="rId138" Type="http://schemas.openxmlformats.org/officeDocument/2006/relationships/slide" Target="slides/slide137.xml"/><Relationship Id="rId159" Type="http://schemas.openxmlformats.org/officeDocument/2006/relationships/notesMaster" Target="notesMasters/notesMaster1.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53" Type="http://schemas.openxmlformats.org/officeDocument/2006/relationships/slide" Target="slides/slide52.xml"/><Relationship Id="rId74" Type="http://schemas.openxmlformats.org/officeDocument/2006/relationships/slide" Target="slides/slide73.xml"/><Relationship Id="rId128" Type="http://schemas.openxmlformats.org/officeDocument/2006/relationships/slide" Target="slides/slide127.xml"/><Relationship Id="rId149" Type="http://schemas.openxmlformats.org/officeDocument/2006/relationships/slide" Target="slides/slide148.xml"/><Relationship Id="rId5" Type="http://schemas.openxmlformats.org/officeDocument/2006/relationships/slide" Target="slides/slide4.xml"/><Relationship Id="rId95" Type="http://schemas.openxmlformats.org/officeDocument/2006/relationships/slide" Target="slides/slide94.xml"/><Relationship Id="rId160" Type="http://schemas.openxmlformats.org/officeDocument/2006/relationships/presProps" Target="presProps.xml"/><Relationship Id="rId22" Type="http://schemas.openxmlformats.org/officeDocument/2006/relationships/slide" Target="slides/slide21.xml"/><Relationship Id="rId43" Type="http://schemas.openxmlformats.org/officeDocument/2006/relationships/slide" Target="slides/slide42.xml"/><Relationship Id="rId64" Type="http://schemas.openxmlformats.org/officeDocument/2006/relationships/slide" Target="slides/slide63.xml"/><Relationship Id="rId118" Type="http://schemas.openxmlformats.org/officeDocument/2006/relationships/slide" Target="slides/slide117.xml"/><Relationship Id="rId139" Type="http://schemas.openxmlformats.org/officeDocument/2006/relationships/slide" Target="slides/slide138.xml"/><Relationship Id="rId85" Type="http://schemas.openxmlformats.org/officeDocument/2006/relationships/slide" Target="slides/slide84.xml"/><Relationship Id="rId150" Type="http://schemas.openxmlformats.org/officeDocument/2006/relationships/slide" Target="slides/slide149.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08" Type="http://schemas.openxmlformats.org/officeDocument/2006/relationships/slide" Target="slides/slide107.xml"/><Relationship Id="rId124" Type="http://schemas.openxmlformats.org/officeDocument/2006/relationships/slide" Target="slides/slide123.xml"/><Relationship Id="rId129" Type="http://schemas.openxmlformats.org/officeDocument/2006/relationships/slide" Target="slides/slide128.xml"/><Relationship Id="rId54" Type="http://schemas.openxmlformats.org/officeDocument/2006/relationships/slide" Target="slides/slide53.xml"/><Relationship Id="rId70" Type="http://schemas.openxmlformats.org/officeDocument/2006/relationships/slide" Target="slides/slide69.xml"/><Relationship Id="rId75" Type="http://schemas.openxmlformats.org/officeDocument/2006/relationships/slide" Target="slides/slide74.xml"/><Relationship Id="rId91" Type="http://schemas.openxmlformats.org/officeDocument/2006/relationships/slide" Target="slides/slide90.xml"/><Relationship Id="rId96" Type="http://schemas.openxmlformats.org/officeDocument/2006/relationships/slide" Target="slides/slide95.xml"/><Relationship Id="rId140" Type="http://schemas.openxmlformats.org/officeDocument/2006/relationships/slide" Target="slides/slide139.xml"/><Relationship Id="rId145" Type="http://schemas.openxmlformats.org/officeDocument/2006/relationships/slide" Target="slides/slide144.xml"/><Relationship Id="rId16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23" Type="http://schemas.openxmlformats.org/officeDocument/2006/relationships/slide" Target="slides/slide22.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119" Type="http://schemas.openxmlformats.org/officeDocument/2006/relationships/slide" Target="slides/slide118.xml"/><Relationship Id="rId44" Type="http://schemas.openxmlformats.org/officeDocument/2006/relationships/slide" Target="slides/slide43.xml"/><Relationship Id="rId60" Type="http://schemas.openxmlformats.org/officeDocument/2006/relationships/slide" Target="slides/slide59.xml"/><Relationship Id="rId65" Type="http://schemas.openxmlformats.org/officeDocument/2006/relationships/slide" Target="slides/slide64.xml"/><Relationship Id="rId81" Type="http://schemas.openxmlformats.org/officeDocument/2006/relationships/slide" Target="slides/slide80.xml"/><Relationship Id="rId86" Type="http://schemas.openxmlformats.org/officeDocument/2006/relationships/slide" Target="slides/slide85.xml"/><Relationship Id="rId130" Type="http://schemas.openxmlformats.org/officeDocument/2006/relationships/slide" Target="slides/slide129.xml"/><Relationship Id="rId135" Type="http://schemas.openxmlformats.org/officeDocument/2006/relationships/slide" Target="slides/slide134.xml"/><Relationship Id="rId151" Type="http://schemas.openxmlformats.org/officeDocument/2006/relationships/slide" Target="slides/slide150.xml"/><Relationship Id="rId156" Type="http://schemas.openxmlformats.org/officeDocument/2006/relationships/slide" Target="slides/slide155.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141" Type="http://schemas.openxmlformats.org/officeDocument/2006/relationships/slide" Target="slides/slide140.xml"/><Relationship Id="rId146" Type="http://schemas.openxmlformats.org/officeDocument/2006/relationships/slide" Target="slides/slide145.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162" Type="http://schemas.openxmlformats.org/officeDocument/2006/relationships/theme" Target="theme/theme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136" Type="http://schemas.openxmlformats.org/officeDocument/2006/relationships/slide" Target="slides/slide135.xml"/><Relationship Id="rId157" Type="http://schemas.openxmlformats.org/officeDocument/2006/relationships/slide" Target="slides/slide156.xml"/><Relationship Id="rId61" Type="http://schemas.openxmlformats.org/officeDocument/2006/relationships/slide" Target="slides/slide60.xml"/><Relationship Id="rId82" Type="http://schemas.openxmlformats.org/officeDocument/2006/relationships/slide" Target="slides/slide81.xml"/><Relationship Id="rId152" Type="http://schemas.openxmlformats.org/officeDocument/2006/relationships/slide" Target="slides/slide15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slide" Target="slides/slide14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 Id="rId163" Type="http://schemas.openxmlformats.org/officeDocument/2006/relationships/tableStyles" Target="tableStyles.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137" Type="http://schemas.openxmlformats.org/officeDocument/2006/relationships/slide" Target="slides/slide136.xml"/><Relationship Id="rId158" Type="http://schemas.openxmlformats.org/officeDocument/2006/relationships/slide" Target="slides/slide157.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32" Type="http://schemas.openxmlformats.org/officeDocument/2006/relationships/slide" Target="slides/slide131.xml"/><Relationship Id="rId153" Type="http://schemas.openxmlformats.org/officeDocument/2006/relationships/slide" Target="slides/slide152.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106" Type="http://schemas.openxmlformats.org/officeDocument/2006/relationships/slide" Target="slides/slide105.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78" Type="http://schemas.openxmlformats.org/officeDocument/2006/relationships/slide" Target="slides/slide77.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43" Type="http://schemas.openxmlformats.org/officeDocument/2006/relationships/slide" Target="slides/slide142.xml"/><Relationship Id="rId148" Type="http://schemas.openxmlformats.org/officeDocument/2006/relationships/slide" Target="slides/slide147.xml"/><Relationship Id="rId164"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slide" Target="slides/slide8.xml"/><Relationship Id="rId26" Type="http://schemas.openxmlformats.org/officeDocument/2006/relationships/slide" Target="slides/slide25.xml"/><Relationship Id="rId47" Type="http://schemas.openxmlformats.org/officeDocument/2006/relationships/slide" Target="slides/slide46.xml"/><Relationship Id="rId68" Type="http://schemas.openxmlformats.org/officeDocument/2006/relationships/slide" Target="slides/slide67.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54" Type="http://schemas.openxmlformats.org/officeDocument/2006/relationships/slide" Target="slides/slide153.xml"/><Relationship Id="rId16" Type="http://schemas.openxmlformats.org/officeDocument/2006/relationships/slide" Target="slides/slide15.xml"/><Relationship Id="rId37" Type="http://schemas.openxmlformats.org/officeDocument/2006/relationships/slide" Target="slides/slide36.xml"/><Relationship Id="rId58" Type="http://schemas.openxmlformats.org/officeDocument/2006/relationships/slide" Target="slides/slide57.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44" Type="http://schemas.openxmlformats.org/officeDocument/2006/relationships/slide" Target="slides/slide143.xml"/><Relationship Id="rId90" Type="http://schemas.openxmlformats.org/officeDocument/2006/relationships/slide" Target="slides/slide89.xml"/><Relationship Id="rId27" Type="http://schemas.openxmlformats.org/officeDocument/2006/relationships/slide" Target="slides/slide26.xml"/><Relationship Id="rId48" Type="http://schemas.openxmlformats.org/officeDocument/2006/relationships/slide" Target="slides/slide47.xml"/><Relationship Id="rId69" Type="http://schemas.openxmlformats.org/officeDocument/2006/relationships/slide" Target="slides/slide68.xml"/><Relationship Id="rId113" Type="http://schemas.openxmlformats.org/officeDocument/2006/relationships/slide" Target="slides/slide112.xml"/><Relationship Id="rId134" Type="http://schemas.openxmlformats.org/officeDocument/2006/relationships/slide" Target="slides/slide133.xml"/><Relationship Id="rId80" Type="http://schemas.openxmlformats.org/officeDocument/2006/relationships/slide" Target="slides/slide79.xml"/><Relationship Id="rId155" Type="http://schemas.openxmlformats.org/officeDocument/2006/relationships/slide" Target="slides/slide154.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Wittman, Barry" userId="bff186cd-6ce8-41ba-8e8c-e85cdef216de" providerId="ADAL" clId="{CBACA833-4E94-4636-8316-D7F70E3EB3CF}"/>
    <pc:docChg chg="custSel modSld">
      <pc:chgData name="Wittman, Barry" userId="bff186cd-6ce8-41ba-8e8c-e85cdef216de" providerId="ADAL" clId="{CBACA833-4E94-4636-8316-D7F70E3EB3CF}" dt="2025-02-13T22:38:46.024" v="54" actId="6549"/>
      <pc:docMkLst>
        <pc:docMk/>
      </pc:docMkLst>
      <pc:sldChg chg="modSp modAnim">
        <pc:chgData name="Wittman, Barry" userId="bff186cd-6ce8-41ba-8e8c-e85cdef216de" providerId="ADAL" clId="{CBACA833-4E94-4636-8316-D7F70E3EB3CF}" dt="2025-02-13T22:38:46.024" v="54" actId="6549"/>
        <pc:sldMkLst>
          <pc:docMk/>
          <pc:sldMk cId="0" sldId="297"/>
        </pc:sldMkLst>
        <pc:spChg chg="mod">
          <ac:chgData name="Wittman, Barry" userId="bff186cd-6ce8-41ba-8e8c-e85cdef216de" providerId="ADAL" clId="{CBACA833-4E94-4636-8316-D7F70E3EB3CF}" dt="2025-02-13T22:38:46.024" v="54" actId="6549"/>
          <ac:spMkLst>
            <pc:docMk/>
            <pc:sldMk cId="0" sldId="297"/>
            <ac:spMk id="5" creationId="{00000000-0000-0000-0000-000000000000}"/>
          </ac:spMkLst>
        </pc:spChg>
      </pc:sldChg>
      <pc:sldChg chg="modSp">
        <pc:chgData name="Wittman, Barry" userId="bff186cd-6ce8-41ba-8e8c-e85cdef216de" providerId="ADAL" clId="{CBACA833-4E94-4636-8316-D7F70E3EB3CF}" dt="2025-02-13T22:37:21.755" v="0" actId="14100"/>
        <pc:sldMkLst>
          <pc:docMk/>
          <pc:sldMk cId="2116889250" sldId="408"/>
        </pc:sldMkLst>
        <pc:spChg chg="mod">
          <ac:chgData name="Wittman, Barry" userId="bff186cd-6ce8-41ba-8e8c-e85cdef216de" providerId="ADAL" clId="{CBACA833-4E94-4636-8316-D7F70E3EB3CF}" dt="2025-02-13T22:37:21.755" v="0" actId="14100"/>
          <ac:spMkLst>
            <pc:docMk/>
            <pc:sldMk cId="2116889250" sldId="408"/>
            <ac:spMk id="2" creationId="{33CC5306-3C82-4F61-BF84-3AD88A340A0B}"/>
          </ac:spMkLst>
        </pc:spChg>
      </pc:sldChg>
      <pc:sldChg chg="modSp">
        <pc:chgData name="Wittman, Barry" userId="bff186cd-6ce8-41ba-8e8c-e85cdef216de" providerId="ADAL" clId="{CBACA833-4E94-4636-8316-D7F70E3EB3CF}" dt="2025-02-13T22:37:46.329" v="53" actId="20577"/>
        <pc:sldMkLst>
          <pc:docMk/>
          <pc:sldMk cId="59745528" sldId="502"/>
        </pc:sldMkLst>
        <pc:spChg chg="mod">
          <ac:chgData name="Wittman, Barry" userId="bff186cd-6ce8-41ba-8e8c-e85cdef216de" providerId="ADAL" clId="{CBACA833-4E94-4636-8316-D7F70E3EB3CF}" dt="2025-02-13T22:37:46.329" v="53" actId="20577"/>
          <ac:spMkLst>
            <pc:docMk/>
            <pc:sldMk cId="59745528" sldId="502"/>
            <ac:spMk id="3" creationId="{1CB34CB5-4D96-4D32-9C5E-C7E7A9F4E51C}"/>
          </ac:spMkLst>
        </pc:spChg>
      </pc:sldChg>
    </pc:docChg>
  </pc:docChgLst>
</pc:chgInfo>
</file>

<file path=ppt/diagrams/colors1.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F367913-76C5-4854-8939-9B9E725C1314}" type="doc">
      <dgm:prSet loTypeId="urn:microsoft.com/office/officeart/2005/8/layout/radial1" loCatId="cycle" qsTypeId="urn:microsoft.com/office/officeart/2005/8/quickstyle/simple1" qsCatId="simple" csTypeId="urn:microsoft.com/office/officeart/2005/8/colors/colorful4" csCatId="colorful" phldr="1"/>
      <dgm:spPr/>
      <dgm:t>
        <a:bodyPr/>
        <a:lstStyle/>
        <a:p>
          <a:endParaRPr lang="en-US"/>
        </a:p>
      </dgm:t>
    </dgm:pt>
    <dgm:pt modelId="{3DE59D5B-9513-4C9E-93AA-DD05A6EC0294}">
      <dgm:prSet phldrT="[Text]" custT="1"/>
      <dgm:spPr>
        <a:solidFill>
          <a:schemeClr val="accent6"/>
        </a:solidFill>
      </dgm:spPr>
      <dgm:t>
        <a:bodyPr/>
        <a:lstStyle/>
        <a:p>
          <a:r>
            <a:rPr lang="en-US" sz="2000" dirty="0"/>
            <a:t>Server</a:t>
          </a:r>
        </a:p>
      </dgm:t>
    </dgm:pt>
    <dgm:pt modelId="{B6E84406-5670-4B96-A62B-03DE2CD67525}" type="parTrans" cxnId="{DCD52887-3ABD-473A-A4BF-293B7FBAE5BF}">
      <dgm:prSet/>
      <dgm:spPr/>
      <dgm:t>
        <a:bodyPr/>
        <a:lstStyle/>
        <a:p>
          <a:endParaRPr lang="en-US" sz="1600"/>
        </a:p>
      </dgm:t>
    </dgm:pt>
    <dgm:pt modelId="{705DE817-ED05-40D9-BCF8-089330197683}" type="sibTrans" cxnId="{DCD52887-3ABD-473A-A4BF-293B7FBAE5BF}">
      <dgm:prSet/>
      <dgm:spPr/>
      <dgm:t>
        <a:bodyPr/>
        <a:lstStyle/>
        <a:p>
          <a:endParaRPr lang="en-US" sz="1600"/>
        </a:p>
      </dgm:t>
    </dgm:pt>
    <dgm:pt modelId="{7006228C-7840-4856-B266-C484B176E4D6}">
      <dgm:prSet phldrT="[Text]" custT="1"/>
      <dgm:spPr/>
      <dgm:t>
        <a:bodyPr/>
        <a:lstStyle/>
        <a:p>
          <a:r>
            <a:rPr lang="en-US" sz="2000" dirty="0"/>
            <a:t>Client 1</a:t>
          </a:r>
        </a:p>
      </dgm:t>
    </dgm:pt>
    <dgm:pt modelId="{65C593D3-9946-4194-B4B8-383F354CEDC9}" type="parTrans" cxnId="{0B1D1D83-4C38-4A89-8DC2-E5AB80F9F2AF}">
      <dgm:prSet custT="1"/>
      <dgm:spPr>
        <a:ln w="44450">
          <a:solidFill>
            <a:schemeClr val="accent3"/>
          </a:solidFill>
          <a:headEnd type="triangle"/>
          <a:tailEnd type="triangle"/>
        </a:ln>
      </dgm:spPr>
      <dgm:t>
        <a:bodyPr/>
        <a:lstStyle/>
        <a:p>
          <a:endParaRPr lang="en-US" sz="400"/>
        </a:p>
      </dgm:t>
    </dgm:pt>
    <dgm:pt modelId="{E3E1AFB0-DACE-4C1A-95C2-5BBED76ADA1A}" type="sibTrans" cxnId="{0B1D1D83-4C38-4A89-8DC2-E5AB80F9F2AF}">
      <dgm:prSet/>
      <dgm:spPr/>
      <dgm:t>
        <a:bodyPr/>
        <a:lstStyle/>
        <a:p>
          <a:endParaRPr lang="en-US" sz="1600"/>
        </a:p>
      </dgm:t>
    </dgm:pt>
    <dgm:pt modelId="{94D4D629-3E05-4BA3-A2EF-2EEB948992ED}">
      <dgm:prSet phldrT="[Text]" custT="1"/>
      <dgm:spPr/>
      <dgm:t>
        <a:bodyPr/>
        <a:lstStyle/>
        <a:p>
          <a:r>
            <a:rPr lang="en-US" sz="2000" dirty="0"/>
            <a:t>Client 2</a:t>
          </a:r>
        </a:p>
      </dgm:t>
    </dgm:pt>
    <dgm:pt modelId="{442521A7-3730-4303-9B9A-5693A262123E}" type="parTrans" cxnId="{31BBAEC7-D40B-4480-B33C-270794E2D5DF}">
      <dgm:prSet custT="1"/>
      <dgm:spPr>
        <a:ln w="44450">
          <a:solidFill>
            <a:schemeClr val="accent3"/>
          </a:solidFill>
          <a:headEnd type="triangle"/>
          <a:tailEnd type="triangle"/>
        </a:ln>
      </dgm:spPr>
      <dgm:t>
        <a:bodyPr/>
        <a:lstStyle/>
        <a:p>
          <a:endParaRPr lang="en-US" sz="400"/>
        </a:p>
      </dgm:t>
    </dgm:pt>
    <dgm:pt modelId="{D8672843-1C57-42F7-9CA2-EF31786EEAAC}" type="sibTrans" cxnId="{31BBAEC7-D40B-4480-B33C-270794E2D5DF}">
      <dgm:prSet/>
      <dgm:spPr/>
      <dgm:t>
        <a:bodyPr/>
        <a:lstStyle/>
        <a:p>
          <a:endParaRPr lang="en-US" sz="1600"/>
        </a:p>
      </dgm:t>
    </dgm:pt>
    <dgm:pt modelId="{4643DEC3-7AD9-4CC1-8727-321D53776459}">
      <dgm:prSet phldrT="[Text]" custT="1"/>
      <dgm:spPr/>
      <dgm:t>
        <a:bodyPr/>
        <a:lstStyle/>
        <a:p>
          <a:r>
            <a:rPr lang="en-US" sz="2000" dirty="0"/>
            <a:t>Client 3</a:t>
          </a:r>
        </a:p>
      </dgm:t>
    </dgm:pt>
    <dgm:pt modelId="{5029CBC6-E073-48A0-8B7E-A2D5F648005E}" type="parTrans" cxnId="{673B5156-52B1-4BC1-8E90-6ECB99EC3016}">
      <dgm:prSet custT="1"/>
      <dgm:spPr>
        <a:ln w="44450">
          <a:solidFill>
            <a:schemeClr val="accent3"/>
          </a:solidFill>
          <a:headEnd type="triangle"/>
          <a:tailEnd type="triangle"/>
        </a:ln>
      </dgm:spPr>
      <dgm:t>
        <a:bodyPr/>
        <a:lstStyle/>
        <a:p>
          <a:endParaRPr lang="en-US" sz="400"/>
        </a:p>
      </dgm:t>
    </dgm:pt>
    <dgm:pt modelId="{EDF1F874-2B4C-442E-BE32-CE6787380E1D}" type="sibTrans" cxnId="{673B5156-52B1-4BC1-8E90-6ECB99EC3016}">
      <dgm:prSet/>
      <dgm:spPr/>
      <dgm:t>
        <a:bodyPr/>
        <a:lstStyle/>
        <a:p>
          <a:endParaRPr lang="en-US" sz="1600"/>
        </a:p>
      </dgm:t>
    </dgm:pt>
    <dgm:pt modelId="{6DA9E288-6B69-4244-B669-C6FF9B018B63}">
      <dgm:prSet phldrT="[Text]" custT="1"/>
      <dgm:spPr/>
      <dgm:t>
        <a:bodyPr/>
        <a:lstStyle/>
        <a:p>
          <a:r>
            <a:rPr lang="en-US" sz="2000" dirty="0"/>
            <a:t>Client 4</a:t>
          </a:r>
        </a:p>
      </dgm:t>
    </dgm:pt>
    <dgm:pt modelId="{81382A62-D8B8-4CE0-9ABD-6925D928BEAB}" type="parTrans" cxnId="{2E6BEFA3-639F-45EC-A239-31E6E47DEC2A}">
      <dgm:prSet custT="1"/>
      <dgm:spPr>
        <a:ln w="44450">
          <a:solidFill>
            <a:schemeClr val="accent3"/>
          </a:solidFill>
          <a:headEnd type="triangle"/>
          <a:tailEnd type="triangle"/>
        </a:ln>
      </dgm:spPr>
      <dgm:t>
        <a:bodyPr/>
        <a:lstStyle/>
        <a:p>
          <a:endParaRPr lang="en-US" sz="400"/>
        </a:p>
      </dgm:t>
    </dgm:pt>
    <dgm:pt modelId="{BB80A972-F136-4E37-90CA-C15A64A68D75}" type="sibTrans" cxnId="{2E6BEFA3-639F-45EC-A239-31E6E47DEC2A}">
      <dgm:prSet/>
      <dgm:spPr/>
      <dgm:t>
        <a:bodyPr/>
        <a:lstStyle/>
        <a:p>
          <a:endParaRPr lang="en-US" sz="1600"/>
        </a:p>
      </dgm:t>
    </dgm:pt>
    <dgm:pt modelId="{274684F4-72A6-434E-B7E6-155CCF5979AB}">
      <dgm:prSet phldrT="[Text]" custT="1"/>
      <dgm:spPr/>
      <dgm:t>
        <a:bodyPr/>
        <a:lstStyle/>
        <a:p>
          <a:r>
            <a:rPr lang="en-US" sz="2000" dirty="0"/>
            <a:t>Client 5</a:t>
          </a:r>
        </a:p>
      </dgm:t>
    </dgm:pt>
    <dgm:pt modelId="{49F7EC55-A101-4B72-BF48-BB19F5BA049D}" type="parTrans" cxnId="{07EF7A94-CA65-412D-8DC7-92A56B0B86E1}">
      <dgm:prSet custT="1"/>
      <dgm:spPr>
        <a:ln w="44450">
          <a:solidFill>
            <a:schemeClr val="accent3"/>
          </a:solidFill>
          <a:headEnd type="triangle"/>
          <a:tailEnd type="triangle"/>
        </a:ln>
      </dgm:spPr>
      <dgm:t>
        <a:bodyPr/>
        <a:lstStyle/>
        <a:p>
          <a:endParaRPr lang="en-US" sz="400"/>
        </a:p>
      </dgm:t>
    </dgm:pt>
    <dgm:pt modelId="{C35C92C3-2374-4B34-8C59-7116A4AF2A9F}" type="sibTrans" cxnId="{07EF7A94-CA65-412D-8DC7-92A56B0B86E1}">
      <dgm:prSet/>
      <dgm:spPr/>
      <dgm:t>
        <a:bodyPr/>
        <a:lstStyle/>
        <a:p>
          <a:endParaRPr lang="en-US" sz="1600"/>
        </a:p>
      </dgm:t>
    </dgm:pt>
    <dgm:pt modelId="{6BAE4A7C-0030-4C8D-965A-AC38EE8B492D}" type="pres">
      <dgm:prSet presAssocID="{EF367913-76C5-4854-8939-9B9E725C1314}" presName="cycle" presStyleCnt="0">
        <dgm:presLayoutVars>
          <dgm:chMax val="1"/>
          <dgm:dir/>
          <dgm:animLvl val="ctr"/>
          <dgm:resizeHandles val="exact"/>
        </dgm:presLayoutVars>
      </dgm:prSet>
      <dgm:spPr/>
    </dgm:pt>
    <dgm:pt modelId="{B94CB6AF-2F47-4EE4-B92E-64E3184D5FB2}" type="pres">
      <dgm:prSet presAssocID="{3DE59D5B-9513-4C9E-93AA-DD05A6EC0294}" presName="centerShape" presStyleLbl="node0" presStyleIdx="0" presStyleCnt="1"/>
      <dgm:spPr/>
    </dgm:pt>
    <dgm:pt modelId="{EC6C31BC-90A2-4024-B068-9CA980A2D215}" type="pres">
      <dgm:prSet presAssocID="{65C593D3-9946-4194-B4B8-383F354CEDC9}" presName="Name9" presStyleLbl="parChTrans1D2" presStyleIdx="0" presStyleCnt="5"/>
      <dgm:spPr/>
    </dgm:pt>
    <dgm:pt modelId="{175AD100-5EE1-445C-96E7-F74557D828BB}" type="pres">
      <dgm:prSet presAssocID="{65C593D3-9946-4194-B4B8-383F354CEDC9}" presName="connTx" presStyleLbl="parChTrans1D2" presStyleIdx="0" presStyleCnt="5"/>
      <dgm:spPr/>
    </dgm:pt>
    <dgm:pt modelId="{A8212FF7-AED5-4C28-A396-E83D0FB6632F}" type="pres">
      <dgm:prSet presAssocID="{7006228C-7840-4856-B266-C484B176E4D6}" presName="node" presStyleLbl="node1" presStyleIdx="0" presStyleCnt="5">
        <dgm:presLayoutVars>
          <dgm:bulletEnabled val="1"/>
        </dgm:presLayoutVars>
      </dgm:prSet>
      <dgm:spPr/>
    </dgm:pt>
    <dgm:pt modelId="{B2CAA45C-822D-4AD6-AB9B-84CC1921BB44}" type="pres">
      <dgm:prSet presAssocID="{442521A7-3730-4303-9B9A-5693A262123E}" presName="Name9" presStyleLbl="parChTrans1D2" presStyleIdx="1" presStyleCnt="5"/>
      <dgm:spPr/>
    </dgm:pt>
    <dgm:pt modelId="{CB079DC4-6336-47B6-8F7D-3E7608E46A7D}" type="pres">
      <dgm:prSet presAssocID="{442521A7-3730-4303-9B9A-5693A262123E}" presName="connTx" presStyleLbl="parChTrans1D2" presStyleIdx="1" presStyleCnt="5"/>
      <dgm:spPr/>
    </dgm:pt>
    <dgm:pt modelId="{99647BC6-683B-4A44-BFA3-F75B077D983B}" type="pres">
      <dgm:prSet presAssocID="{94D4D629-3E05-4BA3-A2EF-2EEB948992ED}" presName="node" presStyleLbl="node1" presStyleIdx="1" presStyleCnt="5">
        <dgm:presLayoutVars>
          <dgm:bulletEnabled val="1"/>
        </dgm:presLayoutVars>
      </dgm:prSet>
      <dgm:spPr/>
    </dgm:pt>
    <dgm:pt modelId="{7323D6FB-3800-4CF4-8BAC-05B5AA4DE210}" type="pres">
      <dgm:prSet presAssocID="{5029CBC6-E073-48A0-8B7E-A2D5F648005E}" presName="Name9" presStyleLbl="parChTrans1D2" presStyleIdx="2" presStyleCnt="5"/>
      <dgm:spPr/>
    </dgm:pt>
    <dgm:pt modelId="{091D3645-A8A5-4649-88BC-42B0B6EAC8A0}" type="pres">
      <dgm:prSet presAssocID="{5029CBC6-E073-48A0-8B7E-A2D5F648005E}" presName="connTx" presStyleLbl="parChTrans1D2" presStyleIdx="2" presStyleCnt="5"/>
      <dgm:spPr/>
    </dgm:pt>
    <dgm:pt modelId="{8281A29D-6F34-4DC4-BBFB-2847A2CECFD8}" type="pres">
      <dgm:prSet presAssocID="{4643DEC3-7AD9-4CC1-8727-321D53776459}" presName="node" presStyleLbl="node1" presStyleIdx="2" presStyleCnt="5">
        <dgm:presLayoutVars>
          <dgm:bulletEnabled val="1"/>
        </dgm:presLayoutVars>
      </dgm:prSet>
      <dgm:spPr/>
    </dgm:pt>
    <dgm:pt modelId="{6BFC68AF-9139-4FE8-849A-1DB1CE21AA55}" type="pres">
      <dgm:prSet presAssocID="{81382A62-D8B8-4CE0-9ABD-6925D928BEAB}" presName="Name9" presStyleLbl="parChTrans1D2" presStyleIdx="3" presStyleCnt="5"/>
      <dgm:spPr/>
    </dgm:pt>
    <dgm:pt modelId="{D9F9CCE0-C930-4EFA-AC02-BED18DD5A570}" type="pres">
      <dgm:prSet presAssocID="{81382A62-D8B8-4CE0-9ABD-6925D928BEAB}" presName="connTx" presStyleLbl="parChTrans1D2" presStyleIdx="3" presStyleCnt="5"/>
      <dgm:spPr/>
    </dgm:pt>
    <dgm:pt modelId="{85FC4697-A3C5-499F-AA29-6CE99AEBA8B8}" type="pres">
      <dgm:prSet presAssocID="{6DA9E288-6B69-4244-B669-C6FF9B018B63}" presName="node" presStyleLbl="node1" presStyleIdx="3" presStyleCnt="5">
        <dgm:presLayoutVars>
          <dgm:bulletEnabled val="1"/>
        </dgm:presLayoutVars>
      </dgm:prSet>
      <dgm:spPr/>
    </dgm:pt>
    <dgm:pt modelId="{C84940CB-2B45-4C4B-8A69-2021B1DB8212}" type="pres">
      <dgm:prSet presAssocID="{49F7EC55-A101-4B72-BF48-BB19F5BA049D}" presName="Name9" presStyleLbl="parChTrans1D2" presStyleIdx="4" presStyleCnt="5"/>
      <dgm:spPr/>
    </dgm:pt>
    <dgm:pt modelId="{651B860C-A4B7-4B7C-8DD6-02B3617DBC40}" type="pres">
      <dgm:prSet presAssocID="{49F7EC55-A101-4B72-BF48-BB19F5BA049D}" presName="connTx" presStyleLbl="parChTrans1D2" presStyleIdx="4" presStyleCnt="5"/>
      <dgm:spPr/>
    </dgm:pt>
    <dgm:pt modelId="{7611FBF4-363E-4103-B12C-BB6A97E5CA68}" type="pres">
      <dgm:prSet presAssocID="{274684F4-72A6-434E-B7E6-155CCF5979AB}" presName="node" presStyleLbl="node1" presStyleIdx="4" presStyleCnt="5">
        <dgm:presLayoutVars>
          <dgm:bulletEnabled val="1"/>
        </dgm:presLayoutVars>
      </dgm:prSet>
      <dgm:spPr/>
    </dgm:pt>
  </dgm:ptLst>
  <dgm:cxnLst>
    <dgm:cxn modelId="{E658F104-3E2C-466B-AB9A-74BCAA99BE3B}" type="presOf" srcId="{3DE59D5B-9513-4C9E-93AA-DD05A6EC0294}" destId="{B94CB6AF-2F47-4EE4-B92E-64E3184D5FB2}" srcOrd="0" destOrd="0" presId="urn:microsoft.com/office/officeart/2005/8/layout/radial1"/>
    <dgm:cxn modelId="{4CEA3614-35CA-422E-B475-BF6460F98D4E}" type="presOf" srcId="{4643DEC3-7AD9-4CC1-8727-321D53776459}" destId="{8281A29D-6F34-4DC4-BBFB-2847A2CECFD8}" srcOrd="0" destOrd="0" presId="urn:microsoft.com/office/officeart/2005/8/layout/radial1"/>
    <dgm:cxn modelId="{04B54216-A7DD-4A92-8A80-F79662C6860B}" type="presOf" srcId="{65C593D3-9946-4194-B4B8-383F354CEDC9}" destId="{EC6C31BC-90A2-4024-B068-9CA980A2D215}" srcOrd="0" destOrd="0" presId="urn:microsoft.com/office/officeart/2005/8/layout/radial1"/>
    <dgm:cxn modelId="{979E2426-19A3-4204-9B70-8597F30A323F}" type="presOf" srcId="{5029CBC6-E073-48A0-8B7E-A2D5F648005E}" destId="{091D3645-A8A5-4649-88BC-42B0B6EAC8A0}" srcOrd="1" destOrd="0" presId="urn:microsoft.com/office/officeart/2005/8/layout/radial1"/>
    <dgm:cxn modelId="{183BC326-3AC8-4EC9-AC0E-E427B4797F2B}" type="presOf" srcId="{442521A7-3730-4303-9B9A-5693A262123E}" destId="{B2CAA45C-822D-4AD6-AB9B-84CC1921BB44}" srcOrd="0" destOrd="0" presId="urn:microsoft.com/office/officeart/2005/8/layout/radial1"/>
    <dgm:cxn modelId="{EB669F31-800E-40A1-AAFB-83035BEF6BC7}" type="presOf" srcId="{274684F4-72A6-434E-B7E6-155CCF5979AB}" destId="{7611FBF4-363E-4103-B12C-BB6A97E5CA68}" srcOrd="0" destOrd="0" presId="urn:microsoft.com/office/officeart/2005/8/layout/radial1"/>
    <dgm:cxn modelId="{673B5156-52B1-4BC1-8E90-6ECB99EC3016}" srcId="{3DE59D5B-9513-4C9E-93AA-DD05A6EC0294}" destId="{4643DEC3-7AD9-4CC1-8727-321D53776459}" srcOrd="2" destOrd="0" parTransId="{5029CBC6-E073-48A0-8B7E-A2D5F648005E}" sibTransId="{EDF1F874-2B4C-442E-BE32-CE6787380E1D}"/>
    <dgm:cxn modelId="{6D426559-ED3E-4736-83E5-F3002068D3A4}" type="presOf" srcId="{7006228C-7840-4856-B266-C484B176E4D6}" destId="{A8212FF7-AED5-4C28-A396-E83D0FB6632F}" srcOrd="0" destOrd="0" presId="urn:microsoft.com/office/officeart/2005/8/layout/radial1"/>
    <dgm:cxn modelId="{AC33DF79-6F05-48A1-B2AE-3E4231CB03E0}" type="presOf" srcId="{81382A62-D8B8-4CE0-9ABD-6925D928BEAB}" destId="{6BFC68AF-9139-4FE8-849A-1DB1CE21AA55}" srcOrd="0" destOrd="0" presId="urn:microsoft.com/office/officeart/2005/8/layout/radial1"/>
    <dgm:cxn modelId="{E153C27C-A9F4-4A9B-B127-DDB4FCB59E7C}" type="presOf" srcId="{94D4D629-3E05-4BA3-A2EF-2EEB948992ED}" destId="{99647BC6-683B-4A44-BFA3-F75B077D983B}" srcOrd="0" destOrd="0" presId="urn:microsoft.com/office/officeart/2005/8/layout/radial1"/>
    <dgm:cxn modelId="{0B1D1D83-4C38-4A89-8DC2-E5AB80F9F2AF}" srcId="{3DE59D5B-9513-4C9E-93AA-DD05A6EC0294}" destId="{7006228C-7840-4856-B266-C484B176E4D6}" srcOrd="0" destOrd="0" parTransId="{65C593D3-9946-4194-B4B8-383F354CEDC9}" sibTransId="{E3E1AFB0-DACE-4C1A-95C2-5BBED76ADA1A}"/>
    <dgm:cxn modelId="{DCD52887-3ABD-473A-A4BF-293B7FBAE5BF}" srcId="{EF367913-76C5-4854-8939-9B9E725C1314}" destId="{3DE59D5B-9513-4C9E-93AA-DD05A6EC0294}" srcOrd="0" destOrd="0" parTransId="{B6E84406-5670-4B96-A62B-03DE2CD67525}" sibTransId="{705DE817-ED05-40D9-BCF8-089330197683}"/>
    <dgm:cxn modelId="{1E255093-5996-45C4-8043-473B9C88E0AB}" type="presOf" srcId="{49F7EC55-A101-4B72-BF48-BB19F5BA049D}" destId="{651B860C-A4B7-4B7C-8DD6-02B3617DBC40}" srcOrd="1" destOrd="0" presId="urn:microsoft.com/office/officeart/2005/8/layout/radial1"/>
    <dgm:cxn modelId="{07EF7A94-CA65-412D-8DC7-92A56B0B86E1}" srcId="{3DE59D5B-9513-4C9E-93AA-DD05A6EC0294}" destId="{274684F4-72A6-434E-B7E6-155CCF5979AB}" srcOrd="4" destOrd="0" parTransId="{49F7EC55-A101-4B72-BF48-BB19F5BA049D}" sibTransId="{C35C92C3-2374-4B34-8C59-7116A4AF2A9F}"/>
    <dgm:cxn modelId="{642DBF94-9F04-4B09-9AFE-8E0CF66425FC}" type="presOf" srcId="{49F7EC55-A101-4B72-BF48-BB19F5BA049D}" destId="{C84940CB-2B45-4C4B-8A69-2021B1DB8212}" srcOrd="0" destOrd="0" presId="urn:microsoft.com/office/officeart/2005/8/layout/radial1"/>
    <dgm:cxn modelId="{7CC9659B-4774-4024-BD00-0CEC707F2A66}" type="presOf" srcId="{81382A62-D8B8-4CE0-9ABD-6925D928BEAB}" destId="{D9F9CCE0-C930-4EFA-AC02-BED18DD5A570}" srcOrd="1" destOrd="0" presId="urn:microsoft.com/office/officeart/2005/8/layout/radial1"/>
    <dgm:cxn modelId="{2E6BEFA3-639F-45EC-A239-31E6E47DEC2A}" srcId="{3DE59D5B-9513-4C9E-93AA-DD05A6EC0294}" destId="{6DA9E288-6B69-4244-B669-C6FF9B018B63}" srcOrd="3" destOrd="0" parTransId="{81382A62-D8B8-4CE0-9ABD-6925D928BEAB}" sibTransId="{BB80A972-F136-4E37-90CA-C15A64A68D75}"/>
    <dgm:cxn modelId="{516145C0-CCD4-4F74-8601-74260F9C40A0}" type="presOf" srcId="{65C593D3-9946-4194-B4B8-383F354CEDC9}" destId="{175AD100-5EE1-445C-96E7-F74557D828BB}" srcOrd="1" destOrd="0" presId="urn:microsoft.com/office/officeart/2005/8/layout/radial1"/>
    <dgm:cxn modelId="{0BFF5BC6-1198-41A4-AF4F-EF3F632EEEEC}" type="presOf" srcId="{5029CBC6-E073-48A0-8B7E-A2D5F648005E}" destId="{7323D6FB-3800-4CF4-8BAC-05B5AA4DE210}" srcOrd="0" destOrd="0" presId="urn:microsoft.com/office/officeart/2005/8/layout/radial1"/>
    <dgm:cxn modelId="{31BBAEC7-D40B-4480-B33C-270794E2D5DF}" srcId="{3DE59D5B-9513-4C9E-93AA-DD05A6EC0294}" destId="{94D4D629-3E05-4BA3-A2EF-2EEB948992ED}" srcOrd="1" destOrd="0" parTransId="{442521A7-3730-4303-9B9A-5693A262123E}" sibTransId="{D8672843-1C57-42F7-9CA2-EF31786EEAAC}"/>
    <dgm:cxn modelId="{D04E0CE2-80B3-47F5-B55D-C6FFFE0A54D8}" type="presOf" srcId="{EF367913-76C5-4854-8939-9B9E725C1314}" destId="{6BAE4A7C-0030-4C8D-965A-AC38EE8B492D}" srcOrd="0" destOrd="0" presId="urn:microsoft.com/office/officeart/2005/8/layout/radial1"/>
    <dgm:cxn modelId="{D6D0AAE7-3A7A-4A5A-AF00-44A07CE1C9D8}" type="presOf" srcId="{6DA9E288-6B69-4244-B669-C6FF9B018B63}" destId="{85FC4697-A3C5-499F-AA29-6CE99AEBA8B8}" srcOrd="0" destOrd="0" presId="urn:microsoft.com/office/officeart/2005/8/layout/radial1"/>
    <dgm:cxn modelId="{7DFA14FF-2872-48D3-9DD5-E01B82C2ADFF}" type="presOf" srcId="{442521A7-3730-4303-9B9A-5693A262123E}" destId="{CB079DC4-6336-47B6-8F7D-3E7608E46A7D}" srcOrd="1" destOrd="0" presId="urn:microsoft.com/office/officeart/2005/8/layout/radial1"/>
    <dgm:cxn modelId="{F7D186D8-5567-4ECD-9FA4-EBE55433F627}" type="presParOf" srcId="{6BAE4A7C-0030-4C8D-965A-AC38EE8B492D}" destId="{B94CB6AF-2F47-4EE4-B92E-64E3184D5FB2}" srcOrd="0" destOrd="0" presId="urn:microsoft.com/office/officeart/2005/8/layout/radial1"/>
    <dgm:cxn modelId="{8A9A9513-DB31-4683-9023-38B90B835807}" type="presParOf" srcId="{6BAE4A7C-0030-4C8D-965A-AC38EE8B492D}" destId="{EC6C31BC-90A2-4024-B068-9CA980A2D215}" srcOrd="1" destOrd="0" presId="urn:microsoft.com/office/officeart/2005/8/layout/radial1"/>
    <dgm:cxn modelId="{BFDFA665-2587-477B-89D2-AB400D05B74E}" type="presParOf" srcId="{EC6C31BC-90A2-4024-B068-9CA980A2D215}" destId="{175AD100-5EE1-445C-96E7-F74557D828BB}" srcOrd="0" destOrd="0" presId="urn:microsoft.com/office/officeart/2005/8/layout/radial1"/>
    <dgm:cxn modelId="{557C69A3-F22B-4979-BB89-9E14DE764AF8}" type="presParOf" srcId="{6BAE4A7C-0030-4C8D-965A-AC38EE8B492D}" destId="{A8212FF7-AED5-4C28-A396-E83D0FB6632F}" srcOrd="2" destOrd="0" presId="urn:microsoft.com/office/officeart/2005/8/layout/radial1"/>
    <dgm:cxn modelId="{0D1B16BE-980F-462C-8077-B5157788873C}" type="presParOf" srcId="{6BAE4A7C-0030-4C8D-965A-AC38EE8B492D}" destId="{B2CAA45C-822D-4AD6-AB9B-84CC1921BB44}" srcOrd="3" destOrd="0" presId="urn:microsoft.com/office/officeart/2005/8/layout/radial1"/>
    <dgm:cxn modelId="{B001EDB5-A568-442F-B6B2-DCECB04CD012}" type="presParOf" srcId="{B2CAA45C-822D-4AD6-AB9B-84CC1921BB44}" destId="{CB079DC4-6336-47B6-8F7D-3E7608E46A7D}" srcOrd="0" destOrd="0" presId="urn:microsoft.com/office/officeart/2005/8/layout/radial1"/>
    <dgm:cxn modelId="{B09A7B80-DA59-45A4-9E2F-993C26B8BAB7}" type="presParOf" srcId="{6BAE4A7C-0030-4C8D-965A-AC38EE8B492D}" destId="{99647BC6-683B-4A44-BFA3-F75B077D983B}" srcOrd="4" destOrd="0" presId="urn:microsoft.com/office/officeart/2005/8/layout/radial1"/>
    <dgm:cxn modelId="{28B32EB8-8AE5-4924-B306-14C31CAEEB6C}" type="presParOf" srcId="{6BAE4A7C-0030-4C8D-965A-AC38EE8B492D}" destId="{7323D6FB-3800-4CF4-8BAC-05B5AA4DE210}" srcOrd="5" destOrd="0" presId="urn:microsoft.com/office/officeart/2005/8/layout/radial1"/>
    <dgm:cxn modelId="{28367E06-A475-4095-85CD-1C1017BF7648}" type="presParOf" srcId="{7323D6FB-3800-4CF4-8BAC-05B5AA4DE210}" destId="{091D3645-A8A5-4649-88BC-42B0B6EAC8A0}" srcOrd="0" destOrd="0" presId="urn:microsoft.com/office/officeart/2005/8/layout/radial1"/>
    <dgm:cxn modelId="{8A55A563-C810-498C-92D8-4CB139C87AFE}" type="presParOf" srcId="{6BAE4A7C-0030-4C8D-965A-AC38EE8B492D}" destId="{8281A29D-6F34-4DC4-BBFB-2847A2CECFD8}" srcOrd="6" destOrd="0" presId="urn:microsoft.com/office/officeart/2005/8/layout/radial1"/>
    <dgm:cxn modelId="{98A6D5A4-F55C-432C-ACCD-E9B431CA5EC7}" type="presParOf" srcId="{6BAE4A7C-0030-4C8D-965A-AC38EE8B492D}" destId="{6BFC68AF-9139-4FE8-849A-1DB1CE21AA55}" srcOrd="7" destOrd="0" presId="urn:microsoft.com/office/officeart/2005/8/layout/radial1"/>
    <dgm:cxn modelId="{326CAEEE-A3DB-4777-A2A8-0EA4366BEB19}" type="presParOf" srcId="{6BFC68AF-9139-4FE8-849A-1DB1CE21AA55}" destId="{D9F9CCE0-C930-4EFA-AC02-BED18DD5A570}" srcOrd="0" destOrd="0" presId="urn:microsoft.com/office/officeart/2005/8/layout/radial1"/>
    <dgm:cxn modelId="{355CDAE0-8BC3-46B4-B7E0-6BBC6EB734EA}" type="presParOf" srcId="{6BAE4A7C-0030-4C8D-965A-AC38EE8B492D}" destId="{85FC4697-A3C5-499F-AA29-6CE99AEBA8B8}" srcOrd="8" destOrd="0" presId="urn:microsoft.com/office/officeart/2005/8/layout/radial1"/>
    <dgm:cxn modelId="{565AF893-E5E0-49DA-B6DB-A6AF92B9BCCE}" type="presParOf" srcId="{6BAE4A7C-0030-4C8D-965A-AC38EE8B492D}" destId="{C84940CB-2B45-4C4B-8A69-2021B1DB8212}" srcOrd="9" destOrd="0" presId="urn:microsoft.com/office/officeart/2005/8/layout/radial1"/>
    <dgm:cxn modelId="{D5DD1284-6E9E-43B1-9D42-942A3891E65C}" type="presParOf" srcId="{C84940CB-2B45-4C4B-8A69-2021B1DB8212}" destId="{651B860C-A4B7-4B7C-8DD6-02B3617DBC40}" srcOrd="0" destOrd="0" presId="urn:microsoft.com/office/officeart/2005/8/layout/radial1"/>
    <dgm:cxn modelId="{04FD25F1-6E6D-4967-B896-20CB6275EE5D}" type="presParOf" srcId="{6BAE4A7C-0030-4C8D-965A-AC38EE8B492D}" destId="{7611FBF4-363E-4103-B12C-BB6A97E5CA68}" srcOrd="10" destOrd="0" presId="urn:microsoft.com/office/officeart/2005/8/layout/radial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7850B42C-F0F1-47E7-A988-CF1113CA15DF}" type="doc">
      <dgm:prSet loTypeId="urn:microsoft.com/office/officeart/2005/8/layout/cycle2" loCatId="cycle" qsTypeId="urn:microsoft.com/office/officeart/2005/8/quickstyle/simple1" qsCatId="simple" csTypeId="urn:microsoft.com/office/officeart/2005/8/colors/colorful1" csCatId="colorful" phldr="1"/>
      <dgm:spPr/>
      <dgm:t>
        <a:bodyPr/>
        <a:lstStyle/>
        <a:p>
          <a:endParaRPr lang="en-US"/>
        </a:p>
      </dgm:t>
    </dgm:pt>
    <dgm:pt modelId="{C9BFD7EB-E997-4AC5-A437-7EF62E75A25E}">
      <dgm:prSet phldrT="[Text]" custT="1"/>
      <dgm:spPr/>
      <dgm:t>
        <a:bodyPr/>
        <a:lstStyle/>
        <a:p>
          <a:r>
            <a:rPr lang="en-US" sz="1800" dirty="0"/>
            <a:t>Node 1</a:t>
          </a:r>
        </a:p>
      </dgm:t>
    </dgm:pt>
    <dgm:pt modelId="{4B679A34-B580-4493-BAB2-48B20F51A0CE}" type="parTrans" cxnId="{C0838D8C-A659-4970-8F48-DE5FD3D814AD}">
      <dgm:prSet/>
      <dgm:spPr/>
      <dgm:t>
        <a:bodyPr/>
        <a:lstStyle/>
        <a:p>
          <a:endParaRPr lang="en-US" sz="2000"/>
        </a:p>
      </dgm:t>
    </dgm:pt>
    <dgm:pt modelId="{71DC1DA8-7A41-45D9-81D0-902DEFE3ABB3}" type="sibTrans" cxnId="{C0838D8C-A659-4970-8F48-DE5FD3D814AD}">
      <dgm:prSet custT="1"/>
      <dgm:spPr/>
      <dgm:t>
        <a:bodyPr/>
        <a:lstStyle/>
        <a:p>
          <a:endParaRPr lang="en-US" sz="1800"/>
        </a:p>
      </dgm:t>
    </dgm:pt>
    <dgm:pt modelId="{5DCC4315-1EAF-4B8C-8F7B-6163007B55FD}">
      <dgm:prSet phldrT="[Text]" custT="1"/>
      <dgm:spPr/>
      <dgm:t>
        <a:bodyPr/>
        <a:lstStyle/>
        <a:p>
          <a:r>
            <a:rPr lang="en-US" sz="1800" dirty="0"/>
            <a:t>Node 2</a:t>
          </a:r>
        </a:p>
      </dgm:t>
    </dgm:pt>
    <dgm:pt modelId="{5FA48D41-2AE3-4CD2-888E-56BB5C13FEB1}" type="parTrans" cxnId="{A3F75049-D4FD-4FE5-8256-161EE0474EA8}">
      <dgm:prSet/>
      <dgm:spPr/>
      <dgm:t>
        <a:bodyPr/>
        <a:lstStyle/>
        <a:p>
          <a:endParaRPr lang="en-US" sz="2000"/>
        </a:p>
      </dgm:t>
    </dgm:pt>
    <dgm:pt modelId="{880AD3A9-B1EC-4CC9-B9F5-4A503066CC46}" type="sibTrans" cxnId="{A3F75049-D4FD-4FE5-8256-161EE0474EA8}">
      <dgm:prSet custT="1"/>
      <dgm:spPr/>
      <dgm:t>
        <a:bodyPr/>
        <a:lstStyle/>
        <a:p>
          <a:endParaRPr lang="en-US" sz="1800"/>
        </a:p>
      </dgm:t>
    </dgm:pt>
    <dgm:pt modelId="{AF324F1E-D288-4494-AD0C-A1AFD1010A6F}">
      <dgm:prSet phldrT="[Text]" custT="1"/>
      <dgm:spPr/>
      <dgm:t>
        <a:bodyPr/>
        <a:lstStyle/>
        <a:p>
          <a:r>
            <a:rPr lang="en-US" sz="1800" dirty="0"/>
            <a:t>Node 3</a:t>
          </a:r>
        </a:p>
      </dgm:t>
    </dgm:pt>
    <dgm:pt modelId="{B814ED82-0237-4772-8934-7BA00DD8A399}" type="parTrans" cxnId="{8624D49F-4CC8-4442-A49F-981E6A9C93E0}">
      <dgm:prSet/>
      <dgm:spPr/>
      <dgm:t>
        <a:bodyPr/>
        <a:lstStyle/>
        <a:p>
          <a:endParaRPr lang="en-US" sz="2000"/>
        </a:p>
      </dgm:t>
    </dgm:pt>
    <dgm:pt modelId="{710A59AF-09E2-4479-BC36-4647FC2AC86D}" type="sibTrans" cxnId="{8624D49F-4CC8-4442-A49F-981E6A9C93E0}">
      <dgm:prSet custT="1"/>
      <dgm:spPr/>
      <dgm:t>
        <a:bodyPr/>
        <a:lstStyle/>
        <a:p>
          <a:endParaRPr lang="en-US" sz="1800"/>
        </a:p>
      </dgm:t>
    </dgm:pt>
    <dgm:pt modelId="{52995C9C-9D02-4A6F-B911-E69D745E4AF6}">
      <dgm:prSet phldrT="[Text]" custT="1"/>
      <dgm:spPr/>
      <dgm:t>
        <a:bodyPr/>
        <a:lstStyle/>
        <a:p>
          <a:r>
            <a:rPr lang="en-US" sz="1800" dirty="0"/>
            <a:t>Node 4</a:t>
          </a:r>
        </a:p>
      </dgm:t>
    </dgm:pt>
    <dgm:pt modelId="{6010291F-759F-46DB-B0DF-1F287DA30128}" type="parTrans" cxnId="{E236CF7A-2428-4286-AB31-384E7A426FCE}">
      <dgm:prSet/>
      <dgm:spPr/>
      <dgm:t>
        <a:bodyPr/>
        <a:lstStyle/>
        <a:p>
          <a:endParaRPr lang="en-US" sz="2000"/>
        </a:p>
      </dgm:t>
    </dgm:pt>
    <dgm:pt modelId="{882A85F3-BC7E-4668-AAE4-957C45449EE6}" type="sibTrans" cxnId="{E236CF7A-2428-4286-AB31-384E7A426FCE}">
      <dgm:prSet custT="1"/>
      <dgm:spPr/>
      <dgm:t>
        <a:bodyPr/>
        <a:lstStyle/>
        <a:p>
          <a:endParaRPr lang="en-US" sz="1800"/>
        </a:p>
      </dgm:t>
    </dgm:pt>
    <dgm:pt modelId="{DE621107-16B7-4CF7-8351-0E6AF17D9DAC}">
      <dgm:prSet phldrT="[Text]" custT="1"/>
      <dgm:spPr/>
      <dgm:t>
        <a:bodyPr/>
        <a:lstStyle/>
        <a:p>
          <a:r>
            <a:rPr lang="en-US" sz="1800" dirty="0"/>
            <a:t>Node 5</a:t>
          </a:r>
        </a:p>
      </dgm:t>
    </dgm:pt>
    <dgm:pt modelId="{F363DA61-BA60-4778-B1B4-3ED46C15C98E}" type="parTrans" cxnId="{A3F52772-711C-4AFD-85BA-2A8EAADBFE62}">
      <dgm:prSet/>
      <dgm:spPr/>
      <dgm:t>
        <a:bodyPr/>
        <a:lstStyle/>
        <a:p>
          <a:endParaRPr lang="en-US" sz="2000"/>
        </a:p>
      </dgm:t>
    </dgm:pt>
    <dgm:pt modelId="{84626483-F7C4-4D1D-8383-D23FF7A61FB9}" type="sibTrans" cxnId="{A3F52772-711C-4AFD-85BA-2A8EAADBFE62}">
      <dgm:prSet custT="1"/>
      <dgm:spPr/>
      <dgm:t>
        <a:bodyPr/>
        <a:lstStyle/>
        <a:p>
          <a:endParaRPr lang="en-US" sz="1800"/>
        </a:p>
      </dgm:t>
    </dgm:pt>
    <dgm:pt modelId="{AE2C4C79-8FB2-4AA8-A75B-FF7E6A90E043}" type="pres">
      <dgm:prSet presAssocID="{7850B42C-F0F1-47E7-A988-CF1113CA15DF}" presName="cycle" presStyleCnt="0">
        <dgm:presLayoutVars>
          <dgm:dir/>
          <dgm:resizeHandles val="exact"/>
        </dgm:presLayoutVars>
      </dgm:prSet>
      <dgm:spPr/>
    </dgm:pt>
    <dgm:pt modelId="{2C4BF431-6D74-4D6A-A591-4B4C34C0AF54}" type="pres">
      <dgm:prSet presAssocID="{C9BFD7EB-E997-4AC5-A437-7EF62E75A25E}" presName="node" presStyleLbl="node1" presStyleIdx="0" presStyleCnt="5">
        <dgm:presLayoutVars>
          <dgm:bulletEnabled val="1"/>
        </dgm:presLayoutVars>
      </dgm:prSet>
      <dgm:spPr/>
    </dgm:pt>
    <dgm:pt modelId="{0AC77955-6270-41E5-9FE7-EABB1E60C88B}" type="pres">
      <dgm:prSet presAssocID="{71DC1DA8-7A41-45D9-81D0-902DEFE3ABB3}" presName="sibTrans" presStyleLbl="sibTrans2D1" presStyleIdx="0" presStyleCnt="5" custScaleX="190353"/>
      <dgm:spPr>
        <a:prstGeom prst="leftRightArrow">
          <a:avLst/>
        </a:prstGeom>
      </dgm:spPr>
    </dgm:pt>
    <dgm:pt modelId="{5DEABD0F-CD3B-4C87-907F-EF8D8CF3D906}" type="pres">
      <dgm:prSet presAssocID="{71DC1DA8-7A41-45D9-81D0-902DEFE3ABB3}" presName="connectorText" presStyleLbl="sibTrans2D1" presStyleIdx="0" presStyleCnt="5"/>
      <dgm:spPr/>
    </dgm:pt>
    <dgm:pt modelId="{54FB6A8E-93C2-4DBE-BC3A-61A9FFFCE6BC}" type="pres">
      <dgm:prSet presAssocID="{5DCC4315-1EAF-4B8C-8F7B-6163007B55FD}" presName="node" presStyleLbl="node1" presStyleIdx="1" presStyleCnt="5">
        <dgm:presLayoutVars>
          <dgm:bulletEnabled val="1"/>
        </dgm:presLayoutVars>
      </dgm:prSet>
      <dgm:spPr/>
    </dgm:pt>
    <dgm:pt modelId="{C22D7FB9-0E5E-438D-84DF-DF0A209F5978}" type="pres">
      <dgm:prSet presAssocID="{880AD3A9-B1EC-4CC9-B9F5-4A503066CC46}" presName="sibTrans" presStyleLbl="sibTrans2D1" presStyleIdx="1" presStyleCnt="5" custScaleX="190353"/>
      <dgm:spPr>
        <a:prstGeom prst="leftRightArrow">
          <a:avLst/>
        </a:prstGeom>
      </dgm:spPr>
    </dgm:pt>
    <dgm:pt modelId="{2396D79C-E655-4253-8BBD-C3F5479E04D5}" type="pres">
      <dgm:prSet presAssocID="{880AD3A9-B1EC-4CC9-B9F5-4A503066CC46}" presName="connectorText" presStyleLbl="sibTrans2D1" presStyleIdx="1" presStyleCnt="5"/>
      <dgm:spPr/>
    </dgm:pt>
    <dgm:pt modelId="{D232CF31-B768-4C85-934A-14190904D70A}" type="pres">
      <dgm:prSet presAssocID="{AF324F1E-D288-4494-AD0C-A1AFD1010A6F}" presName="node" presStyleLbl="node1" presStyleIdx="2" presStyleCnt="5">
        <dgm:presLayoutVars>
          <dgm:bulletEnabled val="1"/>
        </dgm:presLayoutVars>
      </dgm:prSet>
      <dgm:spPr/>
    </dgm:pt>
    <dgm:pt modelId="{70EF8FC8-5AC0-4BF1-BAD6-7E786979D327}" type="pres">
      <dgm:prSet presAssocID="{710A59AF-09E2-4479-BC36-4647FC2AC86D}" presName="sibTrans" presStyleLbl="sibTrans2D1" presStyleIdx="2" presStyleCnt="5" custScaleX="190353"/>
      <dgm:spPr>
        <a:prstGeom prst="leftRightArrow">
          <a:avLst/>
        </a:prstGeom>
      </dgm:spPr>
    </dgm:pt>
    <dgm:pt modelId="{927F52CF-221D-4FC7-8AED-460A49ACC7B7}" type="pres">
      <dgm:prSet presAssocID="{710A59AF-09E2-4479-BC36-4647FC2AC86D}" presName="connectorText" presStyleLbl="sibTrans2D1" presStyleIdx="2" presStyleCnt="5"/>
      <dgm:spPr/>
    </dgm:pt>
    <dgm:pt modelId="{EB6C59CB-F526-409A-B2CD-17423DBE3A36}" type="pres">
      <dgm:prSet presAssocID="{52995C9C-9D02-4A6F-B911-E69D745E4AF6}" presName="node" presStyleLbl="node1" presStyleIdx="3" presStyleCnt="5">
        <dgm:presLayoutVars>
          <dgm:bulletEnabled val="1"/>
        </dgm:presLayoutVars>
      </dgm:prSet>
      <dgm:spPr/>
    </dgm:pt>
    <dgm:pt modelId="{0CFDD06D-449D-47AB-87D5-F6D27A69E762}" type="pres">
      <dgm:prSet presAssocID="{882A85F3-BC7E-4668-AAE4-957C45449EE6}" presName="sibTrans" presStyleLbl="sibTrans2D1" presStyleIdx="3" presStyleCnt="5" custScaleX="190353"/>
      <dgm:spPr>
        <a:prstGeom prst="leftRightArrow">
          <a:avLst/>
        </a:prstGeom>
      </dgm:spPr>
    </dgm:pt>
    <dgm:pt modelId="{0B080BDA-A336-4B96-A5B6-345041E22E2A}" type="pres">
      <dgm:prSet presAssocID="{882A85F3-BC7E-4668-AAE4-957C45449EE6}" presName="connectorText" presStyleLbl="sibTrans2D1" presStyleIdx="3" presStyleCnt="5"/>
      <dgm:spPr/>
    </dgm:pt>
    <dgm:pt modelId="{31C18695-C19A-4316-BC80-782FF6E029A4}" type="pres">
      <dgm:prSet presAssocID="{DE621107-16B7-4CF7-8351-0E6AF17D9DAC}" presName="node" presStyleLbl="node1" presStyleIdx="4" presStyleCnt="5">
        <dgm:presLayoutVars>
          <dgm:bulletEnabled val="1"/>
        </dgm:presLayoutVars>
      </dgm:prSet>
      <dgm:spPr/>
    </dgm:pt>
    <dgm:pt modelId="{DCE729F9-3626-4176-8B6B-DA5345A3E2BA}" type="pres">
      <dgm:prSet presAssocID="{84626483-F7C4-4D1D-8383-D23FF7A61FB9}" presName="sibTrans" presStyleLbl="sibTrans2D1" presStyleIdx="4" presStyleCnt="5" custScaleX="197133"/>
      <dgm:spPr>
        <a:prstGeom prst="leftRightArrow">
          <a:avLst/>
        </a:prstGeom>
      </dgm:spPr>
    </dgm:pt>
    <dgm:pt modelId="{C667C9D1-A009-41F1-9377-AA6B092096F9}" type="pres">
      <dgm:prSet presAssocID="{84626483-F7C4-4D1D-8383-D23FF7A61FB9}" presName="connectorText" presStyleLbl="sibTrans2D1" presStyleIdx="4" presStyleCnt="5"/>
      <dgm:spPr/>
    </dgm:pt>
  </dgm:ptLst>
  <dgm:cxnLst>
    <dgm:cxn modelId="{127FD71C-7EA1-4A77-BA47-AB4B13F9F7F2}" type="presOf" srcId="{84626483-F7C4-4D1D-8383-D23FF7A61FB9}" destId="{DCE729F9-3626-4176-8B6B-DA5345A3E2BA}" srcOrd="0" destOrd="0" presId="urn:microsoft.com/office/officeart/2005/8/layout/cycle2"/>
    <dgm:cxn modelId="{9F4ACD21-90F5-4CFC-A614-4DCA4177D47E}" type="presOf" srcId="{882A85F3-BC7E-4668-AAE4-957C45449EE6}" destId="{0B080BDA-A336-4B96-A5B6-345041E22E2A}" srcOrd="1" destOrd="0" presId="urn:microsoft.com/office/officeart/2005/8/layout/cycle2"/>
    <dgm:cxn modelId="{211C743C-7E78-4ED7-9B91-53618C1E3DEF}" type="presOf" srcId="{7850B42C-F0F1-47E7-A988-CF1113CA15DF}" destId="{AE2C4C79-8FB2-4AA8-A75B-FF7E6A90E043}" srcOrd="0" destOrd="0" presId="urn:microsoft.com/office/officeart/2005/8/layout/cycle2"/>
    <dgm:cxn modelId="{19678860-E1EA-4100-8FBA-59432DA9CD46}" type="presOf" srcId="{AF324F1E-D288-4494-AD0C-A1AFD1010A6F}" destId="{D232CF31-B768-4C85-934A-14190904D70A}" srcOrd="0" destOrd="0" presId="urn:microsoft.com/office/officeart/2005/8/layout/cycle2"/>
    <dgm:cxn modelId="{DB595068-4A5A-4A20-96E9-05ABB677EE11}" type="presOf" srcId="{882A85F3-BC7E-4668-AAE4-957C45449EE6}" destId="{0CFDD06D-449D-47AB-87D5-F6D27A69E762}" srcOrd="0" destOrd="0" presId="urn:microsoft.com/office/officeart/2005/8/layout/cycle2"/>
    <dgm:cxn modelId="{030E3249-FE90-4FBC-AAAB-7EB2A6DCD22C}" type="presOf" srcId="{5DCC4315-1EAF-4B8C-8F7B-6163007B55FD}" destId="{54FB6A8E-93C2-4DBE-BC3A-61A9FFFCE6BC}" srcOrd="0" destOrd="0" presId="urn:microsoft.com/office/officeart/2005/8/layout/cycle2"/>
    <dgm:cxn modelId="{A3F75049-D4FD-4FE5-8256-161EE0474EA8}" srcId="{7850B42C-F0F1-47E7-A988-CF1113CA15DF}" destId="{5DCC4315-1EAF-4B8C-8F7B-6163007B55FD}" srcOrd="1" destOrd="0" parTransId="{5FA48D41-2AE3-4CD2-888E-56BB5C13FEB1}" sibTransId="{880AD3A9-B1EC-4CC9-B9F5-4A503066CC46}"/>
    <dgm:cxn modelId="{282B3F6E-6987-40A8-8B61-22D4A9014C7E}" type="presOf" srcId="{DE621107-16B7-4CF7-8351-0E6AF17D9DAC}" destId="{31C18695-C19A-4316-BC80-782FF6E029A4}" srcOrd="0" destOrd="0" presId="urn:microsoft.com/office/officeart/2005/8/layout/cycle2"/>
    <dgm:cxn modelId="{A3F52772-711C-4AFD-85BA-2A8EAADBFE62}" srcId="{7850B42C-F0F1-47E7-A988-CF1113CA15DF}" destId="{DE621107-16B7-4CF7-8351-0E6AF17D9DAC}" srcOrd="4" destOrd="0" parTransId="{F363DA61-BA60-4778-B1B4-3ED46C15C98E}" sibTransId="{84626483-F7C4-4D1D-8383-D23FF7A61FB9}"/>
    <dgm:cxn modelId="{E236CF7A-2428-4286-AB31-384E7A426FCE}" srcId="{7850B42C-F0F1-47E7-A988-CF1113CA15DF}" destId="{52995C9C-9D02-4A6F-B911-E69D745E4AF6}" srcOrd="3" destOrd="0" parTransId="{6010291F-759F-46DB-B0DF-1F287DA30128}" sibTransId="{882A85F3-BC7E-4668-AAE4-957C45449EE6}"/>
    <dgm:cxn modelId="{C0838D8C-A659-4970-8F48-DE5FD3D814AD}" srcId="{7850B42C-F0F1-47E7-A988-CF1113CA15DF}" destId="{C9BFD7EB-E997-4AC5-A437-7EF62E75A25E}" srcOrd="0" destOrd="0" parTransId="{4B679A34-B580-4493-BAB2-48B20F51A0CE}" sibTransId="{71DC1DA8-7A41-45D9-81D0-902DEFE3ABB3}"/>
    <dgm:cxn modelId="{9070A18E-9DF6-48F6-A258-7340DEDC40B7}" type="presOf" srcId="{71DC1DA8-7A41-45D9-81D0-902DEFE3ABB3}" destId="{0AC77955-6270-41E5-9FE7-EABB1E60C88B}" srcOrd="0" destOrd="0" presId="urn:microsoft.com/office/officeart/2005/8/layout/cycle2"/>
    <dgm:cxn modelId="{3FE7FD94-FF4B-4388-85F1-21E405160306}" type="presOf" srcId="{710A59AF-09E2-4479-BC36-4647FC2AC86D}" destId="{927F52CF-221D-4FC7-8AED-460A49ACC7B7}" srcOrd="1" destOrd="0" presId="urn:microsoft.com/office/officeart/2005/8/layout/cycle2"/>
    <dgm:cxn modelId="{F9707E9E-0CB0-482D-BCF7-0E7302F1DF01}" type="presOf" srcId="{880AD3A9-B1EC-4CC9-B9F5-4A503066CC46}" destId="{2396D79C-E655-4253-8BBD-C3F5479E04D5}" srcOrd="1" destOrd="0" presId="urn:microsoft.com/office/officeart/2005/8/layout/cycle2"/>
    <dgm:cxn modelId="{8624D49F-4CC8-4442-A49F-981E6A9C93E0}" srcId="{7850B42C-F0F1-47E7-A988-CF1113CA15DF}" destId="{AF324F1E-D288-4494-AD0C-A1AFD1010A6F}" srcOrd="2" destOrd="0" parTransId="{B814ED82-0237-4772-8934-7BA00DD8A399}" sibTransId="{710A59AF-09E2-4479-BC36-4647FC2AC86D}"/>
    <dgm:cxn modelId="{C13D88A4-08AE-4A75-9D83-3BDD9516373B}" type="presOf" srcId="{71DC1DA8-7A41-45D9-81D0-902DEFE3ABB3}" destId="{5DEABD0F-CD3B-4C87-907F-EF8D8CF3D906}" srcOrd="1" destOrd="0" presId="urn:microsoft.com/office/officeart/2005/8/layout/cycle2"/>
    <dgm:cxn modelId="{97DB66CC-D269-4856-8BC8-20291A5517CA}" type="presOf" srcId="{710A59AF-09E2-4479-BC36-4647FC2AC86D}" destId="{70EF8FC8-5AC0-4BF1-BAD6-7E786979D327}" srcOrd="0" destOrd="0" presId="urn:microsoft.com/office/officeart/2005/8/layout/cycle2"/>
    <dgm:cxn modelId="{67B4B0D2-DF83-487F-8BE6-9BCE24102DFF}" type="presOf" srcId="{52995C9C-9D02-4A6F-B911-E69D745E4AF6}" destId="{EB6C59CB-F526-409A-B2CD-17423DBE3A36}" srcOrd="0" destOrd="0" presId="urn:microsoft.com/office/officeart/2005/8/layout/cycle2"/>
    <dgm:cxn modelId="{192499DE-5452-485E-AA88-215F356FDA04}" type="presOf" srcId="{880AD3A9-B1EC-4CC9-B9F5-4A503066CC46}" destId="{C22D7FB9-0E5E-438D-84DF-DF0A209F5978}" srcOrd="0" destOrd="0" presId="urn:microsoft.com/office/officeart/2005/8/layout/cycle2"/>
    <dgm:cxn modelId="{07BAEEE2-8DF8-47F9-B5ED-444E7F8FAC65}" type="presOf" srcId="{84626483-F7C4-4D1D-8383-D23FF7A61FB9}" destId="{C667C9D1-A009-41F1-9377-AA6B092096F9}" srcOrd="1" destOrd="0" presId="urn:microsoft.com/office/officeart/2005/8/layout/cycle2"/>
    <dgm:cxn modelId="{ADAF0DFA-A560-43D9-9152-D7940953B358}" type="presOf" srcId="{C9BFD7EB-E997-4AC5-A437-7EF62E75A25E}" destId="{2C4BF431-6D74-4D6A-A591-4B4C34C0AF54}" srcOrd="0" destOrd="0" presId="urn:microsoft.com/office/officeart/2005/8/layout/cycle2"/>
    <dgm:cxn modelId="{EA43A55C-9A9E-4715-B955-4C7C4813D0AA}" type="presParOf" srcId="{AE2C4C79-8FB2-4AA8-A75B-FF7E6A90E043}" destId="{2C4BF431-6D74-4D6A-A591-4B4C34C0AF54}" srcOrd="0" destOrd="0" presId="urn:microsoft.com/office/officeart/2005/8/layout/cycle2"/>
    <dgm:cxn modelId="{6A088D8C-C83F-4E8D-90A5-82468CF5E828}" type="presParOf" srcId="{AE2C4C79-8FB2-4AA8-A75B-FF7E6A90E043}" destId="{0AC77955-6270-41E5-9FE7-EABB1E60C88B}" srcOrd="1" destOrd="0" presId="urn:microsoft.com/office/officeart/2005/8/layout/cycle2"/>
    <dgm:cxn modelId="{4813F854-ADB3-4648-86A2-7885CFC5B823}" type="presParOf" srcId="{0AC77955-6270-41E5-9FE7-EABB1E60C88B}" destId="{5DEABD0F-CD3B-4C87-907F-EF8D8CF3D906}" srcOrd="0" destOrd="0" presId="urn:microsoft.com/office/officeart/2005/8/layout/cycle2"/>
    <dgm:cxn modelId="{2CC28914-7E11-472A-B604-8E35EEF4C1DA}" type="presParOf" srcId="{AE2C4C79-8FB2-4AA8-A75B-FF7E6A90E043}" destId="{54FB6A8E-93C2-4DBE-BC3A-61A9FFFCE6BC}" srcOrd="2" destOrd="0" presId="urn:microsoft.com/office/officeart/2005/8/layout/cycle2"/>
    <dgm:cxn modelId="{D7305E9D-0F6E-4A80-8FEF-39AADED541F7}" type="presParOf" srcId="{AE2C4C79-8FB2-4AA8-A75B-FF7E6A90E043}" destId="{C22D7FB9-0E5E-438D-84DF-DF0A209F5978}" srcOrd="3" destOrd="0" presId="urn:microsoft.com/office/officeart/2005/8/layout/cycle2"/>
    <dgm:cxn modelId="{C4F69951-BEE1-488B-AD92-42585691DFDE}" type="presParOf" srcId="{C22D7FB9-0E5E-438D-84DF-DF0A209F5978}" destId="{2396D79C-E655-4253-8BBD-C3F5479E04D5}" srcOrd="0" destOrd="0" presId="urn:microsoft.com/office/officeart/2005/8/layout/cycle2"/>
    <dgm:cxn modelId="{32066710-1162-4C8B-8E46-973FF1B4CF5D}" type="presParOf" srcId="{AE2C4C79-8FB2-4AA8-A75B-FF7E6A90E043}" destId="{D232CF31-B768-4C85-934A-14190904D70A}" srcOrd="4" destOrd="0" presId="urn:microsoft.com/office/officeart/2005/8/layout/cycle2"/>
    <dgm:cxn modelId="{1F1CBBEC-1983-46A5-897E-430A4E099F08}" type="presParOf" srcId="{AE2C4C79-8FB2-4AA8-A75B-FF7E6A90E043}" destId="{70EF8FC8-5AC0-4BF1-BAD6-7E786979D327}" srcOrd="5" destOrd="0" presId="urn:microsoft.com/office/officeart/2005/8/layout/cycle2"/>
    <dgm:cxn modelId="{5CE756CF-56EE-473F-85F8-2999A0C9FE97}" type="presParOf" srcId="{70EF8FC8-5AC0-4BF1-BAD6-7E786979D327}" destId="{927F52CF-221D-4FC7-8AED-460A49ACC7B7}" srcOrd="0" destOrd="0" presId="urn:microsoft.com/office/officeart/2005/8/layout/cycle2"/>
    <dgm:cxn modelId="{76975105-F62B-4D7E-A871-124F4E84A0B1}" type="presParOf" srcId="{AE2C4C79-8FB2-4AA8-A75B-FF7E6A90E043}" destId="{EB6C59CB-F526-409A-B2CD-17423DBE3A36}" srcOrd="6" destOrd="0" presId="urn:microsoft.com/office/officeart/2005/8/layout/cycle2"/>
    <dgm:cxn modelId="{1496D6E2-F635-4F57-8BE5-4B369798C391}" type="presParOf" srcId="{AE2C4C79-8FB2-4AA8-A75B-FF7E6A90E043}" destId="{0CFDD06D-449D-47AB-87D5-F6D27A69E762}" srcOrd="7" destOrd="0" presId="urn:microsoft.com/office/officeart/2005/8/layout/cycle2"/>
    <dgm:cxn modelId="{39FE5083-1C77-4FD0-AA9D-2FE4A2259094}" type="presParOf" srcId="{0CFDD06D-449D-47AB-87D5-F6D27A69E762}" destId="{0B080BDA-A336-4B96-A5B6-345041E22E2A}" srcOrd="0" destOrd="0" presId="urn:microsoft.com/office/officeart/2005/8/layout/cycle2"/>
    <dgm:cxn modelId="{7DFEF8AE-F63E-4435-96C5-CB7B50AC5A2E}" type="presParOf" srcId="{AE2C4C79-8FB2-4AA8-A75B-FF7E6A90E043}" destId="{31C18695-C19A-4316-BC80-782FF6E029A4}" srcOrd="8" destOrd="0" presId="urn:microsoft.com/office/officeart/2005/8/layout/cycle2"/>
    <dgm:cxn modelId="{098F9C3F-C768-41EE-8D43-648E19E85E09}" type="presParOf" srcId="{AE2C4C79-8FB2-4AA8-A75B-FF7E6A90E043}" destId="{DCE729F9-3626-4176-8B6B-DA5345A3E2BA}" srcOrd="9" destOrd="0" presId="urn:microsoft.com/office/officeart/2005/8/layout/cycle2"/>
    <dgm:cxn modelId="{70CC5C2C-ACF2-41D9-AED1-DFB4EE3CD6B3}" type="presParOf" srcId="{DCE729F9-3626-4176-8B6B-DA5345A3E2BA}" destId="{C667C9D1-A009-41F1-9377-AA6B092096F9}" srcOrd="0" destOrd="0" presId="urn:microsoft.com/office/officeart/2005/8/layout/cycle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14BFE4D9-21CD-483D-8792-A0EDD45BAE85}" type="doc">
      <dgm:prSet loTypeId="urn:microsoft.com/office/officeart/2005/8/layout/architecture" loCatId="hierarchy" qsTypeId="urn:microsoft.com/office/officeart/2005/8/quickstyle/simple1" qsCatId="simple" csTypeId="urn:microsoft.com/office/officeart/2005/8/colors/colorful2" csCatId="colorful" phldr="1"/>
      <dgm:spPr/>
      <dgm:t>
        <a:bodyPr/>
        <a:lstStyle/>
        <a:p>
          <a:endParaRPr lang="en-US"/>
        </a:p>
      </dgm:t>
    </dgm:pt>
    <dgm:pt modelId="{A787507A-F858-4031-B119-90745B2C8FBF}">
      <dgm:prSet phldrT="[Text]"/>
      <dgm:spPr/>
      <dgm:t>
        <a:bodyPr/>
        <a:lstStyle/>
        <a:p>
          <a:r>
            <a:rPr lang="en-US" dirty="0"/>
            <a:t>Persistence Layer</a:t>
          </a:r>
        </a:p>
      </dgm:t>
    </dgm:pt>
    <dgm:pt modelId="{9B72E45C-8798-4540-AB3F-F56DD1A17728}" type="parTrans" cxnId="{BD3CE021-1898-4774-B7A0-F8984600DD7E}">
      <dgm:prSet/>
      <dgm:spPr/>
      <dgm:t>
        <a:bodyPr/>
        <a:lstStyle/>
        <a:p>
          <a:endParaRPr lang="en-US"/>
        </a:p>
      </dgm:t>
    </dgm:pt>
    <dgm:pt modelId="{9442D18B-E373-43FD-BD24-F04897187CA2}" type="sibTrans" cxnId="{BD3CE021-1898-4774-B7A0-F8984600DD7E}">
      <dgm:prSet/>
      <dgm:spPr/>
      <dgm:t>
        <a:bodyPr/>
        <a:lstStyle/>
        <a:p>
          <a:endParaRPr lang="en-US"/>
        </a:p>
      </dgm:t>
    </dgm:pt>
    <dgm:pt modelId="{0D017340-C9EF-4919-8980-C56C9362F837}">
      <dgm:prSet phldrT="[Text]"/>
      <dgm:spPr/>
      <dgm:t>
        <a:bodyPr/>
        <a:lstStyle/>
        <a:p>
          <a:r>
            <a:rPr lang="en-US" dirty="0"/>
            <a:t>Services Layer</a:t>
          </a:r>
        </a:p>
      </dgm:t>
    </dgm:pt>
    <dgm:pt modelId="{66C0033F-A09B-4B66-AF09-53EF23E9B3CC}" type="parTrans" cxnId="{55C442B1-4096-4AE0-9D14-D1D6E71C4F9A}">
      <dgm:prSet/>
      <dgm:spPr/>
      <dgm:t>
        <a:bodyPr/>
        <a:lstStyle/>
        <a:p>
          <a:endParaRPr lang="en-US"/>
        </a:p>
      </dgm:t>
    </dgm:pt>
    <dgm:pt modelId="{AFCF2583-6EA0-4FDB-B2DF-DDD3B68154A8}" type="sibTrans" cxnId="{55C442B1-4096-4AE0-9D14-D1D6E71C4F9A}">
      <dgm:prSet/>
      <dgm:spPr/>
      <dgm:t>
        <a:bodyPr/>
        <a:lstStyle/>
        <a:p>
          <a:endParaRPr lang="en-US"/>
        </a:p>
      </dgm:t>
    </dgm:pt>
    <dgm:pt modelId="{E4B74DAF-758F-4DB1-91EC-9A582475FDEF}">
      <dgm:prSet phldrT="[Text]"/>
      <dgm:spPr/>
      <dgm:t>
        <a:bodyPr/>
        <a:lstStyle/>
        <a:p>
          <a:r>
            <a:rPr lang="en-US" dirty="0"/>
            <a:t>Business Layer</a:t>
          </a:r>
        </a:p>
      </dgm:t>
    </dgm:pt>
    <dgm:pt modelId="{22686D25-DBCE-4921-AE04-770E54902B1B}" type="parTrans" cxnId="{C409F625-5313-4969-9992-6442A6C4D96E}">
      <dgm:prSet/>
      <dgm:spPr/>
      <dgm:t>
        <a:bodyPr/>
        <a:lstStyle/>
        <a:p>
          <a:endParaRPr lang="en-US"/>
        </a:p>
      </dgm:t>
    </dgm:pt>
    <dgm:pt modelId="{12495A45-1009-4E98-B986-C5F8F77318CC}" type="sibTrans" cxnId="{C409F625-5313-4969-9992-6442A6C4D96E}">
      <dgm:prSet/>
      <dgm:spPr/>
      <dgm:t>
        <a:bodyPr/>
        <a:lstStyle/>
        <a:p>
          <a:endParaRPr lang="en-US"/>
        </a:p>
      </dgm:t>
    </dgm:pt>
    <dgm:pt modelId="{60E30D61-2151-4901-9269-D7F75D3FA938}">
      <dgm:prSet phldrT="[Text]"/>
      <dgm:spPr/>
      <dgm:t>
        <a:bodyPr/>
        <a:lstStyle/>
        <a:p>
          <a:r>
            <a:rPr lang="en-US" dirty="0"/>
            <a:t>Presentation Layer</a:t>
          </a:r>
        </a:p>
      </dgm:t>
    </dgm:pt>
    <dgm:pt modelId="{9C3710CB-E4A1-42A0-82CC-243618E1B83C}" type="parTrans" cxnId="{46249FEC-126B-4CE1-8940-306A708ED5F8}">
      <dgm:prSet/>
      <dgm:spPr/>
      <dgm:t>
        <a:bodyPr/>
        <a:lstStyle/>
        <a:p>
          <a:endParaRPr lang="en-US"/>
        </a:p>
      </dgm:t>
    </dgm:pt>
    <dgm:pt modelId="{9CCFDBF0-E6F2-4211-BD6D-FECC71D66EDC}" type="sibTrans" cxnId="{46249FEC-126B-4CE1-8940-306A708ED5F8}">
      <dgm:prSet/>
      <dgm:spPr/>
      <dgm:t>
        <a:bodyPr/>
        <a:lstStyle/>
        <a:p>
          <a:endParaRPr lang="en-US"/>
        </a:p>
      </dgm:t>
    </dgm:pt>
    <dgm:pt modelId="{71313B92-E6F3-4B67-893A-A974B031FF30}" type="pres">
      <dgm:prSet presAssocID="{14BFE4D9-21CD-483D-8792-A0EDD45BAE85}" presName="Name0" presStyleCnt="0">
        <dgm:presLayoutVars>
          <dgm:chPref val="1"/>
          <dgm:dir/>
          <dgm:animOne val="branch"/>
          <dgm:animLvl val="lvl"/>
          <dgm:resizeHandles/>
        </dgm:presLayoutVars>
      </dgm:prSet>
      <dgm:spPr/>
    </dgm:pt>
    <dgm:pt modelId="{984C04A1-BC4C-498A-A154-E381EF08482A}" type="pres">
      <dgm:prSet presAssocID="{A787507A-F858-4031-B119-90745B2C8FBF}" presName="vertOne" presStyleCnt="0"/>
      <dgm:spPr/>
    </dgm:pt>
    <dgm:pt modelId="{E23241F5-00F0-40FF-BAFB-262235FFD44D}" type="pres">
      <dgm:prSet presAssocID="{A787507A-F858-4031-B119-90745B2C8FBF}" presName="txOne" presStyleLbl="node0" presStyleIdx="0" presStyleCnt="1">
        <dgm:presLayoutVars>
          <dgm:chPref val="3"/>
        </dgm:presLayoutVars>
      </dgm:prSet>
      <dgm:spPr/>
    </dgm:pt>
    <dgm:pt modelId="{7BA04DA2-0F1F-4F76-806B-C2348D083016}" type="pres">
      <dgm:prSet presAssocID="{A787507A-F858-4031-B119-90745B2C8FBF}" presName="parTransOne" presStyleCnt="0"/>
      <dgm:spPr/>
    </dgm:pt>
    <dgm:pt modelId="{1CFF9B9A-3AC6-47A3-898E-E8E8506F0F49}" type="pres">
      <dgm:prSet presAssocID="{A787507A-F858-4031-B119-90745B2C8FBF}" presName="horzOne" presStyleCnt="0"/>
      <dgm:spPr/>
    </dgm:pt>
    <dgm:pt modelId="{5E16498F-57E1-492C-85E4-A468A6633DBE}" type="pres">
      <dgm:prSet presAssocID="{0D017340-C9EF-4919-8980-C56C9362F837}" presName="vertTwo" presStyleCnt="0"/>
      <dgm:spPr/>
    </dgm:pt>
    <dgm:pt modelId="{157A1142-8BFB-41E3-9CC8-1FA079F21DCD}" type="pres">
      <dgm:prSet presAssocID="{0D017340-C9EF-4919-8980-C56C9362F837}" presName="txTwo" presStyleLbl="node2" presStyleIdx="0" presStyleCnt="1">
        <dgm:presLayoutVars>
          <dgm:chPref val="3"/>
        </dgm:presLayoutVars>
      </dgm:prSet>
      <dgm:spPr/>
    </dgm:pt>
    <dgm:pt modelId="{2D755535-0842-4CA0-AB6D-85E8C3C6218D}" type="pres">
      <dgm:prSet presAssocID="{0D017340-C9EF-4919-8980-C56C9362F837}" presName="parTransTwo" presStyleCnt="0"/>
      <dgm:spPr/>
    </dgm:pt>
    <dgm:pt modelId="{493BBB52-B8C7-48C1-9903-5A4C1362ED4F}" type="pres">
      <dgm:prSet presAssocID="{0D017340-C9EF-4919-8980-C56C9362F837}" presName="horzTwo" presStyleCnt="0"/>
      <dgm:spPr/>
    </dgm:pt>
    <dgm:pt modelId="{6417E8DF-347D-4B11-8D5C-E1DE14FCB7A7}" type="pres">
      <dgm:prSet presAssocID="{E4B74DAF-758F-4DB1-91EC-9A582475FDEF}" presName="vertThree" presStyleCnt="0"/>
      <dgm:spPr/>
    </dgm:pt>
    <dgm:pt modelId="{E9DB7107-DB59-4C79-BC8F-3401957B172E}" type="pres">
      <dgm:prSet presAssocID="{E4B74DAF-758F-4DB1-91EC-9A582475FDEF}" presName="txThree" presStyleLbl="node3" presStyleIdx="0" presStyleCnt="1">
        <dgm:presLayoutVars>
          <dgm:chPref val="3"/>
        </dgm:presLayoutVars>
      </dgm:prSet>
      <dgm:spPr/>
    </dgm:pt>
    <dgm:pt modelId="{12B186EC-8DC6-4C47-9F35-ACFC9EB1A971}" type="pres">
      <dgm:prSet presAssocID="{E4B74DAF-758F-4DB1-91EC-9A582475FDEF}" presName="parTransThree" presStyleCnt="0"/>
      <dgm:spPr/>
    </dgm:pt>
    <dgm:pt modelId="{8716E38F-484A-4B6E-A4CD-B5FAC2CBD32A}" type="pres">
      <dgm:prSet presAssocID="{E4B74DAF-758F-4DB1-91EC-9A582475FDEF}" presName="horzThree" presStyleCnt="0"/>
      <dgm:spPr/>
    </dgm:pt>
    <dgm:pt modelId="{1A294535-769B-41B6-B960-A1A18686DFEE}" type="pres">
      <dgm:prSet presAssocID="{60E30D61-2151-4901-9269-D7F75D3FA938}" presName="vertFour" presStyleCnt="0">
        <dgm:presLayoutVars>
          <dgm:chPref val="3"/>
        </dgm:presLayoutVars>
      </dgm:prSet>
      <dgm:spPr/>
    </dgm:pt>
    <dgm:pt modelId="{273FF8F7-BBEB-44F7-87CB-9E8D9A72C76E}" type="pres">
      <dgm:prSet presAssocID="{60E30D61-2151-4901-9269-D7F75D3FA938}" presName="txFour" presStyleLbl="node4" presStyleIdx="0" presStyleCnt="1">
        <dgm:presLayoutVars>
          <dgm:chPref val="3"/>
        </dgm:presLayoutVars>
      </dgm:prSet>
      <dgm:spPr/>
    </dgm:pt>
    <dgm:pt modelId="{7D5B2ED9-783A-4AD9-BD0A-6730E657964B}" type="pres">
      <dgm:prSet presAssocID="{60E30D61-2151-4901-9269-D7F75D3FA938}" presName="horzFour" presStyleCnt="0"/>
      <dgm:spPr/>
    </dgm:pt>
  </dgm:ptLst>
  <dgm:cxnLst>
    <dgm:cxn modelId="{0268861F-937E-447C-88D8-E8AB039EEF98}" type="presOf" srcId="{0D017340-C9EF-4919-8980-C56C9362F837}" destId="{157A1142-8BFB-41E3-9CC8-1FA079F21DCD}" srcOrd="0" destOrd="0" presId="urn:microsoft.com/office/officeart/2005/8/layout/architecture"/>
    <dgm:cxn modelId="{BD3CE021-1898-4774-B7A0-F8984600DD7E}" srcId="{14BFE4D9-21CD-483D-8792-A0EDD45BAE85}" destId="{A787507A-F858-4031-B119-90745B2C8FBF}" srcOrd="0" destOrd="0" parTransId="{9B72E45C-8798-4540-AB3F-F56DD1A17728}" sibTransId="{9442D18B-E373-43FD-BD24-F04897187CA2}"/>
    <dgm:cxn modelId="{C409F625-5313-4969-9992-6442A6C4D96E}" srcId="{0D017340-C9EF-4919-8980-C56C9362F837}" destId="{E4B74DAF-758F-4DB1-91EC-9A582475FDEF}" srcOrd="0" destOrd="0" parTransId="{22686D25-DBCE-4921-AE04-770E54902B1B}" sibTransId="{12495A45-1009-4E98-B986-C5F8F77318CC}"/>
    <dgm:cxn modelId="{25923839-F9EA-4BDC-926E-04F6C8158C14}" type="presOf" srcId="{A787507A-F858-4031-B119-90745B2C8FBF}" destId="{E23241F5-00F0-40FF-BAFB-262235FFD44D}" srcOrd="0" destOrd="0" presId="urn:microsoft.com/office/officeart/2005/8/layout/architecture"/>
    <dgm:cxn modelId="{EF4D8940-404D-4C6F-B901-8C8DCE4B5FFC}" type="presOf" srcId="{14BFE4D9-21CD-483D-8792-A0EDD45BAE85}" destId="{71313B92-E6F3-4B67-893A-A974B031FF30}" srcOrd="0" destOrd="0" presId="urn:microsoft.com/office/officeart/2005/8/layout/architecture"/>
    <dgm:cxn modelId="{1D5E1E95-C9F0-4BDA-9502-B631C622E959}" type="presOf" srcId="{60E30D61-2151-4901-9269-D7F75D3FA938}" destId="{273FF8F7-BBEB-44F7-87CB-9E8D9A72C76E}" srcOrd="0" destOrd="0" presId="urn:microsoft.com/office/officeart/2005/8/layout/architecture"/>
    <dgm:cxn modelId="{55C442B1-4096-4AE0-9D14-D1D6E71C4F9A}" srcId="{A787507A-F858-4031-B119-90745B2C8FBF}" destId="{0D017340-C9EF-4919-8980-C56C9362F837}" srcOrd="0" destOrd="0" parTransId="{66C0033F-A09B-4B66-AF09-53EF23E9B3CC}" sibTransId="{AFCF2583-6EA0-4FDB-B2DF-DDD3B68154A8}"/>
    <dgm:cxn modelId="{A8EF3CD9-019F-4309-924D-BEFC242B56EB}" type="presOf" srcId="{E4B74DAF-758F-4DB1-91EC-9A582475FDEF}" destId="{E9DB7107-DB59-4C79-BC8F-3401957B172E}" srcOrd="0" destOrd="0" presId="urn:microsoft.com/office/officeart/2005/8/layout/architecture"/>
    <dgm:cxn modelId="{46249FEC-126B-4CE1-8940-306A708ED5F8}" srcId="{E4B74DAF-758F-4DB1-91EC-9A582475FDEF}" destId="{60E30D61-2151-4901-9269-D7F75D3FA938}" srcOrd="0" destOrd="0" parTransId="{9C3710CB-E4A1-42A0-82CC-243618E1B83C}" sibTransId="{9CCFDBF0-E6F2-4211-BD6D-FECC71D66EDC}"/>
    <dgm:cxn modelId="{34048EC8-F933-4BCA-91F0-ECEB40C706A5}" type="presParOf" srcId="{71313B92-E6F3-4B67-893A-A974B031FF30}" destId="{984C04A1-BC4C-498A-A154-E381EF08482A}" srcOrd="0" destOrd="0" presId="urn:microsoft.com/office/officeart/2005/8/layout/architecture"/>
    <dgm:cxn modelId="{3BB562FF-5231-4C44-AB06-950C3B56AEE9}" type="presParOf" srcId="{984C04A1-BC4C-498A-A154-E381EF08482A}" destId="{E23241F5-00F0-40FF-BAFB-262235FFD44D}" srcOrd="0" destOrd="0" presId="urn:microsoft.com/office/officeart/2005/8/layout/architecture"/>
    <dgm:cxn modelId="{234C5739-AFA4-46E0-9A55-1EB83F8370C8}" type="presParOf" srcId="{984C04A1-BC4C-498A-A154-E381EF08482A}" destId="{7BA04DA2-0F1F-4F76-806B-C2348D083016}" srcOrd="1" destOrd="0" presId="urn:microsoft.com/office/officeart/2005/8/layout/architecture"/>
    <dgm:cxn modelId="{1879C59D-F50D-4CFD-8B79-634612AF8C3E}" type="presParOf" srcId="{984C04A1-BC4C-498A-A154-E381EF08482A}" destId="{1CFF9B9A-3AC6-47A3-898E-E8E8506F0F49}" srcOrd="2" destOrd="0" presId="urn:microsoft.com/office/officeart/2005/8/layout/architecture"/>
    <dgm:cxn modelId="{870D2E43-3043-4815-8784-F905CA35B0C5}" type="presParOf" srcId="{1CFF9B9A-3AC6-47A3-898E-E8E8506F0F49}" destId="{5E16498F-57E1-492C-85E4-A468A6633DBE}" srcOrd="0" destOrd="0" presId="urn:microsoft.com/office/officeart/2005/8/layout/architecture"/>
    <dgm:cxn modelId="{E83333A4-33E1-475D-B076-E2DA0661AD5D}" type="presParOf" srcId="{5E16498F-57E1-492C-85E4-A468A6633DBE}" destId="{157A1142-8BFB-41E3-9CC8-1FA079F21DCD}" srcOrd="0" destOrd="0" presId="urn:microsoft.com/office/officeart/2005/8/layout/architecture"/>
    <dgm:cxn modelId="{CEEAA28B-7C29-4227-80FD-E2A81E1AE061}" type="presParOf" srcId="{5E16498F-57E1-492C-85E4-A468A6633DBE}" destId="{2D755535-0842-4CA0-AB6D-85E8C3C6218D}" srcOrd="1" destOrd="0" presId="urn:microsoft.com/office/officeart/2005/8/layout/architecture"/>
    <dgm:cxn modelId="{B9E2D630-9296-4863-8C1F-1666F36E86B5}" type="presParOf" srcId="{5E16498F-57E1-492C-85E4-A468A6633DBE}" destId="{493BBB52-B8C7-48C1-9903-5A4C1362ED4F}" srcOrd="2" destOrd="0" presId="urn:microsoft.com/office/officeart/2005/8/layout/architecture"/>
    <dgm:cxn modelId="{D6188DCC-4749-4C71-A703-26D7B47B5C5B}" type="presParOf" srcId="{493BBB52-B8C7-48C1-9903-5A4C1362ED4F}" destId="{6417E8DF-347D-4B11-8D5C-E1DE14FCB7A7}" srcOrd="0" destOrd="0" presId="urn:microsoft.com/office/officeart/2005/8/layout/architecture"/>
    <dgm:cxn modelId="{F3704608-1E98-4D12-BA06-7E731638CACB}" type="presParOf" srcId="{6417E8DF-347D-4B11-8D5C-E1DE14FCB7A7}" destId="{E9DB7107-DB59-4C79-BC8F-3401957B172E}" srcOrd="0" destOrd="0" presId="urn:microsoft.com/office/officeart/2005/8/layout/architecture"/>
    <dgm:cxn modelId="{7FA17E83-30A2-40A9-A85F-762738884870}" type="presParOf" srcId="{6417E8DF-347D-4B11-8D5C-E1DE14FCB7A7}" destId="{12B186EC-8DC6-4C47-9F35-ACFC9EB1A971}" srcOrd="1" destOrd="0" presId="urn:microsoft.com/office/officeart/2005/8/layout/architecture"/>
    <dgm:cxn modelId="{9EE76CC6-1061-4DB6-B67B-66DB2E978D8F}" type="presParOf" srcId="{6417E8DF-347D-4B11-8D5C-E1DE14FCB7A7}" destId="{8716E38F-484A-4B6E-A4CD-B5FAC2CBD32A}" srcOrd="2" destOrd="0" presId="urn:microsoft.com/office/officeart/2005/8/layout/architecture"/>
    <dgm:cxn modelId="{DD16D67B-966C-41DC-9104-77EC18D330C4}" type="presParOf" srcId="{8716E38F-484A-4B6E-A4CD-B5FAC2CBD32A}" destId="{1A294535-769B-41B6-B960-A1A18686DFEE}" srcOrd="0" destOrd="0" presId="urn:microsoft.com/office/officeart/2005/8/layout/architecture"/>
    <dgm:cxn modelId="{2267682D-0EA1-48AF-9564-30F00D52B07E}" type="presParOf" srcId="{1A294535-769B-41B6-B960-A1A18686DFEE}" destId="{273FF8F7-BBEB-44F7-87CB-9E8D9A72C76E}" srcOrd="0" destOrd="0" presId="urn:microsoft.com/office/officeart/2005/8/layout/architecture"/>
    <dgm:cxn modelId="{74BB99F1-FFD2-4C16-B9F8-A31400354ACD}" type="presParOf" srcId="{1A294535-769B-41B6-B960-A1A18686DFEE}" destId="{7D5B2ED9-783A-4AD9-BD0A-6730E657964B}" srcOrd="1" destOrd="0" presId="urn:microsoft.com/office/officeart/2005/8/layout/architecture"/>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101D5DDE-AB40-4361-A7AA-0BF1DEAF0259}" type="doc">
      <dgm:prSet loTypeId="urn:microsoft.com/office/officeart/2005/8/layout/process1" loCatId="process" qsTypeId="urn:microsoft.com/office/officeart/2005/8/quickstyle/simple1" qsCatId="simple" csTypeId="urn:microsoft.com/office/officeart/2005/8/colors/colorful3" csCatId="colorful" phldr="1"/>
      <dgm:spPr/>
    </dgm:pt>
    <dgm:pt modelId="{A2ECE91B-A549-46AD-BABE-B9943CC3C55B}">
      <dgm:prSet phldrT="[Text]"/>
      <dgm:spPr/>
      <dgm:t>
        <a:bodyPr/>
        <a:lstStyle/>
        <a:p>
          <a:r>
            <a:rPr lang="en-US" dirty="0"/>
            <a:t>Event Generator</a:t>
          </a:r>
        </a:p>
      </dgm:t>
    </dgm:pt>
    <dgm:pt modelId="{39058371-2804-40B6-93C2-3AE25CD3C275}" type="parTrans" cxnId="{04BF0DF2-E6E7-462E-8459-63B7C7BBFB00}">
      <dgm:prSet/>
      <dgm:spPr/>
      <dgm:t>
        <a:bodyPr/>
        <a:lstStyle/>
        <a:p>
          <a:endParaRPr lang="en-US"/>
        </a:p>
      </dgm:t>
    </dgm:pt>
    <dgm:pt modelId="{CFC11F80-1E59-4511-90D5-3F9126F521EA}" type="sibTrans" cxnId="{04BF0DF2-E6E7-462E-8459-63B7C7BBFB00}">
      <dgm:prSet/>
      <dgm:spPr/>
      <dgm:t>
        <a:bodyPr/>
        <a:lstStyle/>
        <a:p>
          <a:endParaRPr lang="en-US"/>
        </a:p>
      </dgm:t>
    </dgm:pt>
    <dgm:pt modelId="{250981E3-B3FC-4931-AB29-D6877E63E21E}">
      <dgm:prSet phldrT="[Text]"/>
      <dgm:spPr/>
      <dgm:t>
        <a:bodyPr/>
        <a:lstStyle/>
        <a:p>
          <a:r>
            <a:rPr lang="en-US" dirty="0"/>
            <a:t>Event Channel</a:t>
          </a:r>
        </a:p>
      </dgm:t>
    </dgm:pt>
    <dgm:pt modelId="{19AE83B2-90C6-4D3F-B2AF-3395527B018D}" type="parTrans" cxnId="{EA954EE5-4F01-4BF1-8A2D-7A3652CFA883}">
      <dgm:prSet/>
      <dgm:spPr/>
      <dgm:t>
        <a:bodyPr/>
        <a:lstStyle/>
        <a:p>
          <a:endParaRPr lang="en-US"/>
        </a:p>
      </dgm:t>
    </dgm:pt>
    <dgm:pt modelId="{EF5A89A3-D1C1-4AC2-AB62-962F957F8B80}" type="sibTrans" cxnId="{EA954EE5-4F01-4BF1-8A2D-7A3652CFA883}">
      <dgm:prSet/>
      <dgm:spPr/>
      <dgm:t>
        <a:bodyPr/>
        <a:lstStyle/>
        <a:p>
          <a:endParaRPr lang="en-US"/>
        </a:p>
      </dgm:t>
    </dgm:pt>
    <dgm:pt modelId="{C8C7783E-F6A3-4710-A6F5-91C471B1A012}">
      <dgm:prSet phldrT="[Text]"/>
      <dgm:spPr/>
      <dgm:t>
        <a:bodyPr/>
        <a:lstStyle/>
        <a:p>
          <a:r>
            <a:rPr lang="en-US" dirty="0"/>
            <a:t>Event Processing</a:t>
          </a:r>
        </a:p>
      </dgm:t>
    </dgm:pt>
    <dgm:pt modelId="{78B3806D-13B0-4E60-82D3-26AF15AAC18B}" type="parTrans" cxnId="{81DC392D-DC8C-4B5C-89FD-4303FA68E594}">
      <dgm:prSet/>
      <dgm:spPr/>
      <dgm:t>
        <a:bodyPr/>
        <a:lstStyle/>
        <a:p>
          <a:endParaRPr lang="en-US"/>
        </a:p>
      </dgm:t>
    </dgm:pt>
    <dgm:pt modelId="{A6399EFE-B179-4964-B6CA-26045BBE0608}" type="sibTrans" cxnId="{81DC392D-DC8C-4B5C-89FD-4303FA68E594}">
      <dgm:prSet/>
      <dgm:spPr/>
      <dgm:t>
        <a:bodyPr/>
        <a:lstStyle/>
        <a:p>
          <a:endParaRPr lang="en-US"/>
        </a:p>
      </dgm:t>
    </dgm:pt>
    <dgm:pt modelId="{2A070FE8-EF98-4A36-A476-F8311B58EF60}" type="pres">
      <dgm:prSet presAssocID="{101D5DDE-AB40-4361-A7AA-0BF1DEAF0259}" presName="Name0" presStyleCnt="0">
        <dgm:presLayoutVars>
          <dgm:dir/>
          <dgm:resizeHandles val="exact"/>
        </dgm:presLayoutVars>
      </dgm:prSet>
      <dgm:spPr/>
    </dgm:pt>
    <dgm:pt modelId="{C3E9DDFF-E133-413A-AE2B-C3C359C313E4}" type="pres">
      <dgm:prSet presAssocID="{A2ECE91B-A549-46AD-BABE-B9943CC3C55B}" presName="node" presStyleLbl="node1" presStyleIdx="0" presStyleCnt="3">
        <dgm:presLayoutVars>
          <dgm:bulletEnabled val="1"/>
        </dgm:presLayoutVars>
      </dgm:prSet>
      <dgm:spPr/>
    </dgm:pt>
    <dgm:pt modelId="{8AE7116D-33D7-45D5-A5A3-F018676ACC99}" type="pres">
      <dgm:prSet presAssocID="{CFC11F80-1E59-4511-90D5-3F9126F521EA}" presName="sibTrans" presStyleLbl="sibTrans2D1" presStyleIdx="0" presStyleCnt="2"/>
      <dgm:spPr/>
    </dgm:pt>
    <dgm:pt modelId="{048EDD08-1474-4D71-966D-ED38FACDDB73}" type="pres">
      <dgm:prSet presAssocID="{CFC11F80-1E59-4511-90D5-3F9126F521EA}" presName="connectorText" presStyleLbl="sibTrans2D1" presStyleIdx="0" presStyleCnt="2"/>
      <dgm:spPr/>
    </dgm:pt>
    <dgm:pt modelId="{42CF6DA9-0D4E-465D-878F-F5E329CB6972}" type="pres">
      <dgm:prSet presAssocID="{250981E3-B3FC-4931-AB29-D6877E63E21E}" presName="node" presStyleLbl="node1" presStyleIdx="1" presStyleCnt="3">
        <dgm:presLayoutVars>
          <dgm:bulletEnabled val="1"/>
        </dgm:presLayoutVars>
      </dgm:prSet>
      <dgm:spPr/>
    </dgm:pt>
    <dgm:pt modelId="{BD646436-E62E-4F2C-B6BD-3EB5EFB9936C}" type="pres">
      <dgm:prSet presAssocID="{EF5A89A3-D1C1-4AC2-AB62-962F957F8B80}" presName="sibTrans" presStyleLbl="sibTrans2D1" presStyleIdx="1" presStyleCnt="2"/>
      <dgm:spPr/>
    </dgm:pt>
    <dgm:pt modelId="{949C660A-4BCB-4F46-A7C4-89017A1C9FE8}" type="pres">
      <dgm:prSet presAssocID="{EF5A89A3-D1C1-4AC2-AB62-962F957F8B80}" presName="connectorText" presStyleLbl="sibTrans2D1" presStyleIdx="1" presStyleCnt="2"/>
      <dgm:spPr/>
    </dgm:pt>
    <dgm:pt modelId="{E931D211-60E7-4EE0-A5BD-4E03F8884BC1}" type="pres">
      <dgm:prSet presAssocID="{C8C7783E-F6A3-4710-A6F5-91C471B1A012}" presName="node" presStyleLbl="node1" presStyleIdx="2" presStyleCnt="3">
        <dgm:presLayoutVars>
          <dgm:bulletEnabled val="1"/>
        </dgm:presLayoutVars>
      </dgm:prSet>
      <dgm:spPr/>
    </dgm:pt>
  </dgm:ptLst>
  <dgm:cxnLst>
    <dgm:cxn modelId="{81DC392D-DC8C-4B5C-89FD-4303FA68E594}" srcId="{101D5DDE-AB40-4361-A7AA-0BF1DEAF0259}" destId="{C8C7783E-F6A3-4710-A6F5-91C471B1A012}" srcOrd="2" destOrd="0" parTransId="{78B3806D-13B0-4E60-82D3-26AF15AAC18B}" sibTransId="{A6399EFE-B179-4964-B6CA-26045BBE0608}"/>
    <dgm:cxn modelId="{1A979431-146E-4B82-9E2A-7D4A73329ED8}" type="presOf" srcId="{EF5A89A3-D1C1-4AC2-AB62-962F957F8B80}" destId="{949C660A-4BCB-4F46-A7C4-89017A1C9FE8}" srcOrd="1" destOrd="0" presId="urn:microsoft.com/office/officeart/2005/8/layout/process1"/>
    <dgm:cxn modelId="{CC019B5F-866F-4387-83BD-53F6772192D0}" type="presOf" srcId="{EF5A89A3-D1C1-4AC2-AB62-962F957F8B80}" destId="{BD646436-E62E-4F2C-B6BD-3EB5EFB9936C}" srcOrd="0" destOrd="0" presId="urn:microsoft.com/office/officeart/2005/8/layout/process1"/>
    <dgm:cxn modelId="{8D0C174B-27F2-4C9A-8EE8-14815CF5DF86}" type="presOf" srcId="{CFC11F80-1E59-4511-90D5-3F9126F521EA}" destId="{8AE7116D-33D7-45D5-A5A3-F018676ACC99}" srcOrd="0" destOrd="0" presId="urn:microsoft.com/office/officeart/2005/8/layout/process1"/>
    <dgm:cxn modelId="{5A580655-FAEA-46E9-BF1E-04501D33E067}" type="presOf" srcId="{101D5DDE-AB40-4361-A7AA-0BF1DEAF0259}" destId="{2A070FE8-EF98-4A36-A476-F8311B58EF60}" srcOrd="0" destOrd="0" presId="urn:microsoft.com/office/officeart/2005/8/layout/process1"/>
    <dgm:cxn modelId="{3A10EA93-655B-418E-8203-0EC42FAD36C7}" type="presOf" srcId="{CFC11F80-1E59-4511-90D5-3F9126F521EA}" destId="{048EDD08-1474-4D71-966D-ED38FACDDB73}" srcOrd="1" destOrd="0" presId="urn:microsoft.com/office/officeart/2005/8/layout/process1"/>
    <dgm:cxn modelId="{BFFDFD97-179A-48F7-9F8D-0FCC031223AE}" type="presOf" srcId="{C8C7783E-F6A3-4710-A6F5-91C471B1A012}" destId="{E931D211-60E7-4EE0-A5BD-4E03F8884BC1}" srcOrd="0" destOrd="0" presId="urn:microsoft.com/office/officeart/2005/8/layout/process1"/>
    <dgm:cxn modelId="{700410CC-64E0-40DD-9105-DD6C02CCE687}" type="presOf" srcId="{250981E3-B3FC-4931-AB29-D6877E63E21E}" destId="{42CF6DA9-0D4E-465D-878F-F5E329CB6972}" srcOrd="0" destOrd="0" presId="urn:microsoft.com/office/officeart/2005/8/layout/process1"/>
    <dgm:cxn modelId="{EA954EE5-4F01-4BF1-8A2D-7A3652CFA883}" srcId="{101D5DDE-AB40-4361-A7AA-0BF1DEAF0259}" destId="{250981E3-B3FC-4931-AB29-D6877E63E21E}" srcOrd="1" destOrd="0" parTransId="{19AE83B2-90C6-4D3F-B2AF-3395527B018D}" sibTransId="{EF5A89A3-D1C1-4AC2-AB62-962F957F8B80}"/>
    <dgm:cxn modelId="{BFEF8BE9-1519-43F9-99C7-5F810C0CD0CC}" type="presOf" srcId="{A2ECE91B-A549-46AD-BABE-B9943CC3C55B}" destId="{C3E9DDFF-E133-413A-AE2B-C3C359C313E4}" srcOrd="0" destOrd="0" presId="urn:microsoft.com/office/officeart/2005/8/layout/process1"/>
    <dgm:cxn modelId="{04BF0DF2-E6E7-462E-8459-63B7C7BBFB00}" srcId="{101D5DDE-AB40-4361-A7AA-0BF1DEAF0259}" destId="{A2ECE91B-A549-46AD-BABE-B9943CC3C55B}" srcOrd="0" destOrd="0" parTransId="{39058371-2804-40B6-93C2-3AE25CD3C275}" sibTransId="{CFC11F80-1E59-4511-90D5-3F9126F521EA}"/>
    <dgm:cxn modelId="{B70F219E-A4AC-42C1-887F-791802A60725}" type="presParOf" srcId="{2A070FE8-EF98-4A36-A476-F8311B58EF60}" destId="{C3E9DDFF-E133-413A-AE2B-C3C359C313E4}" srcOrd="0" destOrd="0" presId="urn:microsoft.com/office/officeart/2005/8/layout/process1"/>
    <dgm:cxn modelId="{76948E3F-FA01-4CFC-BDA7-EBCC97EAAE8F}" type="presParOf" srcId="{2A070FE8-EF98-4A36-A476-F8311B58EF60}" destId="{8AE7116D-33D7-45D5-A5A3-F018676ACC99}" srcOrd="1" destOrd="0" presId="urn:microsoft.com/office/officeart/2005/8/layout/process1"/>
    <dgm:cxn modelId="{37EAE968-4EAE-4CB5-9264-F6ED058F415D}" type="presParOf" srcId="{8AE7116D-33D7-45D5-A5A3-F018676ACC99}" destId="{048EDD08-1474-4D71-966D-ED38FACDDB73}" srcOrd="0" destOrd="0" presId="urn:microsoft.com/office/officeart/2005/8/layout/process1"/>
    <dgm:cxn modelId="{44393FBE-9703-4672-85B5-F7FC726FF36F}" type="presParOf" srcId="{2A070FE8-EF98-4A36-A476-F8311B58EF60}" destId="{42CF6DA9-0D4E-465D-878F-F5E329CB6972}" srcOrd="2" destOrd="0" presId="urn:microsoft.com/office/officeart/2005/8/layout/process1"/>
    <dgm:cxn modelId="{965AD7EC-CFC9-4C00-BFC3-DB6B4908C529}" type="presParOf" srcId="{2A070FE8-EF98-4A36-A476-F8311B58EF60}" destId="{BD646436-E62E-4F2C-B6BD-3EB5EFB9936C}" srcOrd="3" destOrd="0" presId="urn:microsoft.com/office/officeart/2005/8/layout/process1"/>
    <dgm:cxn modelId="{12AE05C0-3BC7-4F5B-AEFD-EB9584205AB0}" type="presParOf" srcId="{BD646436-E62E-4F2C-B6BD-3EB5EFB9936C}" destId="{949C660A-4BCB-4F46-A7C4-89017A1C9FE8}" srcOrd="0" destOrd="0" presId="urn:microsoft.com/office/officeart/2005/8/layout/process1"/>
    <dgm:cxn modelId="{FB388141-C3EF-4767-9E6C-6EA1AC1C5674}" type="presParOf" srcId="{2A070FE8-EF98-4A36-A476-F8311B58EF60}" destId="{E931D211-60E7-4EE0-A5BD-4E03F8884BC1}" srcOrd="4" destOrd="0" presId="urn:microsoft.com/office/officeart/2005/8/layout/process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3FCCA847-0F91-430F-81E6-7C4B711945B6}" type="doc">
      <dgm:prSet loTypeId="urn:microsoft.com/office/officeart/2005/8/layout/process1" loCatId="process" qsTypeId="urn:microsoft.com/office/officeart/2005/8/quickstyle/simple4" qsCatId="simple" csTypeId="urn:microsoft.com/office/officeart/2005/8/colors/colorful1" csCatId="colorful" phldr="1"/>
      <dgm:spPr/>
    </dgm:pt>
    <dgm:pt modelId="{3562C760-958D-4F47-82E6-EF65C9B30FC2}">
      <dgm:prSet phldrT="[Text]"/>
      <dgm:spPr/>
      <dgm:t>
        <a:bodyPr/>
        <a:lstStyle/>
        <a:p>
          <a:r>
            <a:rPr lang="en-US" dirty="0"/>
            <a:t>Process executes </a:t>
          </a:r>
          <a:r>
            <a:rPr lang="en-US" b="1" dirty="0" err="1">
              <a:latin typeface="Courier New" panose="02070309020205020404" pitchFamily="49" charset="0"/>
              <a:cs typeface="Courier New" panose="02070309020205020404" pitchFamily="49" charset="0"/>
            </a:rPr>
            <a:t>syscall</a:t>
          </a:r>
          <a:r>
            <a:rPr lang="en-US" dirty="0"/>
            <a:t> to switch to kernel mode</a:t>
          </a:r>
        </a:p>
      </dgm:t>
    </dgm:pt>
    <dgm:pt modelId="{59B8E83A-733F-4A87-9F45-72FE46EB5295}" type="parTrans" cxnId="{66B926A4-49D0-4BD8-A3A5-587CC694FEC0}">
      <dgm:prSet/>
      <dgm:spPr/>
      <dgm:t>
        <a:bodyPr/>
        <a:lstStyle/>
        <a:p>
          <a:endParaRPr lang="en-US"/>
        </a:p>
      </dgm:t>
    </dgm:pt>
    <dgm:pt modelId="{6D43759C-2A67-475A-B92D-27F18EEF8441}" type="sibTrans" cxnId="{66B926A4-49D0-4BD8-A3A5-587CC694FEC0}">
      <dgm:prSet/>
      <dgm:spPr/>
      <dgm:t>
        <a:bodyPr/>
        <a:lstStyle/>
        <a:p>
          <a:endParaRPr lang="en-US"/>
        </a:p>
      </dgm:t>
    </dgm:pt>
    <dgm:pt modelId="{9DEC25D0-2523-4342-A6CB-6546926CEF77}">
      <dgm:prSet phldrT="[Text]"/>
      <dgm:spPr/>
      <dgm:t>
        <a:bodyPr/>
        <a:lstStyle/>
        <a:p>
          <a:r>
            <a:rPr lang="en-US" dirty="0"/>
            <a:t>Save register values into Process A's data block</a:t>
          </a:r>
        </a:p>
      </dgm:t>
    </dgm:pt>
    <dgm:pt modelId="{DDE2AB6A-6716-4394-83E0-E56C4D39C4A4}" type="parTrans" cxnId="{CDAFBB1F-DDA1-4D88-8EB9-132E4A5B682B}">
      <dgm:prSet/>
      <dgm:spPr/>
      <dgm:t>
        <a:bodyPr/>
        <a:lstStyle/>
        <a:p>
          <a:endParaRPr lang="en-US"/>
        </a:p>
      </dgm:t>
    </dgm:pt>
    <dgm:pt modelId="{70EE996C-3CA3-45D9-AD28-6AC64E184C9E}" type="sibTrans" cxnId="{CDAFBB1F-DDA1-4D88-8EB9-132E4A5B682B}">
      <dgm:prSet/>
      <dgm:spPr/>
      <dgm:t>
        <a:bodyPr/>
        <a:lstStyle/>
        <a:p>
          <a:endParaRPr lang="en-US"/>
        </a:p>
      </dgm:t>
    </dgm:pt>
    <dgm:pt modelId="{D79D0152-FD50-4058-96FA-0AD99358C72E}">
      <dgm:prSet phldrT="[Text]"/>
      <dgm:spPr/>
      <dgm:t>
        <a:bodyPr/>
        <a:lstStyle/>
        <a:p>
          <a:r>
            <a:rPr lang="en-US" dirty="0"/>
            <a:t>Change to Process B's virtual memory</a:t>
          </a:r>
        </a:p>
      </dgm:t>
    </dgm:pt>
    <dgm:pt modelId="{C27AD2B5-70D4-4A25-9717-B98B99A7BBEB}" type="parTrans" cxnId="{EAC8E05B-4A67-4E0E-948B-7E48CE688082}">
      <dgm:prSet/>
      <dgm:spPr/>
      <dgm:t>
        <a:bodyPr/>
        <a:lstStyle/>
        <a:p>
          <a:endParaRPr lang="en-US"/>
        </a:p>
      </dgm:t>
    </dgm:pt>
    <dgm:pt modelId="{C4EB8E52-2B5D-493B-BE74-12A2D7643007}" type="sibTrans" cxnId="{EAC8E05B-4A67-4E0E-948B-7E48CE688082}">
      <dgm:prSet/>
      <dgm:spPr/>
      <dgm:t>
        <a:bodyPr/>
        <a:lstStyle/>
        <a:p>
          <a:endParaRPr lang="en-US"/>
        </a:p>
      </dgm:t>
    </dgm:pt>
    <dgm:pt modelId="{366C5C5A-D3F2-4107-B317-3A22D71EEF8B}">
      <dgm:prSet phldrT="[Text]"/>
      <dgm:spPr/>
      <dgm:t>
        <a:bodyPr/>
        <a:lstStyle/>
        <a:p>
          <a:r>
            <a:rPr lang="en-US" dirty="0"/>
            <a:t>Restore register values from Process B's data block</a:t>
          </a:r>
        </a:p>
      </dgm:t>
    </dgm:pt>
    <dgm:pt modelId="{02D622C0-CD06-4948-80A2-B4C4BED9C263}" type="parTrans" cxnId="{789ADC5E-213E-43BE-81CA-43534709CA62}">
      <dgm:prSet/>
      <dgm:spPr/>
      <dgm:t>
        <a:bodyPr/>
        <a:lstStyle/>
        <a:p>
          <a:endParaRPr lang="en-US"/>
        </a:p>
      </dgm:t>
    </dgm:pt>
    <dgm:pt modelId="{A88194B2-FC97-4EB4-8F34-A7E25574F63B}" type="sibTrans" cxnId="{789ADC5E-213E-43BE-81CA-43534709CA62}">
      <dgm:prSet/>
      <dgm:spPr/>
      <dgm:t>
        <a:bodyPr/>
        <a:lstStyle/>
        <a:p>
          <a:endParaRPr lang="en-US"/>
        </a:p>
      </dgm:t>
    </dgm:pt>
    <dgm:pt modelId="{15103D8B-10A8-4BFE-A034-84D38CFBB6B2}">
      <dgm:prSet phldrT="[Text]"/>
      <dgm:spPr/>
      <dgm:t>
        <a:bodyPr/>
        <a:lstStyle/>
        <a:p>
          <a:r>
            <a:rPr lang="en-US" dirty="0"/>
            <a:t>Kernel executes </a:t>
          </a:r>
          <a:r>
            <a:rPr lang="en-US" b="1" dirty="0" err="1">
              <a:latin typeface="Courier New" panose="02070309020205020404" pitchFamily="49" charset="0"/>
              <a:cs typeface="Courier New" panose="02070309020205020404" pitchFamily="49" charset="0"/>
            </a:rPr>
            <a:t>sysret</a:t>
          </a:r>
          <a:r>
            <a:rPr lang="en-US" dirty="0"/>
            <a:t>, returning to user mode</a:t>
          </a:r>
        </a:p>
      </dgm:t>
    </dgm:pt>
    <dgm:pt modelId="{76F4562A-5F4D-47A6-AC5D-1753955CDB9D}" type="parTrans" cxnId="{5119F512-41C3-4009-8A74-F72D57E582D6}">
      <dgm:prSet/>
      <dgm:spPr/>
      <dgm:t>
        <a:bodyPr/>
        <a:lstStyle/>
        <a:p>
          <a:endParaRPr lang="en-US"/>
        </a:p>
      </dgm:t>
    </dgm:pt>
    <dgm:pt modelId="{6621E4D6-4E21-4B72-89E7-276291919398}" type="sibTrans" cxnId="{5119F512-41C3-4009-8A74-F72D57E582D6}">
      <dgm:prSet/>
      <dgm:spPr/>
      <dgm:t>
        <a:bodyPr/>
        <a:lstStyle/>
        <a:p>
          <a:endParaRPr lang="en-US"/>
        </a:p>
      </dgm:t>
    </dgm:pt>
    <dgm:pt modelId="{BAA45F95-3F40-436D-AA60-9E6A8E737772}">
      <dgm:prSet phldrT="[Text]"/>
      <dgm:spPr/>
      <dgm:t>
        <a:bodyPr/>
        <a:lstStyle/>
        <a:p>
          <a:r>
            <a:rPr lang="en-US" dirty="0"/>
            <a:t>Process B resumes executing</a:t>
          </a:r>
        </a:p>
      </dgm:t>
    </dgm:pt>
    <dgm:pt modelId="{7055AEFD-B3D8-4407-BF57-E2F59795DA63}" type="parTrans" cxnId="{CD00F661-3B29-4F3D-AEF5-B368DAB862B1}">
      <dgm:prSet/>
      <dgm:spPr/>
      <dgm:t>
        <a:bodyPr/>
        <a:lstStyle/>
        <a:p>
          <a:endParaRPr lang="en-US"/>
        </a:p>
      </dgm:t>
    </dgm:pt>
    <dgm:pt modelId="{02C3F537-5FB8-4023-9175-1C6E3A90763C}" type="sibTrans" cxnId="{CD00F661-3B29-4F3D-AEF5-B368DAB862B1}">
      <dgm:prSet/>
      <dgm:spPr/>
      <dgm:t>
        <a:bodyPr/>
        <a:lstStyle/>
        <a:p>
          <a:endParaRPr lang="en-US"/>
        </a:p>
      </dgm:t>
    </dgm:pt>
    <dgm:pt modelId="{1721C342-467B-42CC-9DDC-F92E9A5C6764}" type="pres">
      <dgm:prSet presAssocID="{3FCCA847-0F91-430F-81E6-7C4B711945B6}" presName="Name0" presStyleCnt="0">
        <dgm:presLayoutVars>
          <dgm:dir/>
          <dgm:resizeHandles val="exact"/>
        </dgm:presLayoutVars>
      </dgm:prSet>
      <dgm:spPr/>
    </dgm:pt>
    <dgm:pt modelId="{7749F7FF-416F-4A30-B237-D84BF3D66E80}" type="pres">
      <dgm:prSet presAssocID="{3562C760-958D-4F47-82E6-EF65C9B30FC2}" presName="node" presStyleLbl="node1" presStyleIdx="0" presStyleCnt="6">
        <dgm:presLayoutVars>
          <dgm:bulletEnabled val="1"/>
        </dgm:presLayoutVars>
      </dgm:prSet>
      <dgm:spPr/>
    </dgm:pt>
    <dgm:pt modelId="{DA3450FC-B949-43D9-BAF5-52A85832DE19}" type="pres">
      <dgm:prSet presAssocID="{6D43759C-2A67-475A-B92D-27F18EEF8441}" presName="sibTrans" presStyleLbl="sibTrans2D1" presStyleIdx="0" presStyleCnt="5"/>
      <dgm:spPr/>
    </dgm:pt>
    <dgm:pt modelId="{C8E3CE0C-09D1-47A7-9401-C02356DF222B}" type="pres">
      <dgm:prSet presAssocID="{6D43759C-2A67-475A-B92D-27F18EEF8441}" presName="connectorText" presStyleLbl="sibTrans2D1" presStyleIdx="0" presStyleCnt="5"/>
      <dgm:spPr/>
    </dgm:pt>
    <dgm:pt modelId="{45C0E43C-1364-4998-BE1A-007826FBF41A}" type="pres">
      <dgm:prSet presAssocID="{9DEC25D0-2523-4342-A6CB-6546926CEF77}" presName="node" presStyleLbl="node1" presStyleIdx="1" presStyleCnt="6">
        <dgm:presLayoutVars>
          <dgm:bulletEnabled val="1"/>
        </dgm:presLayoutVars>
      </dgm:prSet>
      <dgm:spPr/>
    </dgm:pt>
    <dgm:pt modelId="{74482CD2-81F8-4E67-83CD-527628373865}" type="pres">
      <dgm:prSet presAssocID="{70EE996C-3CA3-45D9-AD28-6AC64E184C9E}" presName="sibTrans" presStyleLbl="sibTrans2D1" presStyleIdx="1" presStyleCnt="5"/>
      <dgm:spPr/>
    </dgm:pt>
    <dgm:pt modelId="{E0DCDAD3-335E-4775-A45B-D8993534CC76}" type="pres">
      <dgm:prSet presAssocID="{70EE996C-3CA3-45D9-AD28-6AC64E184C9E}" presName="connectorText" presStyleLbl="sibTrans2D1" presStyleIdx="1" presStyleCnt="5"/>
      <dgm:spPr/>
    </dgm:pt>
    <dgm:pt modelId="{2F6AEA93-BFDF-42F3-8223-198C8DDE2557}" type="pres">
      <dgm:prSet presAssocID="{D79D0152-FD50-4058-96FA-0AD99358C72E}" presName="node" presStyleLbl="node1" presStyleIdx="2" presStyleCnt="6">
        <dgm:presLayoutVars>
          <dgm:bulletEnabled val="1"/>
        </dgm:presLayoutVars>
      </dgm:prSet>
      <dgm:spPr/>
    </dgm:pt>
    <dgm:pt modelId="{B2BD9F43-9C0C-41CE-A3A8-3B925928D606}" type="pres">
      <dgm:prSet presAssocID="{C4EB8E52-2B5D-493B-BE74-12A2D7643007}" presName="sibTrans" presStyleLbl="sibTrans2D1" presStyleIdx="2" presStyleCnt="5"/>
      <dgm:spPr/>
    </dgm:pt>
    <dgm:pt modelId="{DBE6F890-A109-4BFE-A73A-5A9826D8C429}" type="pres">
      <dgm:prSet presAssocID="{C4EB8E52-2B5D-493B-BE74-12A2D7643007}" presName="connectorText" presStyleLbl="sibTrans2D1" presStyleIdx="2" presStyleCnt="5"/>
      <dgm:spPr/>
    </dgm:pt>
    <dgm:pt modelId="{458B38DD-03E2-48A1-A149-FCD502778C04}" type="pres">
      <dgm:prSet presAssocID="{366C5C5A-D3F2-4107-B317-3A22D71EEF8B}" presName="node" presStyleLbl="node1" presStyleIdx="3" presStyleCnt="6">
        <dgm:presLayoutVars>
          <dgm:bulletEnabled val="1"/>
        </dgm:presLayoutVars>
      </dgm:prSet>
      <dgm:spPr/>
    </dgm:pt>
    <dgm:pt modelId="{EF90B50F-4BA4-4CE2-855E-C2AA6742DC4E}" type="pres">
      <dgm:prSet presAssocID="{A88194B2-FC97-4EB4-8F34-A7E25574F63B}" presName="sibTrans" presStyleLbl="sibTrans2D1" presStyleIdx="3" presStyleCnt="5"/>
      <dgm:spPr/>
    </dgm:pt>
    <dgm:pt modelId="{61299AA8-B8B2-4FF7-9DB4-171C66778F6E}" type="pres">
      <dgm:prSet presAssocID="{A88194B2-FC97-4EB4-8F34-A7E25574F63B}" presName="connectorText" presStyleLbl="sibTrans2D1" presStyleIdx="3" presStyleCnt="5"/>
      <dgm:spPr/>
    </dgm:pt>
    <dgm:pt modelId="{1554B743-574F-454B-A2A2-7BC4AF3CABE4}" type="pres">
      <dgm:prSet presAssocID="{15103D8B-10A8-4BFE-A034-84D38CFBB6B2}" presName="node" presStyleLbl="node1" presStyleIdx="4" presStyleCnt="6">
        <dgm:presLayoutVars>
          <dgm:bulletEnabled val="1"/>
        </dgm:presLayoutVars>
      </dgm:prSet>
      <dgm:spPr/>
    </dgm:pt>
    <dgm:pt modelId="{A5F5E75D-33AB-4DBF-9ABD-30E0AA103026}" type="pres">
      <dgm:prSet presAssocID="{6621E4D6-4E21-4B72-89E7-276291919398}" presName="sibTrans" presStyleLbl="sibTrans2D1" presStyleIdx="4" presStyleCnt="5"/>
      <dgm:spPr/>
    </dgm:pt>
    <dgm:pt modelId="{8E2A3ED6-003B-4002-A8C2-657DBDC67961}" type="pres">
      <dgm:prSet presAssocID="{6621E4D6-4E21-4B72-89E7-276291919398}" presName="connectorText" presStyleLbl="sibTrans2D1" presStyleIdx="4" presStyleCnt="5"/>
      <dgm:spPr/>
    </dgm:pt>
    <dgm:pt modelId="{4C21FB6B-D98F-422A-BE82-2E957559B22E}" type="pres">
      <dgm:prSet presAssocID="{BAA45F95-3F40-436D-AA60-9E6A8E737772}" presName="node" presStyleLbl="node1" presStyleIdx="5" presStyleCnt="6">
        <dgm:presLayoutVars>
          <dgm:bulletEnabled val="1"/>
        </dgm:presLayoutVars>
      </dgm:prSet>
      <dgm:spPr/>
    </dgm:pt>
  </dgm:ptLst>
  <dgm:cxnLst>
    <dgm:cxn modelId="{B30D7508-5D2D-4A41-8734-8FE481758F8F}" type="presOf" srcId="{15103D8B-10A8-4BFE-A034-84D38CFBB6B2}" destId="{1554B743-574F-454B-A2A2-7BC4AF3CABE4}" srcOrd="0" destOrd="0" presId="urn:microsoft.com/office/officeart/2005/8/layout/process1"/>
    <dgm:cxn modelId="{5119F512-41C3-4009-8A74-F72D57E582D6}" srcId="{3FCCA847-0F91-430F-81E6-7C4B711945B6}" destId="{15103D8B-10A8-4BFE-A034-84D38CFBB6B2}" srcOrd="4" destOrd="0" parTransId="{76F4562A-5F4D-47A6-AC5D-1753955CDB9D}" sibTransId="{6621E4D6-4E21-4B72-89E7-276291919398}"/>
    <dgm:cxn modelId="{CDAFBB1F-DDA1-4D88-8EB9-132E4A5B682B}" srcId="{3FCCA847-0F91-430F-81E6-7C4B711945B6}" destId="{9DEC25D0-2523-4342-A6CB-6546926CEF77}" srcOrd="1" destOrd="0" parTransId="{DDE2AB6A-6716-4394-83E0-E56C4D39C4A4}" sibTransId="{70EE996C-3CA3-45D9-AD28-6AC64E184C9E}"/>
    <dgm:cxn modelId="{5C63C927-5F64-43F1-968C-B7BB6D1C9C3F}" type="presOf" srcId="{A88194B2-FC97-4EB4-8F34-A7E25574F63B}" destId="{61299AA8-B8B2-4FF7-9DB4-171C66778F6E}" srcOrd="1" destOrd="0" presId="urn:microsoft.com/office/officeart/2005/8/layout/process1"/>
    <dgm:cxn modelId="{008A8F2A-466E-4AF7-9903-78724E861E16}" type="presOf" srcId="{6621E4D6-4E21-4B72-89E7-276291919398}" destId="{8E2A3ED6-003B-4002-A8C2-657DBDC67961}" srcOrd="1" destOrd="0" presId="urn:microsoft.com/office/officeart/2005/8/layout/process1"/>
    <dgm:cxn modelId="{157EF22F-E96F-404C-B07F-7FB1EFF531CD}" type="presOf" srcId="{6D43759C-2A67-475A-B92D-27F18EEF8441}" destId="{DA3450FC-B949-43D9-BAF5-52A85832DE19}" srcOrd="0" destOrd="0" presId="urn:microsoft.com/office/officeart/2005/8/layout/process1"/>
    <dgm:cxn modelId="{85C5D732-B402-4C6B-ACD5-3C44F1BB78C9}" type="presOf" srcId="{70EE996C-3CA3-45D9-AD28-6AC64E184C9E}" destId="{E0DCDAD3-335E-4775-A45B-D8993534CC76}" srcOrd="1" destOrd="0" presId="urn:microsoft.com/office/officeart/2005/8/layout/process1"/>
    <dgm:cxn modelId="{E5A50738-C259-437A-BA40-6C31401CC771}" type="presOf" srcId="{3FCCA847-0F91-430F-81E6-7C4B711945B6}" destId="{1721C342-467B-42CC-9DDC-F92E9A5C6764}" srcOrd="0" destOrd="0" presId="urn:microsoft.com/office/officeart/2005/8/layout/process1"/>
    <dgm:cxn modelId="{D2ADED3C-598C-483D-8238-396E9BD61DD1}" type="presOf" srcId="{3562C760-958D-4F47-82E6-EF65C9B30FC2}" destId="{7749F7FF-416F-4A30-B237-D84BF3D66E80}" srcOrd="0" destOrd="0" presId="urn:microsoft.com/office/officeart/2005/8/layout/process1"/>
    <dgm:cxn modelId="{EAC8E05B-4A67-4E0E-948B-7E48CE688082}" srcId="{3FCCA847-0F91-430F-81E6-7C4B711945B6}" destId="{D79D0152-FD50-4058-96FA-0AD99358C72E}" srcOrd="2" destOrd="0" parTransId="{C27AD2B5-70D4-4A25-9717-B98B99A7BBEB}" sibTransId="{C4EB8E52-2B5D-493B-BE74-12A2D7643007}"/>
    <dgm:cxn modelId="{CDFECF5C-8ED6-4EF4-857A-3B35A6E3EEC4}" type="presOf" srcId="{A88194B2-FC97-4EB4-8F34-A7E25574F63B}" destId="{EF90B50F-4BA4-4CE2-855E-C2AA6742DC4E}" srcOrd="0" destOrd="0" presId="urn:microsoft.com/office/officeart/2005/8/layout/process1"/>
    <dgm:cxn modelId="{789ADC5E-213E-43BE-81CA-43534709CA62}" srcId="{3FCCA847-0F91-430F-81E6-7C4B711945B6}" destId="{366C5C5A-D3F2-4107-B317-3A22D71EEF8B}" srcOrd="3" destOrd="0" parTransId="{02D622C0-CD06-4948-80A2-B4C4BED9C263}" sibTransId="{A88194B2-FC97-4EB4-8F34-A7E25574F63B}"/>
    <dgm:cxn modelId="{CD00F661-3B29-4F3D-AEF5-B368DAB862B1}" srcId="{3FCCA847-0F91-430F-81E6-7C4B711945B6}" destId="{BAA45F95-3F40-436D-AA60-9E6A8E737772}" srcOrd="5" destOrd="0" parTransId="{7055AEFD-B3D8-4407-BF57-E2F59795DA63}" sibTransId="{02C3F537-5FB8-4023-9175-1C6E3A90763C}"/>
    <dgm:cxn modelId="{A7C42048-D1E3-4787-8D11-EAFBA6184F86}" type="presOf" srcId="{C4EB8E52-2B5D-493B-BE74-12A2D7643007}" destId="{DBE6F890-A109-4BFE-A73A-5A9826D8C429}" srcOrd="1" destOrd="0" presId="urn:microsoft.com/office/officeart/2005/8/layout/process1"/>
    <dgm:cxn modelId="{EED40D5A-2F56-4EC6-8478-664D86422EEA}" type="presOf" srcId="{9DEC25D0-2523-4342-A6CB-6546926CEF77}" destId="{45C0E43C-1364-4998-BE1A-007826FBF41A}" srcOrd="0" destOrd="0" presId="urn:microsoft.com/office/officeart/2005/8/layout/process1"/>
    <dgm:cxn modelId="{0EBA1F80-CC67-407E-8FFF-9879A14B5B7A}" type="presOf" srcId="{C4EB8E52-2B5D-493B-BE74-12A2D7643007}" destId="{B2BD9F43-9C0C-41CE-A3A8-3B925928D606}" srcOrd="0" destOrd="0" presId="urn:microsoft.com/office/officeart/2005/8/layout/process1"/>
    <dgm:cxn modelId="{468F9096-9826-4D9F-97D4-E470C012B4B7}" type="presOf" srcId="{70EE996C-3CA3-45D9-AD28-6AC64E184C9E}" destId="{74482CD2-81F8-4E67-83CD-527628373865}" srcOrd="0" destOrd="0" presId="urn:microsoft.com/office/officeart/2005/8/layout/process1"/>
    <dgm:cxn modelId="{66B926A4-49D0-4BD8-A3A5-587CC694FEC0}" srcId="{3FCCA847-0F91-430F-81E6-7C4B711945B6}" destId="{3562C760-958D-4F47-82E6-EF65C9B30FC2}" srcOrd="0" destOrd="0" parTransId="{59B8E83A-733F-4A87-9F45-72FE46EB5295}" sibTransId="{6D43759C-2A67-475A-B92D-27F18EEF8441}"/>
    <dgm:cxn modelId="{6FBEF0B5-FB28-4D5A-8ADB-B96C0C4D2262}" type="presOf" srcId="{BAA45F95-3F40-436D-AA60-9E6A8E737772}" destId="{4C21FB6B-D98F-422A-BE82-2E957559B22E}" srcOrd="0" destOrd="0" presId="urn:microsoft.com/office/officeart/2005/8/layout/process1"/>
    <dgm:cxn modelId="{6FC94DC6-6D02-4149-B454-B63FFDDFDD21}" type="presOf" srcId="{366C5C5A-D3F2-4107-B317-3A22D71EEF8B}" destId="{458B38DD-03E2-48A1-A149-FCD502778C04}" srcOrd="0" destOrd="0" presId="urn:microsoft.com/office/officeart/2005/8/layout/process1"/>
    <dgm:cxn modelId="{3BE015CC-4A8D-4C7F-A481-CF7B29F9C437}" type="presOf" srcId="{6621E4D6-4E21-4B72-89E7-276291919398}" destId="{A5F5E75D-33AB-4DBF-9ABD-30E0AA103026}" srcOrd="0" destOrd="0" presId="urn:microsoft.com/office/officeart/2005/8/layout/process1"/>
    <dgm:cxn modelId="{4919ADDF-A325-4F6F-BED9-DD53D6023BC5}" type="presOf" srcId="{D79D0152-FD50-4058-96FA-0AD99358C72E}" destId="{2F6AEA93-BFDF-42F3-8223-198C8DDE2557}" srcOrd="0" destOrd="0" presId="urn:microsoft.com/office/officeart/2005/8/layout/process1"/>
    <dgm:cxn modelId="{1CBC1CF2-E27D-4525-B2E6-1547632C6234}" type="presOf" srcId="{6D43759C-2A67-475A-B92D-27F18EEF8441}" destId="{C8E3CE0C-09D1-47A7-9401-C02356DF222B}" srcOrd="1" destOrd="0" presId="urn:microsoft.com/office/officeart/2005/8/layout/process1"/>
    <dgm:cxn modelId="{5ACDEA51-E370-4B8D-999E-041046EA1D93}" type="presParOf" srcId="{1721C342-467B-42CC-9DDC-F92E9A5C6764}" destId="{7749F7FF-416F-4A30-B237-D84BF3D66E80}" srcOrd="0" destOrd="0" presId="urn:microsoft.com/office/officeart/2005/8/layout/process1"/>
    <dgm:cxn modelId="{61D6765F-DDF5-4ACB-AA05-5F97481C8D88}" type="presParOf" srcId="{1721C342-467B-42CC-9DDC-F92E9A5C6764}" destId="{DA3450FC-B949-43D9-BAF5-52A85832DE19}" srcOrd="1" destOrd="0" presId="urn:microsoft.com/office/officeart/2005/8/layout/process1"/>
    <dgm:cxn modelId="{E3855BF7-07E4-43DE-8B73-5DAF61366D9A}" type="presParOf" srcId="{DA3450FC-B949-43D9-BAF5-52A85832DE19}" destId="{C8E3CE0C-09D1-47A7-9401-C02356DF222B}" srcOrd="0" destOrd="0" presId="urn:microsoft.com/office/officeart/2005/8/layout/process1"/>
    <dgm:cxn modelId="{F6003D81-174C-4E12-BB44-C51867FB97D0}" type="presParOf" srcId="{1721C342-467B-42CC-9DDC-F92E9A5C6764}" destId="{45C0E43C-1364-4998-BE1A-007826FBF41A}" srcOrd="2" destOrd="0" presId="urn:microsoft.com/office/officeart/2005/8/layout/process1"/>
    <dgm:cxn modelId="{ED5FC514-3448-44F6-96E5-4A517A4A83F1}" type="presParOf" srcId="{1721C342-467B-42CC-9DDC-F92E9A5C6764}" destId="{74482CD2-81F8-4E67-83CD-527628373865}" srcOrd="3" destOrd="0" presId="urn:microsoft.com/office/officeart/2005/8/layout/process1"/>
    <dgm:cxn modelId="{D9AA7A27-0D15-46D3-B23B-2B113B4F0F47}" type="presParOf" srcId="{74482CD2-81F8-4E67-83CD-527628373865}" destId="{E0DCDAD3-335E-4775-A45B-D8993534CC76}" srcOrd="0" destOrd="0" presId="urn:microsoft.com/office/officeart/2005/8/layout/process1"/>
    <dgm:cxn modelId="{BD7FF00D-D8DB-4BBC-A64E-027030E34E4A}" type="presParOf" srcId="{1721C342-467B-42CC-9DDC-F92E9A5C6764}" destId="{2F6AEA93-BFDF-42F3-8223-198C8DDE2557}" srcOrd="4" destOrd="0" presId="urn:microsoft.com/office/officeart/2005/8/layout/process1"/>
    <dgm:cxn modelId="{F8023411-45E9-4700-AAA6-FEF212843498}" type="presParOf" srcId="{1721C342-467B-42CC-9DDC-F92E9A5C6764}" destId="{B2BD9F43-9C0C-41CE-A3A8-3B925928D606}" srcOrd="5" destOrd="0" presId="urn:microsoft.com/office/officeart/2005/8/layout/process1"/>
    <dgm:cxn modelId="{7A2872CA-6278-499F-8E5A-E15A08FEB676}" type="presParOf" srcId="{B2BD9F43-9C0C-41CE-A3A8-3B925928D606}" destId="{DBE6F890-A109-4BFE-A73A-5A9826D8C429}" srcOrd="0" destOrd="0" presId="urn:microsoft.com/office/officeart/2005/8/layout/process1"/>
    <dgm:cxn modelId="{B58B3273-D0C0-4074-B52D-B4A4AFEDA7F4}" type="presParOf" srcId="{1721C342-467B-42CC-9DDC-F92E9A5C6764}" destId="{458B38DD-03E2-48A1-A149-FCD502778C04}" srcOrd="6" destOrd="0" presId="urn:microsoft.com/office/officeart/2005/8/layout/process1"/>
    <dgm:cxn modelId="{83C8C7FB-ED34-437F-8CB4-AB143638C93E}" type="presParOf" srcId="{1721C342-467B-42CC-9DDC-F92E9A5C6764}" destId="{EF90B50F-4BA4-4CE2-855E-C2AA6742DC4E}" srcOrd="7" destOrd="0" presId="urn:microsoft.com/office/officeart/2005/8/layout/process1"/>
    <dgm:cxn modelId="{F4B2823B-E96C-4E5D-8C06-403A3197525E}" type="presParOf" srcId="{EF90B50F-4BA4-4CE2-855E-C2AA6742DC4E}" destId="{61299AA8-B8B2-4FF7-9DB4-171C66778F6E}" srcOrd="0" destOrd="0" presId="urn:microsoft.com/office/officeart/2005/8/layout/process1"/>
    <dgm:cxn modelId="{2B8EA5C1-D20D-4E30-B22B-06FA8AD9C594}" type="presParOf" srcId="{1721C342-467B-42CC-9DDC-F92E9A5C6764}" destId="{1554B743-574F-454B-A2A2-7BC4AF3CABE4}" srcOrd="8" destOrd="0" presId="urn:microsoft.com/office/officeart/2005/8/layout/process1"/>
    <dgm:cxn modelId="{CDE3C009-12E5-4D05-9BF3-E3F6A3326268}" type="presParOf" srcId="{1721C342-467B-42CC-9DDC-F92E9A5C6764}" destId="{A5F5E75D-33AB-4DBF-9ABD-30E0AA103026}" srcOrd="9" destOrd="0" presId="urn:microsoft.com/office/officeart/2005/8/layout/process1"/>
    <dgm:cxn modelId="{0A681828-3E6F-4D51-8273-7841B947A990}" type="presParOf" srcId="{A5F5E75D-33AB-4DBF-9ABD-30E0AA103026}" destId="{8E2A3ED6-003B-4002-A8C2-657DBDC67961}" srcOrd="0" destOrd="0" presId="urn:microsoft.com/office/officeart/2005/8/layout/process1"/>
    <dgm:cxn modelId="{EFB51EBD-D123-4BDA-9A8F-EBBC994CC763}" type="presParOf" srcId="{1721C342-467B-42CC-9DDC-F92E9A5C6764}" destId="{4C21FB6B-D98F-422A-BE82-2E957559B22E}" srcOrd="10" destOrd="0" presId="urn:microsoft.com/office/officeart/2005/8/layout/process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58664FEF-EB68-46B8-AABC-7966BE6B0E83}" type="doc">
      <dgm:prSet loTypeId="urn:microsoft.com/office/officeart/2005/8/layout/process1" loCatId="process" qsTypeId="urn:microsoft.com/office/officeart/2005/8/quickstyle/simple1" qsCatId="simple" csTypeId="urn:microsoft.com/office/officeart/2005/8/colors/colorful1" csCatId="colorful" phldr="1"/>
      <dgm:spPr/>
    </dgm:pt>
    <dgm:pt modelId="{3E986E11-7AE7-4365-BEB5-9B033C8DC38F}">
      <dgm:prSet phldrT="[Text]" custT="1"/>
      <dgm:spPr/>
      <dgm:t>
        <a:bodyPr/>
        <a:lstStyle/>
        <a:p>
          <a:r>
            <a:rPr lang="en-US" sz="4000" b="1" dirty="0">
              <a:latin typeface="Courier New" panose="02070309020205020404" pitchFamily="49" charset="0"/>
              <a:cs typeface="Courier New" panose="02070309020205020404" pitchFamily="49" charset="0"/>
            </a:rPr>
            <a:t>sort</a:t>
          </a:r>
        </a:p>
      </dgm:t>
    </dgm:pt>
    <dgm:pt modelId="{9327F3C4-762F-4D65-9E29-AA5780041BEF}" type="parTrans" cxnId="{3B3A0B30-D74A-46B6-8551-4C21FE653125}">
      <dgm:prSet/>
      <dgm:spPr/>
      <dgm:t>
        <a:bodyPr/>
        <a:lstStyle/>
        <a:p>
          <a:endParaRPr lang="en-US" sz="1400" b="1" dirty="0">
            <a:latin typeface="Courier New" panose="02070309020205020404" pitchFamily="49" charset="0"/>
            <a:cs typeface="Courier New" panose="02070309020205020404" pitchFamily="49" charset="0"/>
          </a:endParaRPr>
        </a:p>
      </dgm:t>
    </dgm:pt>
    <dgm:pt modelId="{DEDA74AC-BAB4-466E-8C60-481975A47AD6}" type="sibTrans" cxnId="{3B3A0B30-D74A-46B6-8551-4C21FE653125}">
      <dgm:prSet custT="1"/>
      <dgm:spPr/>
      <dgm:t>
        <a:bodyPr/>
        <a:lstStyle/>
        <a:p>
          <a:endParaRPr lang="en-US" sz="1600" b="1" dirty="0">
            <a:latin typeface="Courier New" panose="02070309020205020404" pitchFamily="49" charset="0"/>
            <a:cs typeface="Courier New" panose="02070309020205020404" pitchFamily="49" charset="0"/>
          </a:endParaRPr>
        </a:p>
      </dgm:t>
    </dgm:pt>
    <dgm:pt modelId="{33768A28-BA55-486E-9A59-5F312856C643}">
      <dgm:prSet phldrT="[Text]" custT="1"/>
      <dgm:spPr/>
      <dgm:t>
        <a:bodyPr/>
        <a:lstStyle/>
        <a:p>
          <a:r>
            <a:rPr lang="en-US" sz="4000" b="1" dirty="0">
              <a:latin typeface="Courier New" panose="02070309020205020404" pitchFamily="49" charset="0"/>
              <a:cs typeface="Courier New" panose="02070309020205020404" pitchFamily="49" charset="0"/>
            </a:rPr>
            <a:t>grep</a:t>
          </a:r>
        </a:p>
      </dgm:t>
    </dgm:pt>
    <dgm:pt modelId="{E92F0D5F-4E4D-4C7C-AF19-CA0D5ABA6221}" type="parTrans" cxnId="{D3812C29-FE38-4B53-AB52-35A5CCB6DF7F}">
      <dgm:prSet/>
      <dgm:spPr/>
      <dgm:t>
        <a:bodyPr/>
        <a:lstStyle/>
        <a:p>
          <a:endParaRPr lang="en-US" sz="1400" b="1" dirty="0">
            <a:latin typeface="Courier New" panose="02070309020205020404" pitchFamily="49" charset="0"/>
            <a:cs typeface="Courier New" panose="02070309020205020404" pitchFamily="49" charset="0"/>
          </a:endParaRPr>
        </a:p>
      </dgm:t>
    </dgm:pt>
    <dgm:pt modelId="{9F37E54F-9C64-4044-839A-337B807001CC}" type="sibTrans" cxnId="{D3812C29-FE38-4B53-AB52-35A5CCB6DF7F}">
      <dgm:prSet custT="1"/>
      <dgm:spPr/>
      <dgm:t>
        <a:bodyPr/>
        <a:lstStyle/>
        <a:p>
          <a:endParaRPr lang="en-US" sz="1600" b="1" dirty="0">
            <a:latin typeface="Courier New" panose="02070309020205020404" pitchFamily="49" charset="0"/>
            <a:cs typeface="Courier New" panose="02070309020205020404" pitchFamily="49" charset="0"/>
          </a:endParaRPr>
        </a:p>
      </dgm:t>
    </dgm:pt>
    <dgm:pt modelId="{C1C797AA-AABF-4B68-982B-DBFF781F3198}">
      <dgm:prSet phldrT="[Text]" custT="1"/>
      <dgm:spPr/>
      <dgm:t>
        <a:bodyPr/>
        <a:lstStyle/>
        <a:p>
          <a:r>
            <a:rPr lang="en-US" sz="4000" b="1" dirty="0">
              <a:latin typeface="Courier New" panose="02070309020205020404" pitchFamily="49" charset="0"/>
              <a:cs typeface="Courier New" panose="02070309020205020404" pitchFamily="49" charset="0"/>
            </a:rPr>
            <a:t>head</a:t>
          </a:r>
        </a:p>
      </dgm:t>
    </dgm:pt>
    <dgm:pt modelId="{1D8F32EA-DE96-450E-808D-65E425C0A4C3}" type="parTrans" cxnId="{EF32B3D4-8E7A-4AB6-B6AB-52014983B97C}">
      <dgm:prSet/>
      <dgm:spPr/>
      <dgm:t>
        <a:bodyPr/>
        <a:lstStyle/>
        <a:p>
          <a:endParaRPr lang="en-US" sz="1400" b="1" dirty="0">
            <a:latin typeface="Courier New" panose="02070309020205020404" pitchFamily="49" charset="0"/>
            <a:cs typeface="Courier New" panose="02070309020205020404" pitchFamily="49" charset="0"/>
          </a:endParaRPr>
        </a:p>
      </dgm:t>
    </dgm:pt>
    <dgm:pt modelId="{1830B682-9B21-4AC5-B549-31C8114F87F0}" type="sibTrans" cxnId="{EF32B3D4-8E7A-4AB6-B6AB-52014983B97C}">
      <dgm:prSet/>
      <dgm:spPr/>
      <dgm:t>
        <a:bodyPr/>
        <a:lstStyle/>
        <a:p>
          <a:endParaRPr lang="en-US" sz="1400" b="1" dirty="0">
            <a:latin typeface="Courier New" panose="02070309020205020404" pitchFamily="49" charset="0"/>
            <a:cs typeface="Courier New" panose="02070309020205020404" pitchFamily="49" charset="0"/>
          </a:endParaRPr>
        </a:p>
      </dgm:t>
    </dgm:pt>
    <dgm:pt modelId="{3DBEE43D-705D-4229-899D-1E83AEF02393}">
      <dgm:prSet phldrT="[Text]" custT="1"/>
      <dgm:spPr/>
      <dgm:t>
        <a:bodyPr/>
        <a:lstStyle/>
        <a:p>
          <a:endParaRPr lang="en-US" sz="4000" b="1" dirty="0">
            <a:latin typeface="Courier New" panose="02070309020205020404" pitchFamily="49" charset="0"/>
            <a:cs typeface="Courier New" panose="02070309020205020404" pitchFamily="49" charset="0"/>
          </a:endParaRPr>
        </a:p>
      </dgm:t>
    </dgm:pt>
    <dgm:pt modelId="{E28B73AD-443F-422A-A899-88C7A69B02A3}" type="parTrans" cxnId="{DB0643C9-9046-48EB-B25D-A96E845B2590}">
      <dgm:prSet/>
      <dgm:spPr/>
      <dgm:t>
        <a:bodyPr/>
        <a:lstStyle/>
        <a:p>
          <a:endParaRPr lang="en-US" sz="1400" b="1" dirty="0">
            <a:latin typeface="Courier New" panose="02070309020205020404" pitchFamily="49" charset="0"/>
            <a:cs typeface="Courier New" panose="02070309020205020404" pitchFamily="49" charset="0"/>
          </a:endParaRPr>
        </a:p>
      </dgm:t>
    </dgm:pt>
    <dgm:pt modelId="{5766891B-EB6C-433B-9601-ACED2F868F57}" type="sibTrans" cxnId="{DB0643C9-9046-48EB-B25D-A96E845B2590}">
      <dgm:prSet custT="1"/>
      <dgm:spPr/>
      <dgm:t>
        <a:bodyPr/>
        <a:lstStyle/>
        <a:p>
          <a:endParaRPr lang="en-US" sz="1600" b="1" dirty="0">
            <a:latin typeface="Courier New" panose="02070309020205020404" pitchFamily="49" charset="0"/>
            <a:cs typeface="Courier New" panose="02070309020205020404" pitchFamily="49" charset="0"/>
          </a:endParaRPr>
        </a:p>
      </dgm:t>
    </dgm:pt>
    <dgm:pt modelId="{5C3C97B3-A309-47CF-9C96-E8FF100C98D9}">
      <dgm:prSet phldrT="[Text]" custT="1"/>
      <dgm:spPr/>
      <dgm:t>
        <a:bodyPr/>
        <a:lstStyle/>
        <a:p>
          <a:endParaRPr lang="en-US" sz="4000" b="1" dirty="0">
            <a:latin typeface="Courier New" panose="02070309020205020404" pitchFamily="49" charset="0"/>
            <a:cs typeface="Courier New" panose="02070309020205020404" pitchFamily="49" charset="0"/>
          </a:endParaRPr>
        </a:p>
      </dgm:t>
    </dgm:pt>
    <dgm:pt modelId="{F8B82E0E-2715-47B0-8811-20E404AEA5A9}" type="parTrans" cxnId="{F1957130-824D-4682-93DF-A87CAD36D310}">
      <dgm:prSet/>
      <dgm:spPr/>
      <dgm:t>
        <a:bodyPr/>
        <a:lstStyle/>
        <a:p>
          <a:endParaRPr lang="en-US" sz="1400" b="1" dirty="0">
            <a:latin typeface="Courier New" panose="02070309020205020404" pitchFamily="49" charset="0"/>
            <a:cs typeface="Courier New" panose="02070309020205020404" pitchFamily="49" charset="0"/>
          </a:endParaRPr>
        </a:p>
      </dgm:t>
    </dgm:pt>
    <dgm:pt modelId="{391DB4A4-F3EA-47F5-B838-EFA0D95C2EDF}" type="sibTrans" cxnId="{F1957130-824D-4682-93DF-A87CAD36D310}">
      <dgm:prSet custT="1"/>
      <dgm:spPr/>
      <dgm:t>
        <a:bodyPr/>
        <a:lstStyle/>
        <a:p>
          <a:endParaRPr lang="en-US" sz="1600" b="1" dirty="0">
            <a:latin typeface="Courier New" panose="02070309020205020404" pitchFamily="49" charset="0"/>
            <a:cs typeface="Courier New" panose="02070309020205020404" pitchFamily="49" charset="0"/>
          </a:endParaRPr>
        </a:p>
      </dgm:t>
    </dgm:pt>
    <dgm:pt modelId="{ADF0A585-B000-4593-9B4F-EC8E6D0187CD}" type="pres">
      <dgm:prSet presAssocID="{58664FEF-EB68-46B8-AABC-7966BE6B0E83}" presName="Name0" presStyleCnt="0">
        <dgm:presLayoutVars>
          <dgm:dir/>
          <dgm:resizeHandles val="exact"/>
        </dgm:presLayoutVars>
      </dgm:prSet>
      <dgm:spPr/>
    </dgm:pt>
    <dgm:pt modelId="{912E87EB-0DA8-40F3-8D4B-369022EDF043}" type="pres">
      <dgm:prSet presAssocID="{3E986E11-7AE7-4365-BEB5-9B033C8DC38F}" presName="node" presStyleLbl="node1" presStyleIdx="0" presStyleCnt="5">
        <dgm:presLayoutVars>
          <dgm:bulletEnabled val="1"/>
        </dgm:presLayoutVars>
      </dgm:prSet>
      <dgm:spPr/>
    </dgm:pt>
    <dgm:pt modelId="{D227A235-2EE2-4819-BF84-B1154C2386B9}" type="pres">
      <dgm:prSet presAssocID="{DEDA74AC-BAB4-466E-8C60-481975A47AD6}" presName="sibTrans" presStyleLbl="sibTrans2D1" presStyleIdx="0" presStyleCnt="4"/>
      <dgm:spPr/>
    </dgm:pt>
    <dgm:pt modelId="{50634CC1-9B54-43C3-83A2-9BC9C13860E6}" type="pres">
      <dgm:prSet presAssocID="{DEDA74AC-BAB4-466E-8C60-481975A47AD6}" presName="connectorText" presStyleLbl="sibTrans2D1" presStyleIdx="0" presStyleCnt="4"/>
      <dgm:spPr/>
    </dgm:pt>
    <dgm:pt modelId="{8E40CE99-81B6-4E27-AF2F-877A686C2B42}" type="pres">
      <dgm:prSet presAssocID="{3DBEE43D-705D-4229-899D-1E83AEF02393}" presName="node" presStyleLbl="node1" presStyleIdx="1" presStyleCnt="5">
        <dgm:presLayoutVars>
          <dgm:bulletEnabled val="1"/>
        </dgm:presLayoutVars>
      </dgm:prSet>
      <dgm:spPr>
        <a:prstGeom prst="flowChartMagneticDrum">
          <a:avLst/>
        </a:prstGeom>
      </dgm:spPr>
    </dgm:pt>
    <dgm:pt modelId="{BF81A3FC-5F43-4D8F-82D7-927537255B17}" type="pres">
      <dgm:prSet presAssocID="{5766891B-EB6C-433B-9601-ACED2F868F57}" presName="sibTrans" presStyleLbl="sibTrans2D1" presStyleIdx="1" presStyleCnt="4"/>
      <dgm:spPr/>
    </dgm:pt>
    <dgm:pt modelId="{21B9449B-32A7-491F-BAE8-695F9E1977FB}" type="pres">
      <dgm:prSet presAssocID="{5766891B-EB6C-433B-9601-ACED2F868F57}" presName="connectorText" presStyleLbl="sibTrans2D1" presStyleIdx="1" presStyleCnt="4"/>
      <dgm:spPr/>
    </dgm:pt>
    <dgm:pt modelId="{82F0EA12-3C63-40C3-8C35-61B652C453C2}" type="pres">
      <dgm:prSet presAssocID="{33768A28-BA55-486E-9A59-5F312856C643}" presName="node" presStyleLbl="node1" presStyleIdx="2" presStyleCnt="5">
        <dgm:presLayoutVars>
          <dgm:bulletEnabled val="1"/>
        </dgm:presLayoutVars>
      </dgm:prSet>
      <dgm:spPr/>
    </dgm:pt>
    <dgm:pt modelId="{28626A54-DE1D-4F87-AECB-D715601F7E98}" type="pres">
      <dgm:prSet presAssocID="{9F37E54F-9C64-4044-839A-337B807001CC}" presName="sibTrans" presStyleLbl="sibTrans2D1" presStyleIdx="2" presStyleCnt="4"/>
      <dgm:spPr/>
    </dgm:pt>
    <dgm:pt modelId="{E5EE0BAD-8737-49B5-9761-CD9E13D64816}" type="pres">
      <dgm:prSet presAssocID="{9F37E54F-9C64-4044-839A-337B807001CC}" presName="connectorText" presStyleLbl="sibTrans2D1" presStyleIdx="2" presStyleCnt="4"/>
      <dgm:spPr/>
    </dgm:pt>
    <dgm:pt modelId="{AD429772-ECF9-40F1-9757-EC6D543F4862}" type="pres">
      <dgm:prSet presAssocID="{5C3C97B3-A309-47CF-9C96-E8FF100C98D9}" presName="node" presStyleLbl="node1" presStyleIdx="3" presStyleCnt="5">
        <dgm:presLayoutVars>
          <dgm:bulletEnabled val="1"/>
        </dgm:presLayoutVars>
      </dgm:prSet>
      <dgm:spPr>
        <a:prstGeom prst="flowChartMagneticDrum">
          <a:avLst/>
        </a:prstGeom>
      </dgm:spPr>
    </dgm:pt>
    <dgm:pt modelId="{21178C86-D599-48EA-A7DD-F7A8F1A22852}" type="pres">
      <dgm:prSet presAssocID="{391DB4A4-F3EA-47F5-B838-EFA0D95C2EDF}" presName="sibTrans" presStyleLbl="sibTrans2D1" presStyleIdx="3" presStyleCnt="4"/>
      <dgm:spPr/>
    </dgm:pt>
    <dgm:pt modelId="{8689C325-4C2C-446D-A54E-ABB6966AF98B}" type="pres">
      <dgm:prSet presAssocID="{391DB4A4-F3EA-47F5-B838-EFA0D95C2EDF}" presName="connectorText" presStyleLbl="sibTrans2D1" presStyleIdx="3" presStyleCnt="4"/>
      <dgm:spPr/>
    </dgm:pt>
    <dgm:pt modelId="{033492BC-7D4B-419E-93FB-99704AA9E921}" type="pres">
      <dgm:prSet presAssocID="{C1C797AA-AABF-4B68-982B-DBFF781F3198}" presName="node" presStyleLbl="node1" presStyleIdx="4" presStyleCnt="5">
        <dgm:presLayoutVars>
          <dgm:bulletEnabled val="1"/>
        </dgm:presLayoutVars>
      </dgm:prSet>
      <dgm:spPr/>
    </dgm:pt>
  </dgm:ptLst>
  <dgm:cxnLst>
    <dgm:cxn modelId="{E7B6EC03-417D-40DD-82A9-E736063EA6E6}" type="presOf" srcId="{391DB4A4-F3EA-47F5-B838-EFA0D95C2EDF}" destId="{21178C86-D599-48EA-A7DD-F7A8F1A22852}" srcOrd="0" destOrd="0" presId="urn:microsoft.com/office/officeart/2005/8/layout/process1"/>
    <dgm:cxn modelId="{DFF26613-4E7F-4CF0-8352-1F512A093650}" type="presOf" srcId="{5766891B-EB6C-433B-9601-ACED2F868F57}" destId="{BF81A3FC-5F43-4D8F-82D7-927537255B17}" srcOrd="0" destOrd="0" presId="urn:microsoft.com/office/officeart/2005/8/layout/process1"/>
    <dgm:cxn modelId="{2B760122-89C7-4BF3-855F-6C51D9AE9BCB}" type="presOf" srcId="{C1C797AA-AABF-4B68-982B-DBFF781F3198}" destId="{033492BC-7D4B-419E-93FB-99704AA9E921}" srcOrd="0" destOrd="0" presId="urn:microsoft.com/office/officeart/2005/8/layout/process1"/>
    <dgm:cxn modelId="{D3812C29-FE38-4B53-AB52-35A5CCB6DF7F}" srcId="{58664FEF-EB68-46B8-AABC-7966BE6B0E83}" destId="{33768A28-BA55-486E-9A59-5F312856C643}" srcOrd="2" destOrd="0" parTransId="{E92F0D5F-4E4D-4C7C-AF19-CA0D5ABA6221}" sibTransId="{9F37E54F-9C64-4044-839A-337B807001CC}"/>
    <dgm:cxn modelId="{3B3A0B30-D74A-46B6-8551-4C21FE653125}" srcId="{58664FEF-EB68-46B8-AABC-7966BE6B0E83}" destId="{3E986E11-7AE7-4365-BEB5-9B033C8DC38F}" srcOrd="0" destOrd="0" parTransId="{9327F3C4-762F-4D65-9E29-AA5780041BEF}" sibTransId="{DEDA74AC-BAB4-466E-8C60-481975A47AD6}"/>
    <dgm:cxn modelId="{F1957130-824D-4682-93DF-A87CAD36D310}" srcId="{58664FEF-EB68-46B8-AABC-7966BE6B0E83}" destId="{5C3C97B3-A309-47CF-9C96-E8FF100C98D9}" srcOrd="3" destOrd="0" parTransId="{F8B82E0E-2715-47B0-8811-20E404AEA5A9}" sibTransId="{391DB4A4-F3EA-47F5-B838-EFA0D95C2EDF}"/>
    <dgm:cxn modelId="{DF14A854-CA4F-4EA7-8FE6-811261F25941}" type="presOf" srcId="{391DB4A4-F3EA-47F5-B838-EFA0D95C2EDF}" destId="{8689C325-4C2C-446D-A54E-ABB6966AF98B}" srcOrd="1" destOrd="0" presId="urn:microsoft.com/office/officeart/2005/8/layout/process1"/>
    <dgm:cxn modelId="{5A68698B-8CC0-4759-B980-669C384E10C4}" type="presOf" srcId="{9F37E54F-9C64-4044-839A-337B807001CC}" destId="{E5EE0BAD-8737-49B5-9761-CD9E13D64816}" srcOrd="1" destOrd="0" presId="urn:microsoft.com/office/officeart/2005/8/layout/process1"/>
    <dgm:cxn modelId="{B37F8F92-A89A-4900-A176-CEEAAC8274D7}" type="presOf" srcId="{3E986E11-7AE7-4365-BEB5-9B033C8DC38F}" destId="{912E87EB-0DA8-40F3-8D4B-369022EDF043}" srcOrd="0" destOrd="0" presId="urn:microsoft.com/office/officeart/2005/8/layout/process1"/>
    <dgm:cxn modelId="{00CA2C95-AD8C-4B65-B610-BE612E2E0C65}" type="presOf" srcId="{5766891B-EB6C-433B-9601-ACED2F868F57}" destId="{21B9449B-32A7-491F-BAE8-695F9E1977FB}" srcOrd="1" destOrd="0" presId="urn:microsoft.com/office/officeart/2005/8/layout/process1"/>
    <dgm:cxn modelId="{ED4B8CA3-7E6B-4186-88B5-3A9AD51EC5EC}" type="presOf" srcId="{DEDA74AC-BAB4-466E-8C60-481975A47AD6}" destId="{D227A235-2EE2-4819-BF84-B1154C2386B9}" srcOrd="0" destOrd="0" presId="urn:microsoft.com/office/officeart/2005/8/layout/process1"/>
    <dgm:cxn modelId="{0CEB55AC-3E33-4ED5-BAA0-B0007740B4A7}" type="presOf" srcId="{5C3C97B3-A309-47CF-9C96-E8FF100C98D9}" destId="{AD429772-ECF9-40F1-9757-EC6D543F4862}" srcOrd="0" destOrd="0" presId="urn:microsoft.com/office/officeart/2005/8/layout/process1"/>
    <dgm:cxn modelId="{B9EEFAB0-7AFB-4F29-AC1E-3603C0C0F164}" type="presOf" srcId="{9F37E54F-9C64-4044-839A-337B807001CC}" destId="{28626A54-DE1D-4F87-AECB-D715601F7E98}" srcOrd="0" destOrd="0" presId="urn:microsoft.com/office/officeart/2005/8/layout/process1"/>
    <dgm:cxn modelId="{5D81F8C3-C184-4EA6-BF4A-788FDA2DD5D1}" type="presOf" srcId="{33768A28-BA55-486E-9A59-5F312856C643}" destId="{82F0EA12-3C63-40C3-8C35-61B652C453C2}" srcOrd="0" destOrd="0" presId="urn:microsoft.com/office/officeart/2005/8/layout/process1"/>
    <dgm:cxn modelId="{DB0643C9-9046-48EB-B25D-A96E845B2590}" srcId="{58664FEF-EB68-46B8-AABC-7966BE6B0E83}" destId="{3DBEE43D-705D-4229-899D-1E83AEF02393}" srcOrd="1" destOrd="0" parTransId="{E28B73AD-443F-422A-A899-88C7A69B02A3}" sibTransId="{5766891B-EB6C-433B-9601-ACED2F868F57}"/>
    <dgm:cxn modelId="{A318A2CB-2C26-4ADB-965F-55B274042051}" type="presOf" srcId="{58664FEF-EB68-46B8-AABC-7966BE6B0E83}" destId="{ADF0A585-B000-4593-9B4F-EC8E6D0187CD}" srcOrd="0" destOrd="0" presId="urn:microsoft.com/office/officeart/2005/8/layout/process1"/>
    <dgm:cxn modelId="{EF32B3D4-8E7A-4AB6-B6AB-52014983B97C}" srcId="{58664FEF-EB68-46B8-AABC-7966BE6B0E83}" destId="{C1C797AA-AABF-4B68-982B-DBFF781F3198}" srcOrd="4" destOrd="0" parTransId="{1D8F32EA-DE96-450E-808D-65E425C0A4C3}" sibTransId="{1830B682-9B21-4AC5-B549-31C8114F87F0}"/>
    <dgm:cxn modelId="{7C642CFD-AD51-41B2-B698-ADB6053D21E2}" type="presOf" srcId="{3DBEE43D-705D-4229-899D-1E83AEF02393}" destId="{8E40CE99-81B6-4E27-AF2F-877A686C2B42}" srcOrd="0" destOrd="0" presId="urn:microsoft.com/office/officeart/2005/8/layout/process1"/>
    <dgm:cxn modelId="{A5CB09FE-5751-4700-929A-1216D7A903CC}" type="presOf" srcId="{DEDA74AC-BAB4-466E-8C60-481975A47AD6}" destId="{50634CC1-9B54-43C3-83A2-9BC9C13860E6}" srcOrd="1" destOrd="0" presId="urn:microsoft.com/office/officeart/2005/8/layout/process1"/>
    <dgm:cxn modelId="{B96094EF-B991-440F-AB92-38D8C3FC60E9}" type="presParOf" srcId="{ADF0A585-B000-4593-9B4F-EC8E6D0187CD}" destId="{912E87EB-0DA8-40F3-8D4B-369022EDF043}" srcOrd="0" destOrd="0" presId="urn:microsoft.com/office/officeart/2005/8/layout/process1"/>
    <dgm:cxn modelId="{C7F6762E-5C79-42CF-AC54-EB84F9BA3147}" type="presParOf" srcId="{ADF0A585-B000-4593-9B4F-EC8E6D0187CD}" destId="{D227A235-2EE2-4819-BF84-B1154C2386B9}" srcOrd="1" destOrd="0" presId="urn:microsoft.com/office/officeart/2005/8/layout/process1"/>
    <dgm:cxn modelId="{827B6D9A-E1F8-40F1-A196-74E9B91B8B1E}" type="presParOf" srcId="{D227A235-2EE2-4819-BF84-B1154C2386B9}" destId="{50634CC1-9B54-43C3-83A2-9BC9C13860E6}" srcOrd="0" destOrd="0" presId="urn:microsoft.com/office/officeart/2005/8/layout/process1"/>
    <dgm:cxn modelId="{BA508216-F922-46EF-94EE-024174E0CDDA}" type="presParOf" srcId="{ADF0A585-B000-4593-9B4F-EC8E6D0187CD}" destId="{8E40CE99-81B6-4E27-AF2F-877A686C2B42}" srcOrd="2" destOrd="0" presId="urn:microsoft.com/office/officeart/2005/8/layout/process1"/>
    <dgm:cxn modelId="{AEA1AA3C-5039-46C9-B5C4-E4C1C20B0D99}" type="presParOf" srcId="{ADF0A585-B000-4593-9B4F-EC8E6D0187CD}" destId="{BF81A3FC-5F43-4D8F-82D7-927537255B17}" srcOrd="3" destOrd="0" presId="urn:microsoft.com/office/officeart/2005/8/layout/process1"/>
    <dgm:cxn modelId="{415E6E42-2134-4AD5-8467-2F274E598730}" type="presParOf" srcId="{BF81A3FC-5F43-4D8F-82D7-927537255B17}" destId="{21B9449B-32A7-491F-BAE8-695F9E1977FB}" srcOrd="0" destOrd="0" presId="urn:microsoft.com/office/officeart/2005/8/layout/process1"/>
    <dgm:cxn modelId="{765E5C47-ADE2-44BB-A56D-11D7A87E7D7F}" type="presParOf" srcId="{ADF0A585-B000-4593-9B4F-EC8E6D0187CD}" destId="{82F0EA12-3C63-40C3-8C35-61B652C453C2}" srcOrd="4" destOrd="0" presId="urn:microsoft.com/office/officeart/2005/8/layout/process1"/>
    <dgm:cxn modelId="{D1FCFBDB-4724-4897-9476-D230042A10BD}" type="presParOf" srcId="{ADF0A585-B000-4593-9B4F-EC8E6D0187CD}" destId="{28626A54-DE1D-4F87-AECB-D715601F7E98}" srcOrd="5" destOrd="0" presId="urn:microsoft.com/office/officeart/2005/8/layout/process1"/>
    <dgm:cxn modelId="{71345A64-7DA9-4C6C-B019-D0FF59A9E1E9}" type="presParOf" srcId="{28626A54-DE1D-4F87-AECB-D715601F7E98}" destId="{E5EE0BAD-8737-49B5-9761-CD9E13D64816}" srcOrd="0" destOrd="0" presId="urn:microsoft.com/office/officeart/2005/8/layout/process1"/>
    <dgm:cxn modelId="{E547CA72-8612-4B18-8619-6CE83C642745}" type="presParOf" srcId="{ADF0A585-B000-4593-9B4F-EC8E6D0187CD}" destId="{AD429772-ECF9-40F1-9757-EC6D543F4862}" srcOrd="6" destOrd="0" presId="urn:microsoft.com/office/officeart/2005/8/layout/process1"/>
    <dgm:cxn modelId="{D5341053-6E64-4396-AE28-472814AA80F9}" type="presParOf" srcId="{ADF0A585-B000-4593-9B4F-EC8E6D0187CD}" destId="{21178C86-D599-48EA-A7DD-F7A8F1A22852}" srcOrd="7" destOrd="0" presId="urn:microsoft.com/office/officeart/2005/8/layout/process1"/>
    <dgm:cxn modelId="{E8936D44-A5DE-4E93-BE1A-3A8E41C64DB7}" type="presParOf" srcId="{21178C86-D599-48EA-A7DD-F7A8F1A22852}" destId="{8689C325-4C2C-446D-A54E-ABB6966AF98B}" srcOrd="0" destOrd="0" presId="urn:microsoft.com/office/officeart/2005/8/layout/process1"/>
    <dgm:cxn modelId="{C58632B6-6C90-4CAB-A27E-CEFBA3A3DFAC}" type="presParOf" srcId="{ADF0A585-B000-4593-9B4F-EC8E6D0187CD}" destId="{033492BC-7D4B-419E-93FB-99704AA9E921}" srcOrd="8" destOrd="0" presId="urn:microsoft.com/office/officeart/2005/8/layout/process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94CB6AF-2F47-4EE4-B92E-64E3184D5FB2}">
      <dsp:nvSpPr>
        <dsp:cNvPr id="0" name=""/>
        <dsp:cNvSpPr/>
      </dsp:nvSpPr>
      <dsp:spPr>
        <a:xfrm>
          <a:off x="2609347" y="1524757"/>
          <a:ext cx="1169761" cy="1169761"/>
        </a:xfrm>
        <a:prstGeom prst="ellipse">
          <a:avLst/>
        </a:prstGeom>
        <a:solidFill>
          <a:schemeClr val="accent6"/>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en-US" sz="2000" kern="1200" dirty="0"/>
            <a:t>Server</a:t>
          </a:r>
        </a:p>
      </dsp:txBody>
      <dsp:txXfrm>
        <a:off x="2780655" y="1696065"/>
        <a:ext cx="827145" cy="827145"/>
      </dsp:txXfrm>
    </dsp:sp>
    <dsp:sp modelId="{EC6C31BC-90A2-4024-B068-9CA980A2D215}">
      <dsp:nvSpPr>
        <dsp:cNvPr id="0" name=""/>
        <dsp:cNvSpPr/>
      </dsp:nvSpPr>
      <dsp:spPr>
        <a:xfrm rot="16200000">
          <a:off x="3017931" y="1331981"/>
          <a:ext cx="352592" cy="32958"/>
        </a:xfrm>
        <a:custGeom>
          <a:avLst/>
          <a:gdLst/>
          <a:ahLst/>
          <a:cxnLst/>
          <a:rect l="0" t="0" r="0" b="0"/>
          <a:pathLst>
            <a:path>
              <a:moveTo>
                <a:pt x="0" y="16479"/>
              </a:moveTo>
              <a:lnTo>
                <a:pt x="352592" y="16479"/>
              </a:lnTo>
            </a:path>
          </a:pathLst>
        </a:custGeom>
        <a:noFill/>
        <a:ln w="44450" cap="flat" cmpd="sng" algn="ctr">
          <a:solidFill>
            <a:schemeClr val="accent3"/>
          </a:solidFill>
          <a:prstDash val="solid"/>
          <a:headEnd type="triangle"/>
          <a:tailEnd type="triangle"/>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177800">
            <a:lnSpc>
              <a:spcPct val="90000"/>
            </a:lnSpc>
            <a:spcBef>
              <a:spcPct val="0"/>
            </a:spcBef>
            <a:spcAft>
              <a:spcPct val="35000"/>
            </a:spcAft>
            <a:buNone/>
          </a:pPr>
          <a:endParaRPr lang="en-US" sz="400" kern="1200"/>
        </a:p>
      </dsp:txBody>
      <dsp:txXfrm>
        <a:off x="3185413" y="1339646"/>
        <a:ext cx="17629" cy="17629"/>
      </dsp:txXfrm>
    </dsp:sp>
    <dsp:sp modelId="{A8212FF7-AED5-4C28-A396-E83D0FB6632F}">
      <dsp:nvSpPr>
        <dsp:cNvPr id="0" name=""/>
        <dsp:cNvSpPr/>
      </dsp:nvSpPr>
      <dsp:spPr>
        <a:xfrm>
          <a:off x="2609347" y="2403"/>
          <a:ext cx="1169761" cy="1169761"/>
        </a:xfrm>
        <a:prstGeom prst="ellipse">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en-US" sz="2000" kern="1200" dirty="0"/>
            <a:t>Client 1</a:t>
          </a:r>
        </a:p>
      </dsp:txBody>
      <dsp:txXfrm>
        <a:off x="2780655" y="173711"/>
        <a:ext cx="827145" cy="827145"/>
      </dsp:txXfrm>
    </dsp:sp>
    <dsp:sp modelId="{B2CAA45C-822D-4AD6-AB9B-84CC1921BB44}">
      <dsp:nvSpPr>
        <dsp:cNvPr id="0" name=""/>
        <dsp:cNvSpPr/>
      </dsp:nvSpPr>
      <dsp:spPr>
        <a:xfrm rot="20520000">
          <a:off x="3741853" y="1857942"/>
          <a:ext cx="352592" cy="32958"/>
        </a:xfrm>
        <a:custGeom>
          <a:avLst/>
          <a:gdLst/>
          <a:ahLst/>
          <a:cxnLst/>
          <a:rect l="0" t="0" r="0" b="0"/>
          <a:pathLst>
            <a:path>
              <a:moveTo>
                <a:pt x="0" y="16479"/>
              </a:moveTo>
              <a:lnTo>
                <a:pt x="352592" y="16479"/>
              </a:lnTo>
            </a:path>
          </a:pathLst>
        </a:custGeom>
        <a:noFill/>
        <a:ln w="44450" cap="flat" cmpd="sng" algn="ctr">
          <a:solidFill>
            <a:schemeClr val="accent3"/>
          </a:solidFill>
          <a:prstDash val="solid"/>
          <a:headEnd type="triangle"/>
          <a:tailEnd type="triangle"/>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177800">
            <a:lnSpc>
              <a:spcPct val="90000"/>
            </a:lnSpc>
            <a:spcBef>
              <a:spcPct val="0"/>
            </a:spcBef>
            <a:spcAft>
              <a:spcPct val="35000"/>
            </a:spcAft>
            <a:buNone/>
          </a:pPr>
          <a:endParaRPr lang="en-US" sz="400" kern="1200"/>
        </a:p>
      </dsp:txBody>
      <dsp:txXfrm>
        <a:off x="3909335" y="1865606"/>
        <a:ext cx="17629" cy="17629"/>
      </dsp:txXfrm>
    </dsp:sp>
    <dsp:sp modelId="{99647BC6-683B-4A44-BFA3-F75B077D983B}">
      <dsp:nvSpPr>
        <dsp:cNvPr id="0" name=""/>
        <dsp:cNvSpPr/>
      </dsp:nvSpPr>
      <dsp:spPr>
        <a:xfrm>
          <a:off x="4057191" y="1054324"/>
          <a:ext cx="1169761" cy="1169761"/>
        </a:xfrm>
        <a:prstGeom prst="ellipse">
          <a:avLst/>
        </a:prstGeom>
        <a:solidFill>
          <a:schemeClr val="accent4">
            <a:hueOff val="-1116192"/>
            <a:satOff val="6725"/>
            <a:lumOff val="539"/>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en-US" sz="2000" kern="1200" dirty="0"/>
            <a:t>Client 2</a:t>
          </a:r>
        </a:p>
      </dsp:txBody>
      <dsp:txXfrm>
        <a:off x="4228499" y="1225632"/>
        <a:ext cx="827145" cy="827145"/>
      </dsp:txXfrm>
    </dsp:sp>
    <dsp:sp modelId="{7323D6FB-3800-4CF4-8BAC-05B5AA4DE210}">
      <dsp:nvSpPr>
        <dsp:cNvPr id="0" name=""/>
        <dsp:cNvSpPr/>
      </dsp:nvSpPr>
      <dsp:spPr>
        <a:xfrm rot="3240000">
          <a:off x="3465340" y="2708963"/>
          <a:ext cx="352592" cy="32958"/>
        </a:xfrm>
        <a:custGeom>
          <a:avLst/>
          <a:gdLst/>
          <a:ahLst/>
          <a:cxnLst/>
          <a:rect l="0" t="0" r="0" b="0"/>
          <a:pathLst>
            <a:path>
              <a:moveTo>
                <a:pt x="0" y="16479"/>
              </a:moveTo>
              <a:lnTo>
                <a:pt x="352592" y="16479"/>
              </a:lnTo>
            </a:path>
          </a:pathLst>
        </a:custGeom>
        <a:noFill/>
        <a:ln w="44450" cap="flat" cmpd="sng" algn="ctr">
          <a:solidFill>
            <a:schemeClr val="accent3"/>
          </a:solidFill>
          <a:prstDash val="solid"/>
          <a:headEnd type="triangle"/>
          <a:tailEnd type="triangle"/>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177800">
            <a:lnSpc>
              <a:spcPct val="90000"/>
            </a:lnSpc>
            <a:spcBef>
              <a:spcPct val="0"/>
            </a:spcBef>
            <a:spcAft>
              <a:spcPct val="35000"/>
            </a:spcAft>
            <a:buNone/>
          </a:pPr>
          <a:endParaRPr lang="en-US" sz="400" kern="1200"/>
        </a:p>
      </dsp:txBody>
      <dsp:txXfrm>
        <a:off x="3632821" y="2716628"/>
        <a:ext cx="17629" cy="17629"/>
      </dsp:txXfrm>
    </dsp:sp>
    <dsp:sp modelId="{8281A29D-6F34-4DC4-BBFB-2847A2CECFD8}">
      <dsp:nvSpPr>
        <dsp:cNvPr id="0" name=""/>
        <dsp:cNvSpPr/>
      </dsp:nvSpPr>
      <dsp:spPr>
        <a:xfrm>
          <a:off x="3504164" y="2756367"/>
          <a:ext cx="1169761" cy="1169761"/>
        </a:xfrm>
        <a:prstGeom prst="ellipse">
          <a:avLst/>
        </a:prstGeom>
        <a:solidFill>
          <a:schemeClr val="accent4">
            <a:hueOff val="-2232385"/>
            <a:satOff val="13449"/>
            <a:lumOff val="1078"/>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en-US" sz="2000" kern="1200" dirty="0"/>
            <a:t>Client 3</a:t>
          </a:r>
        </a:p>
      </dsp:txBody>
      <dsp:txXfrm>
        <a:off x="3675472" y="2927675"/>
        <a:ext cx="827145" cy="827145"/>
      </dsp:txXfrm>
    </dsp:sp>
    <dsp:sp modelId="{6BFC68AF-9139-4FE8-849A-1DB1CE21AA55}">
      <dsp:nvSpPr>
        <dsp:cNvPr id="0" name=""/>
        <dsp:cNvSpPr/>
      </dsp:nvSpPr>
      <dsp:spPr>
        <a:xfrm rot="7560000">
          <a:off x="2570523" y="2708963"/>
          <a:ext cx="352592" cy="32958"/>
        </a:xfrm>
        <a:custGeom>
          <a:avLst/>
          <a:gdLst/>
          <a:ahLst/>
          <a:cxnLst/>
          <a:rect l="0" t="0" r="0" b="0"/>
          <a:pathLst>
            <a:path>
              <a:moveTo>
                <a:pt x="0" y="16479"/>
              </a:moveTo>
              <a:lnTo>
                <a:pt x="352592" y="16479"/>
              </a:lnTo>
            </a:path>
          </a:pathLst>
        </a:custGeom>
        <a:noFill/>
        <a:ln w="44450" cap="flat" cmpd="sng" algn="ctr">
          <a:solidFill>
            <a:schemeClr val="accent3"/>
          </a:solidFill>
          <a:prstDash val="solid"/>
          <a:headEnd type="triangle"/>
          <a:tailEnd type="triangle"/>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177800">
            <a:lnSpc>
              <a:spcPct val="90000"/>
            </a:lnSpc>
            <a:spcBef>
              <a:spcPct val="0"/>
            </a:spcBef>
            <a:spcAft>
              <a:spcPct val="35000"/>
            </a:spcAft>
            <a:buNone/>
          </a:pPr>
          <a:endParaRPr lang="en-US" sz="400" kern="1200"/>
        </a:p>
      </dsp:txBody>
      <dsp:txXfrm rot="10800000">
        <a:off x="2738004" y="2716628"/>
        <a:ext cx="17629" cy="17629"/>
      </dsp:txXfrm>
    </dsp:sp>
    <dsp:sp modelId="{85FC4697-A3C5-499F-AA29-6CE99AEBA8B8}">
      <dsp:nvSpPr>
        <dsp:cNvPr id="0" name=""/>
        <dsp:cNvSpPr/>
      </dsp:nvSpPr>
      <dsp:spPr>
        <a:xfrm>
          <a:off x="1714530" y="2756367"/>
          <a:ext cx="1169761" cy="1169761"/>
        </a:xfrm>
        <a:prstGeom prst="ellipse">
          <a:avLst/>
        </a:prstGeom>
        <a:solidFill>
          <a:schemeClr val="accent4">
            <a:hueOff val="-3348577"/>
            <a:satOff val="20174"/>
            <a:lumOff val="1617"/>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en-US" sz="2000" kern="1200" dirty="0"/>
            <a:t>Client 4</a:t>
          </a:r>
        </a:p>
      </dsp:txBody>
      <dsp:txXfrm>
        <a:off x="1885838" y="2927675"/>
        <a:ext cx="827145" cy="827145"/>
      </dsp:txXfrm>
    </dsp:sp>
    <dsp:sp modelId="{C84940CB-2B45-4C4B-8A69-2021B1DB8212}">
      <dsp:nvSpPr>
        <dsp:cNvPr id="0" name=""/>
        <dsp:cNvSpPr/>
      </dsp:nvSpPr>
      <dsp:spPr>
        <a:xfrm rot="11880000">
          <a:off x="2294009" y="1857942"/>
          <a:ext cx="352592" cy="32958"/>
        </a:xfrm>
        <a:custGeom>
          <a:avLst/>
          <a:gdLst/>
          <a:ahLst/>
          <a:cxnLst/>
          <a:rect l="0" t="0" r="0" b="0"/>
          <a:pathLst>
            <a:path>
              <a:moveTo>
                <a:pt x="0" y="16479"/>
              </a:moveTo>
              <a:lnTo>
                <a:pt x="352592" y="16479"/>
              </a:lnTo>
            </a:path>
          </a:pathLst>
        </a:custGeom>
        <a:noFill/>
        <a:ln w="44450" cap="flat" cmpd="sng" algn="ctr">
          <a:solidFill>
            <a:schemeClr val="accent3"/>
          </a:solidFill>
          <a:prstDash val="solid"/>
          <a:headEnd type="triangle"/>
          <a:tailEnd type="triangle"/>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177800">
            <a:lnSpc>
              <a:spcPct val="90000"/>
            </a:lnSpc>
            <a:spcBef>
              <a:spcPct val="0"/>
            </a:spcBef>
            <a:spcAft>
              <a:spcPct val="35000"/>
            </a:spcAft>
            <a:buNone/>
          </a:pPr>
          <a:endParaRPr lang="en-US" sz="400" kern="1200"/>
        </a:p>
      </dsp:txBody>
      <dsp:txXfrm rot="10800000">
        <a:off x="2461490" y="1865606"/>
        <a:ext cx="17629" cy="17629"/>
      </dsp:txXfrm>
    </dsp:sp>
    <dsp:sp modelId="{7611FBF4-363E-4103-B12C-BB6A97E5CA68}">
      <dsp:nvSpPr>
        <dsp:cNvPr id="0" name=""/>
        <dsp:cNvSpPr/>
      </dsp:nvSpPr>
      <dsp:spPr>
        <a:xfrm>
          <a:off x="1161502" y="1054324"/>
          <a:ext cx="1169761" cy="1169761"/>
        </a:xfrm>
        <a:prstGeom prst="ellipse">
          <a:avLst/>
        </a:prstGeom>
        <a:solidFill>
          <a:schemeClr val="accent4">
            <a:hueOff val="-4464770"/>
            <a:satOff val="26899"/>
            <a:lumOff val="2156"/>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en-US" sz="2000" kern="1200" dirty="0"/>
            <a:t>Client 5</a:t>
          </a:r>
        </a:p>
      </dsp:txBody>
      <dsp:txXfrm>
        <a:off x="1332810" y="1225632"/>
        <a:ext cx="827145" cy="827145"/>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C4BF431-6D74-4D6A-A591-4B4C34C0AF54}">
      <dsp:nvSpPr>
        <dsp:cNvPr id="0" name=""/>
        <dsp:cNvSpPr/>
      </dsp:nvSpPr>
      <dsp:spPr>
        <a:xfrm>
          <a:off x="1361793" y="224564"/>
          <a:ext cx="1120594" cy="1120594"/>
        </a:xfrm>
        <a:prstGeom prst="ellipse">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marL="0" lvl="0" indent="0" algn="ctr" defTabSz="800100">
            <a:lnSpc>
              <a:spcPct val="90000"/>
            </a:lnSpc>
            <a:spcBef>
              <a:spcPct val="0"/>
            </a:spcBef>
            <a:spcAft>
              <a:spcPct val="35000"/>
            </a:spcAft>
            <a:buNone/>
          </a:pPr>
          <a:r>
            <a:rPr lang="en-US" sz="1800" kern="1200" dirty="0"/>
            <a:t>Node 1</a:t>
          </a:r>
        </a:p>
      </dsp:txBody>
      <dsp:txXfrm>
        <a:off x="1525900" y="388671"/>
        <a:ext cx="792380" cy="792380"/>
      </dsp:txXfrm>
    </dsp:sp>
    <dsp:sp modelId="{0AC77955-6270-41E5-9FE7-EABB1E60C88B}">
      <dsp:nvSpPr>
        <dsp:cNvPr id="0" name=""/>
        <dsp:cNvSpPr/>
      </dsp:nvSpPr>
      <dsp:spPr>
        <a:xfrm rot="2160000">
          <a:off x="2312392" y="1085332"/>
          <a:ext cx="567071" cy="378200"/>
        </a:xfrm>
        <a:prstGeom prst="leftRightArrow">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00100">
            <a:lnSpc>
              <a:spcPct val="90000"/>
            </a:lnSpc>
            <a:spcBef>
              <a:spcPct val="0"/>
            </a:spcBef>
            <a:spcAft>
              <a:spcPct val="35000"/>
            </a:spcAft>
            <a:buNone/>
          </a:pPr>
          <a:endParaRPr lang="en-US" sz="1800" kern="1200"/>
        </a:p>
      </dsp:txBody>
      <dsp:txXfrm>
        <a:off x="2323226" y="1127627"/>
        <a:ext cx="453611" cy="226920"/>
      </dsp:txXfrm>
    </dsp:sp>
    <dsp:sp modelId="{54FB6A8E-93C2-4DBE-BC3A-61A9FFFCE6BC}">
      <dsp:nvSpPr>
        <dsp:cNvPr id="0" name=""/>
        <dsp:cNvSpPr/>
      </dsp:nvSpPr>
      <dsp:spPr>
        <a:xfrm>
          <a:off x="2723110" y="1213618"/>
          <a:ext cx="1120594" cy="1120594"/>
        </a:xfrm>
        <a:prstGeom prst="ellipse">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marL="0" lvl="0" indent="0" algn="ctr" defTabSz="800100">
            <a:lnSpc>
              <a:spcPct val="90000"/>
            </a:lnSpc>
            <a:spcBef>
              <a:spcPct val="0"/>
            </a:spcBef>
            <a:spcAft>
              <a:spcPct val="35000"/>
            </a:spcAft>
            <a:buNone/>
          </a:pPr>
          <a:r>
            <a:rPr lang="en-US" sz="1800" kern="1200" dirty="0"/>
            <a:t>Node 2</a:t>
          </a:r>
        </a:p>
      </dsp:txBody>
      <dsp:txXfrm>
        <a:off x="2887217" y="1377725"/>
        <a:ext cx="792380" cy="792380"/>
      </dsp:txXfrm>
    </dsp:sp>
    <dsp:sp modelId="{C22D7FB9-0E5E-438D-84DF-DF0A209F5978}">
      <dsp:nvSpPr>
        <dsp:cNvPr id="0" name=""/>
        <dsp:cNvSpPr/>
      </dsp:nvSpPr>
      <dsp:spPr>
        <a:xfrm rot="6480000">
          <a:off x="2742488" y="2376958"/>
          <a:ext cx="567071" cy="378200"/>
        </a:xfrm>
        <a:prstGeom prst="leftRightArrow">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00100">
            <a:lnSpc>
              <a:spcPct val="90000"/>
            </a:lnSpc>
            <a:spcBef>
              <a:spcPct val="0"/>
            </a:spcBef>
            <a:spcAft>
              <a:spcPct val="35000"/>
            </a:spcAft>
            <a:buNone/>
          </a:pPr>
          <a:endParaRPr lang="en-US" sz="1800" kern="1200"/>
        </a:p>
      </dsp:txBody>
      <dsp:txXfrm rot="10800000">
        <a:off x="2816749" y="2398645"/>
        <a:ext cx="453611" cy="226920"/>
      </dsp:txXfrm>
    </dsp:sp>
    <dsp:sp modelId="{D232CF31-B768-4C85-934A-14190904D70A}">
      <dsp:nvSpPr>
        <dsp:cNvPr id="0" name=""/>
        <dsp:cNvSpPr/>
      </dsp:nvSpPr>
      <dsp:spPr>
        <a:xfrm>
          <a:off x="2203133" y="2813942"/>
          <a:ext cx="1120594" cy="1120594"/>
        </a:xfrm>
        <a:prstGeom prst="ellipse">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marL="0" lvl="0" indent="0" algn="ctr" defTabSz="800100">
            <a:lnSpc>
              <a:spcPct val="90000"/>
            </a:lnSpc>
            <a:spcBef>
              <a:spcPct val="0"/>
            </a:spcBef>
            <a:spcAft>
              <a:spcPct val="35000"/>
            </a:spcAft>
            <a:buNone/>
          </a:pPr>
          <a:r>
            <a:rPr lang="en-US" sz="1800" kern="1200" dirty="0"/>
            <a:t>Node 3</a:t>
          </a:r>
        </a:p>
      </dsp:txBody>
      <dsp:txXfrm>
        <a:off x="2367240" y="2978049"/>
        <a:ext cx="792380" cy="792380"/>
      </dsp:txXfrm>
    </dsp:sp>
    <dsp:sp modelId="{70EF8FC8-5AC0-4BF1-BAD6-7E786979D327}">
      <dsp:nvSpPr>
        <dsp:cNvPr id="0" name=""/>
        <dsp:cNvSpPr/>
      </dsp:nvSpPr>
      <dsp:spPr>
        <a:xfrm rot="10800000">
          <a:off x="1646986" y="3185138"/>
          <a:ext cx="567071" cy="378200"/>
        </a:xfrm>
        <a:prstGeom prst="leftRightArrow">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00100">
            <a:lnSpc>
              <a:spcPct val="90000"/>
            </a:lnSpc>
            <a:spcBef>
              <a:spcPct val="0"/>
            </a:spcBef>
            <a:spcAft>
              <a:spcPct val="35000"/>
            </a:spcAft>
            <a:buNone/>
          </a:pPr>
          <a:endParaRPr lang="en-US" sz="1800" kern="1200"/>
        </a:p>
      </dsp:txBody>
      <dsp:txXfrm rot="10800000">
        <a:off x="1760446" y="3260778"/>
        <a:ext cx="453611" cy="226920"/>
      </dsp:txXfrm>
    </dsp:sp>
    <dsp:sp modelId="{EB6C59CB-F526-409A-B2CD-17423DBE3A36}">
      <dsp:nvSpPr>
        <dsp:cNvPr id="0" name=""/>
        <dsp:cNvSpPr/>
      </dsp:nvSpPr>
      <dsp:spPr>
        <a:xfrm>
          <a:off x="520454" y="2813942"/>
          <a:ext cx="1120594" cy="1120594"/>
        </a:xfrm>
        <a:prstGeom prst="ellipse">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marL="0" lvl="0" indent="0" algn="ctr" defTabSz="800100">
            <a:lnSpc>
              <a:spcPct val="90000"/>
            </a:lnSpc>
            <a:spcBef>
              <a:spcPct val="0"/>
            </a:spcBef>
            <a:spcAft>
              <a:spcPct val="35000"/>
            </a:spcAft>
            <a:buNone/>
          </a:pPr>
          <a:r>
            <a:rPr lang="en-US" sz="1800" kern="1200" dirty="0"/>
            <a:t>Node 4</a:t>
          </a:r>
        </a:p>
      </dsp:txBody>
      <dsp:txXfrm>
        <a:off x="684561" y="2978049"/>
        <a:ext cx="792380" cy="792380"/>
      </dsp:txXfrm>
    </dsp:sp>
    <dsp:sp modelId="{0CFDD06D-449D-47AB-87D5-F6D27A69E762}">
      <dsp:nvSpPr>
        <dsp:cNvPr id="0" name=""/>
        <dsp:cNvSpPr/>
      </dsp:nvSpPr>
      <dsp:spPr>
        <a:xfrm rot="15120000">
          <a:off x="539832" y="2392995"/>
          <a:ext cx="567071" cy="378200"/>
        </a:xfrm>
        <a:prstGeom prst="leftRightArrow">
          <a:avLst/>
        </a:prstGeom>
        <a:solidFill>
          <a:schemeClr val="accent5">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00100">
            <a:lnSpc>
              <a:spcPct val="90000"/>
            </a:lnSpc>
            <a:spcBef>
              <a:spcPct val="0"/>
            </a:spcBef>
            <a:spcAft>
              <a:spcPct val="35000"/>
            </a:spcAft>
            <a:buNone/>
          </a:pPr>
          <a:endParaRPr lang="en-US" sz="1800" kern="1200"/>
        </a:p>
      </dsp:txBody>
      <dsp:txXfrm rot="10800000">
        <a:off x="614093" y="2522588"/>
        <a:ext cx="453611" cy="226920"/>
      </dsp:txXfrm>
    </dsp:sp>
    <dsp:sp modelId="{31C18695-C19A-4316-BC80-782FF6E029A4}">
      <dsp:nvSpPr>
        <dsp:cNvPr id="0" name=""/>
        <dsp:cNvSpPr/>
      </dsp:nvSpPr>
      <dsp:spPr>
        <a:xfrm>
          <a:off x="477" y="1213618"/>
          <a:ext cx="1120594" cy="1120594"/>
        </a:xfrm>
        <a:prstGeom prst="ellipse">
          <a:avLst/>
        </a:prstGeom>
        <a:solidFill>
          <a:schemeClr val="accent6">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marL="0" lvl="0" indent="0" algn="ctr" defTabSz="800100">
            <a:lnSpc>
              <a:spcPct val="90000"/>
            </a:lnSpc>
            <a:spcBef>
              <a:spcPct val="0"/>
            </a:spcBef>
            <a:spcAft>
              <a:spcPct val="35000"/>
            </a:spcAft>
            <a:buNone/>
          </a:pPr>
          <a:r>
            <a:rPr lang="en-US" sz="1800" kern="1200" dirty="0"/>
            <a:t>Node 5</a:t>
          </a:r>
        </a:p>
      </dsp:txBody>
      <dsp:txXfrm>
        <a:off x="164584" y="1377725"/>
        <a:ext cx="792380" cy="792380"/>
      </dsp:txXfrm>
    </dsp:sp>
    <dsp:sp modelId="{DCE729F9-3626-4176-8B6B-DA5345A3E2BA}">
      <dsp:nvSpPr>
        <dsp:cNvPr id="0" name=""/>
        <dsp:cNvSpPr/>
      </dsp:nvSpPr>
      <dsp:spPr>
        <a:xfrm rot="19440000">
          <a:off x="940977" y="1095244"/>
          <a:ext cx="587269" cy="378200"/>
        </a:xfrm>
        <a:prstGeom prst="leftRightArrow">
          <a:avLst/>
        </a:prstGeom>
        <a:solidFill>
          <a:schemeClr val="accent6">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00100">
            <a:lnSpc>
              <a:spcPct val="90000"/>
            </a:lnSpc>
            <a:spcBef>
              <a:spcPct val="0"/>
            </a:spcBef>
            <a:spcAft>
              <a:spcPct val="35000"/>
            </a:spcAft>
            <a:buNone/>
          </a:pPr>
          <a:endParaRPr lang="en-US" sz="1800" kern="1200"/>
        </a:p>
      </dsp:txBody>
      <dsp:txXfrm>
        <a:off x="951811" y="1204229"/>
        <a:ext cx="473809" cy="22692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23241F5-00F0-40FF-BAFB-262235FFD44D}">
      <dsp:nvSpPr>
        <dsp:cNvPr id="0" name=""/>
        <dsp:cNvSpPr/>
      </dsp:nvSpPr>
      <dsp:spPr>
        <a:xfrm>
          <a:off x="1748" y="2207109"/>
          <a:ext cx="3577902" cy="687846"/>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114300" rIns="114300" bIns="114300" numCol="1" spcCol="1270" anchor="ctr" anchorCtr="0">
          <a:noAutofit/>
        </a:bodyPr>
        <a:lstStyle/>
        <a:p>
          <a:pPr marL="0" lvl="0" indent="0" algn="ctr" defTabSz="1333500">
            <a:lnSpc>
              <a:spcPct val="90000"/>
            </a:lnSpc>
            <a:spcBef>
              <a:spcPct val="0"/>
            </a:spcBef>
            <a:spcAft>
              <a:spcPct val="35000"/>
            </a:spcAft>
            <a:buNone/>
          </a:pPr>
          <a:r>
            <a:rPr lang="en-US" sz="3000" kern="1200" dirty="0"/>
            <a:t>Persistence Layer</a:t>
          </a:r>
        </a:p>
      </dsp:txBody>
      <dsp:txXfrm>
        <a:off x="21894" y="2227255"/>
        <a:ext cx="3537610" cy="647554"/>
      </dsp:txXfrm>
    </dsp:sp>
    <dsp:sp modelId="{157A1142-8BFB-41E3-9CC8-1FA079F21DCD}">
      <dsp:nvSpPr>
        <dsp:cNvPr id="0" name=""/>
        <dsp:cNvSpPr/>
      </dsp:nvSpPr>
      <dsp:spPr>
        <a:xfrm>
          <a:off x="1748" y="1471620"/>
          <a:ext cx="3577902" cy="687846"/>
        </a:xfrm>
        <a:prstGeom prst="roundRect">
          <a:avLst>
            <a:gd name="adj" fmla="val 10000"/>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114300" rIns="114300" bIns="114300" numCol="1" spcCol="1270" anchor="ctr" anchorCtr="0">
          <a:noAutofit/>
        </a:bodyPr>
        <a:lstStyle/>
        <a:p>
          <a:pPr marL="0" lvl="0" indent="0" algn="ctr" defTabSz="1333500">
            <a:lnSpc>
              <a:spcPct val="90000"/>
            </a:lnSpc>
            <a:spcBef>
              <a:spcPct val="0"/>
            </a:spcBef>
            <a:spcAft>
              <a:spcPct val="35000"/>
            </a:spcAft>
            <a:buNone/>
          </a:pPr>
          <a:r>
            <a:rPr lang="en-US" sz="3000" kern="1200" dirty="0"/>
            <a:t>Services Layer</a:t>
          </a:r>
        </a:p>
      </dsp:txBody>
      <dsp:txXfrm>
        <a:off x="21894" y="1491766"/>
        <a:ext cx="3537610" cy="647554"/>
      </dsp:txXfrm>
    </dsp:sp>
    <dsp:sp modelId="{E9DB7107-DB59-4C79-BC8F-3401957B172E}">
      <dsp:nvSpPr>
        <dsp:cNvPr id="0" name=""/>
        <dsp:cNvSpPr/>
      </dsp:nvSpPr>
      <dsp:spPr>
        <a:xfrm>
          <a:off x="1748" y="736132"/>
          <a:ext cx="3577902" cy="687846"/>
        </a:xfrm>
        <a:prstGeom prst="roundRect">
          <a:avLst>
            <a:gd name="adj" fmla="val 10000"/>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114300" rIns="114300" bIns="114300" numCol="1" spcCol="1270" anchor="ctr" anchorCtr="0">
          <a:noAutofit/>
        </a:bodyPr>
        <a:lstStyle/>
        <a:p>
          <a:pPr marL="0" lvl="0" indent="0" algn="ctr" defTabSz="1333500">
            <a:lnSpc>
              <a:spcPct val="90000"/>
            </a:lnSpc>
            <a:spcBef>
              <a:spcPct val="0"/>
            </a:spcBef>
            <a:spcAft>
              <a:spcPct val="35000"/>
            </a:spcAft>
            <a:buNone/>
          </a:pPr>
          <a:r>
            <a:rPr lang="en-US" sz="3000" kern="1200" dirty="0"/>
            <a:t>Business Layer</a:t>
          </a:r>
        </a:p>
      </dsp:txBody>
      <dsp:txXfrm>
        <a:off x="21894" y="756278"/>
        <a:ext cx="3537610" cy="647554"/>
      </dsp:txXfrm>
    </dsp:sp>
    <dsp:sp modelId="{273FF8F7-BBEB-44F7-87CB-9E8D9A72C76E}">
      <dsp:nvSpPr>
        <dsp:cNvPr id="0" name=""/>
        <dsp:cNvSpPr/>
      </dsp:nvSpPr>
      <dsp:spPr>
        <a:xfrm>
          <a:off x="1748" y="643"/>
          <a:ext cx="3577902" cy="687846"/>
        </a:xfrm>
        <a:prstGeom prst="roundRect">
          <a:avLst>
            <a:gd name="adj" fmla="val 10000"/>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114300" rIns="114300" bIns="114300" numCol="1" spcCol="1270" anchor="ctr" anchorCtr="0">
          <a:noAutofit/>
        </a:bodyPr>
        <a:lstStyle/>
        <a:p>
          <a:pPr marL="0" lvl="0" indent="0" algn="ctr" defTabSz="1333500">
            <a:lnSpc>
              <a:spcPct val="90000"/>
            </a:lnSpc>
            <a:spcBef>
              <a:spcPct val="0"/>
            </a:spcBef>
            <a:spcAft>
              <a:spcPct val="35000"/>
            </a:spcAft>
            <a:buNone/>
          </a:pPr>
          <a:r>
            <a:rPr lang="en-US" sz="3000" kern="1200" dirty="0"/>
            <a:t>Presentation Layer</a:t>
          </a:r>
        </a:p>
      </dsp:txBody>
      <dsp:txXfrm>
        <a:off x="21894" y="20789"/>
        <a:ext cx="3537610" cy="647554"/>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3E9DDFF-E133-413A-AE2B-C3C359C313E4}">
      <dsp:nvSpPr>
        <dsp:cNvPr id="0" name=""/>
        <dsp:cNvSpPr/>
      </dsp:nvSpPr>
      <dsp:spPr>
        <a:xfrm>
          <a:off x="5648" y="10027"/>
          <a:ext cx="1688132" cy="1012879"/>
        </a:xfrm>
        <a:prstGeom prst="roundRect">
          <a:avLst>
            <a:gd name="adj" fmla="val 10000"/>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ctr" defTabSz="1111250">
            <a:lnSpc>
              <a:spcPct val="90000"/>
            </a:lnSpc>
            <a:spcBef>
              <a:spcPct val="0"/>
            </a:spcBef>
            <a:spcAft>
              <a:spcPct val="35000"/>
            </a:spcAft>
            <a:buNone/>
          </a:pPr>
          <a:r>
            <a:rPr lang="en-US" sz="2500" kern="1200" dirty="0"/>
            <a:t>Event Generator</a:t>
          </a:r>
        </a:p>
      </dsp:txBody>
      <dsp:txXfrm>
        <a:off x="35314" y="39693"/>
        <a:ext cx="1628800" cy="953547"/>
      </dsp:txXfrm>
    </dsp:sp>
    <dsp:sp modelId="{8AE7116D-33D7-45D5-A5A3-F018676ACC99}">
      <dsp:nvSpPr>
        <dsp:cNvPr id="0" name=""/>
        <dsp:cNvSpPr/>
      </dsp:nvSpPr>
      <dsp:spPr>
        <a:xfrm>
          <a:off x="1862593" y="307138"/>
          <a:ext cx="357884" cy="418656"/>
        </a:xfrm>
        <a:prstGeom prst="rightArrow">
          <a:avLst>
            <a:gd name="adj1" fmla="val 60000"/>
            <a:gd name="adj2" fmla="val 5000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55650">
            <a:lnSpc>
              <a:spcPct val="90000"/>
            </a:lnSpc>
            <a:spcBef>
              <a:spcPct val="0"/>
            </a:spcBef>
            <a:spcAft>
              <a:spcPct val="35000"/>
            </a:spcAft>
            <a:buNone/>
          </a:pPr>
          <a:endParaRPr lang="en-US" sz="1700" kern="1200"/>
        </a:p>
      </dsp:txBody>
      <dsp:txXfrm>
        <a:off x="1862593" y="390869"/>
        <a:ext cx="250519" cy="251194"/>
      </dsp:txXfrm>
    </dsp:sp>
    <dsp:sp modelId="{42CF6DA9-0D4E-465D-878F-F5E329CB6972}">
      <dsp:nvSpPr>
        <dsp:cNvPr id="0" name=""/>
        <dsp:cNvSpPr/>
      </dsp:nvSpPr>
      <dsp:spPr>
        <a:xfrm>
          <a:off x="2369033" y="10027"/>
          <a:ext cx="1688132" cy="1012879"/>
        </a:xfrm>
        <a:prstGeom prst="roundRect">
          <a:avLst>
            <a:gd name="adj" fmla="val 10000"/>
          </a:avLst>
        </a:prstGeom>
        <a:solidFill>
          <a:schemeClr val="accent3">
            <a:hueOff val="5625132"/>
            <a:satOff val="-8440"/>
            <a:lumOff val="-1373"/>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ctr" defTabSz="1111250">
            <a:lnSpc>
              <a:spcPct val="90000"/>
            </a:lnSpc>
            <a:spcBef>
              <a:spcPct val="0"/>
            </a:spcBef>
            <a:spcAft>
              <a:spcPct val="35000"/>
            </a:spcAft>
            <a:buNone/>
          </a:pPr>
          <a:r>
            <a:rPr lang="en-US" sz="2500" kern="1200" dirty="0"/>
            <a:t>Event Channel</a:t>
          </a:r>
        </a:p>
      </dsp:txBody>
      <dsp:txXfrm>
        <a:off x="2398699" y="39693"/>
        <a:ext cx="1628800" cy="953547"/>
      </dsp:txXfrm>
    </dsp:sp>
    <dsp:sp modelId="{BD646436-E62E-4F2C-B6BD-3EB5EFB9936C}">
      <dsp:nvSpPr>
        <dsp:cNvPr id="0" name=""/>
        <dsp:cNvSpPr/>
      </dsp:nvSpPr>
      <dsp:spPr>
        <a:xfrm>
          <a:off x="4225979" y="307138"/>
          <a:ext cx="357884" cy="418656"/>
        </a:xfrm>
        <a:prstGeom prst="rightArrow">
          <a:avLst>
            <a:gd name="adj1" fmla="val 60000"/>
            <a:gd name="adj2" fmla="val 50000"/>
          </a:avLst>
        </a:prstGeom>
        <a:solidFill>
          <a:schemeClr val="accent3">
            <a:hueOff val="11250264"/>
            <a:satOff val="-16880"/>
            <a:lumOff val="-2745"/>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55650">
            <a:lnSpc>
              <a:spcPct val="90000"/>
            </a:lnSpc>
            <a:spcBef>
              <a:spcPct val="0"/>
            </a:spcBef>
            <a:spcAft>
              <a:spcPct val="35000"/>
            </a:spcAft>
            <a:buNone/>
          </a:pPr>
          <a:endParaRPr lang="en-US" sz="1700" kern="1200"/>
        </a:p>
      </dsp:txBody>
      <dsp:txXfrm>
        <a:off x="4225979" y="390869"/>
        <a:ext cx="250519" cy="251194"/>
      </dsp:txXfrm>
    </dsp:sp>
    <dsp:sp modelId="{E931D211-60E7-4EE0-A5BD-4E03F8884BC1}">
      <dsp:nvSpPr>
        <dsp:cNvPr id="0" name=""/>
        <dsp:cNvSpPr/>
      </dsp:nvSpPr>
      <dsp:spPr>
        <a:xfrm>
          <a:off x="4732419" y="10027"/>
          <a:ext cx="1688132" cy="1012879"/>
        </a:xfrm>
        <a:prstGeom prst="roundRect">
          <a:avLst>
            <a:gd name="adj" fmla="val 10000"/>
          </a:avLst>
        </a:prstGeom>
        <a:solidFill>
          <a:schemeClr val="accent3">
            <a:hueOff val="11250264"/>
            <a:satOff val="-16880"/>
            <a:lumOff val="-2745"/>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ctr" defTabSz="1111250">
            <a:lnSpc>
              <a:spcPct val="90000"/>
            </a:lnSpc>
            <a:spcBef>
              <a:spcPct val="0"/>
            </a:spcBef>
            <a:spcAft>
              <a:spcPct val="35000"/>
            </a:spcAft>
            <a:buNone/>
          </a:pPr>
          <a:r>
            <a:rPr lang="en-US" sz="2500" kern="1200" dirty="0"/>
            <a:t>Event Processing</a:t>
          </a:r>
        </a:p>
      </dsp:txBody>
      <dsp:txXfrm>
        <a:off x="4762085" y="39693"/>
        <a:ext cx="1628800" cy="953547"/>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749F7FF-416F-4A30-B237-D84BF3D66E80}">
      <dsp:nvSpPr>
        <dsp:cNvPr id="0" name=""/>
        <dsp:cNvSpPr/>
      </dsp:nvSpPr>
      <dsp:spPr>
        <a:xfrm>
          <a:off x="0" y="87064"/>
          <a:ext cx="1476375" cy="968871"/>
        </a:xfrm>
        <a:prstGeom prst="roundRect">
          <a:avLst>
            <a:gd name="adj" fmla="val 10000"/>
          </a:avLst>
        </a:prstGeom>
        <a:gradFill rotWithShape="0">
          <a:gsLst>
            <a:gs pos="0">
              <a:schemeClr val="accent2">
                <a:hueOff val="0"/>
                <a:satOff val="0"/>
                <a:lumOff val="0"/>
                <a:alphaOff val="0"/>
                <a:shade val="51000"/>
                <a:satMod val="130000"/>
              </a:schemeClr>
            </a:gs>
            <a:gs pos="80000">
              <a:schemeClr val="accent2">
                <a:hueOff val="0"/>
                <a:satOff val="0"/>
                <a:lumOff val="0"/>
                <a:alphaOff val="0"/>
                <a:shade val="93000"/>
                <a:satMod val="130000"/>
              </a:schemeClr>
            </a:gs>
            <a:gs pos="100000">
              <a:schemeClr val="accent2">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US" sz="1400" kern="1200" dirty="0"/>
            <a:t>Process executes </a:t>
          </a:r>
          <a:r>
            <a:rPr lang="en-US" sz="1400" b="1" kern="1200" dirty="0" err="1">
              <a:latin typeface="Courier New" panose="02070309020205020404" pitchFamily="49" charset="0"/>
              <a:cs typeface="Courier New" panose="02070309020205020404" pitchFamily="49" charset="0"/>
            </a:rPr>
            <a:t>syscall</a:t>
          </a:r>
          <a:r>
            <a:rPr lang="en-US" sz="1400" kern="1200" dirty="0"/>
            <a:t> to switch to kernel mode</a:t>
          </a:r>
        </a:p>
      </dsp:txBody>
      <dsp:txXfrm>
        <a:off x="28377" y="115441"/>
        <a:ext cx="1419621" cy="912117"/>
      </dsp:txXfrm>
    </dsp:sp>
    <dsp:sp modelId="{DA3450FC-B949-43D9-BAF5-52A85832DE19}">
      <dsp:nvSpPr>
        <dsp:cNvPr id="0" name=""/>
        <dsp:cNvSpPr/>
      </dsp:nvSpPr>
      <dsp:spPr>
        <a:xfrm>
          <a:off x="1624012" y="388429"/>
          <a:ext cx="312991" cy="366141"/>
        </a:xfrm>
        <a:prstGeom prst="rightArrow">
          <a:avLst>
            <a:gd name="adj1" fmla="val 60000"/>
            <a:gd name="adj2" fmla="val 50000"/>
          </a:avLst>
        </a:prstGeom>
        <a:gradFill rotWithShape="0">
          <a:gsLst>
            <a:gs pos="0">
              <a:schemeClr val="accent2">
                <a:hueOff val="0"/>
                <a:satOff val="0"/>
                <a:lumOff val="0"/>
                <a:alphaOff val="0"/>
                <a:shade val="51000"/>
                <a:satMod val="130000"/>
              </a:schemeClr>
            </a:gs>
            <a:gs pos="80000">
              <a:schemeClr val="accent2">
                <a:hueOff val="0"/>
                <a:satOff val="0"/>
                <a:lumOff val="0"/>
                <a:alphaOff val="0"/>
                <a:shade val="93000"/>
                <a:satMod val="130000"/>
              </a:schemeClr>
            </a:gs>
            <a:gs pos="100000">
              <a:schemeClr val="accent2">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marL="0" lvl="0" indent="0" algn="ctr" defTabSz="488950">
            <a:lnSpc>
              <a:spcPct val="90000"/>
            </a:lnSpc>
            <a:spcBef>
              <a:spcPct val="0"/>
            </a:spcBef>
            <a:spcAft>
              <a:spcPct val="35000"/>
            </a:spcAft>
            <a:buNone/>
          </a:pPr>
          <a:endParaRPr lang="en-US" sz="1100" kern="1200"/>
        </a:p>
      </dsp:txBody>
      <dsp:txXfrm>
        <a:off x="1624012" y="461657"/>
        <a:ext cx="219094" cy="219685"/>
      </dsp:txXfrm>
    </dsp:sp>
    <dsp:sp modelId="{45C0E43C-1364-4998-BE1A-007826FBF41A}">
      <dsp:nvSpPr>
        <dsp:cNvPr id="0" name=""/>
        <dsp:cNvSpPr/>
      </dsp:nvSpPr>
      <dsp:spPr>
        <a:xfrm>
          <a:off x="2066924" y="87064"/>
          <a:ext cx="1476375" cy="968871"/>
        </a:xfrm>
        <a:prstGeom prst="roundRect">
          <a:avLst>
            <a:gd name="adj" fmla="val 10000"/>
          </a:avLst>
        </a:prstGeom>
        <a:gradFill rotWithShape="0">
          <a:gsLst>
            <a:gs pos="0">
              <a:schemeClr val="accent3">
                <a:hueOff val="0"/>
                <a:satOff val="0"/>
                <a:lumOff val="0"/>
                <a:alphaOff val="0"/>
                <a:shade val="51000"/>
                <a:satMod val="130000"/>
              </a:schemeClr>
            </a:gs>
            <a:gs pos="80000">
              <a:schemeClr val="accent3">
                <a:hueOff val="0"/>
                <a:satOff val="0"/>
                <a:lumOff val="0"/>
                <a:alphaOff val="0"/>
                <a:shade val="93000"/>
                <a:satMod val="130000"/>
              </a:schemeClr>
            </a:gs>
            <a:gs pos="100000">
              <a:schemeClr val="accent3">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US" sz="1400" kern="1200" dirty="0"/>
            <a:t>Save register values into Process A's data block</a:t>
          </a:r>
        </a:p>
      </dsp:txBody>
      <dsp:txXfrm>
        <a:off x="2095301" y="115441"/>
        <a:ext cx="1419621" cy="912117"/>
      </dsp:txXfrm>
    </dsp:sp>
    <dsp:sp modelId="{74482CD2-81F8-4E67-83CD-527628373865}">
      <dsp:nvSpPr>
        <dsp:cNvPr id="0" name=""/>
        <dsp:cNvSpPr/>
      </dsp:nvSpPr>
      <dsp:spPr>
        <a:xfrm>
          <a:off x="3690937" y="388429"/>
          <a:ext cx="312991" cy="366141"/>
        </a:xfrm>
        <a:prstGeom prst="rightArrow">
          <a:avLst>
            <a:gd name="adj1" fmla="val 60000"/>
            <a:gd name="adj2" fmla="val 50000"/>
          </a:avLst>
        </a:prstGeom>
        <a:gradFill rotWithShape="0">
          <a:gsLst>
            <a:gs pos="0">
              <a:schemeClr val="accent3">
                <a:hueOff val="0"/>
                <a:satOff val="0"/>
                <a:lumOff val="0"/>
                <a:alphaOff val="0"/>
                <a:shade val="51000"/>
                <a:satMod val="130000"/>
              </a:schemeClr>
            </a:gs>
            <a:gs pos="80000">
              <a:schemeClr val="accent3">
                <a:hueOff val="0"/>
                <a:satOff val="0"/>
                <a:lumOff val="0"/>
                <a:alphaOff val="0"/>
                <a:shade val="93000"/>
                <a:satMod val="130000"/>
              </a:schemeClr>
            </a:gs>
            <a:gs pos="100000">
              <a:schemeClr val="accent3">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marL="0" lvl="0" indent="0" algn="ctr" defTabSz="488950">
            <a:lnSpc>
              <a:spcPct val="90000"/>
            </a:lnSpc>
            <a:spcBef>
              <a:spcPct val="0"/>
            </a:spcBef>
            <a:spcAft>
              <a:spcPct val="35000"/>
            </a:spcAft>
            <a:buNone/>
          </a:pPr>
          <a:endParaRPr lang="en-US" sz="1100" kern="1200"/>
        </a:p>
      </dsp:txBody>
      <dsp:txXfrm>
        <a:off x="3690937" y="461657"/>
        <a:ext cx="219094" cy="219685"/>
      </dsp:txXfrm>
    </dsp:sp>
    <dsp:sp modelId="{2F6AEA93-BFDF-42F3-8223-198C8DDE2557}">
      <dsp:nvSpPr>
        <dsp:cNvPr id="0" name=""/>
        <dsp:cNvSpPr/>
      </dsp:nvSpPr>
      <dsp:spPr>
        <a:xfrm>
          <a:off x="4133849" y="87064"/>
          <a:ext cx="1476375" cy="968871"/>
        </a:xfrm>
        <a:prstGeom prst="roundRect">
          <a:avLst>
            <a:gd name="adj" fmla="val 10000"/>
          </a:avLst>
        </a:prstGeom>
        <a:gradFill rotWithShape="0">
          <a:gsLst>
            <a:gs pos="0">
              <a:schemeClr val="accent4">
                <a:hueOff val="0"/>
                <a:satOff val="0"/>
                <a:lumOff val="0"/>
                <a:alphaOff val="0"/>
                <a:shade val="51000"/>
                <a:satMod val="130000"/>
              </a:schemeClr>
            </a:gs>
            <a:gs pos="80000">
              <a:schemeClr val="accent4">
                <a:hueOff val="0"/>
                <a:satOff val="0"/>
                <a:lumOff val="0"/>
                <a:alphaOff val="0"/>
                <a:shade val="93000"/>
                <a:satMod val="130000"/>
              </a:schemeClr>
            </a:gs>
            <a:gs pos="100000">
              <a:schemeClr val="accent4">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US" sz="1400" kern="1200" dirty="0"/>
            <a:t>Change to Process B's virtual memory</a:t>
          </a:r>
        </a:p>
      </dsp:txBody>
      <dsp:txXfrm>
        <a:off x="4162226" y="115441"/>
        <a:ext cx="1419621" cy="912117"/>
      </dsp:txXfrm>
    </dsp:sp>
    <dsp:sp modelId="{B2BD9F43-9C0C-41CE-A3A8-3B925928D606}">
      <dsp:nvSpPr>
        <dsp:cNvPr id="0" name=""/>
        <dsp:cNvSpPr/>
      </dsp:nvSpPr>
      <dsp:spPr>
        <a:xfrm>
          <a:off x="5757862" y="388429"/>
          <a:ext cx="312991" cy="366141"/>
        </a:xfrm>
        <a:prstGeom prst="rightArrow">
          <a:avLst>
            <a:gd name="adj1" fmla="val 60000"/>
            <a:gd name="adj2" fmla="val 50000"/>
          </a:avLst>
        </a:prstGeom>
        <a:gradFill rotWithShape="0">
          <a:gsLst>
            <a:gs pos="0">
              <a:schemeClr val="accent4">
                <a:hueOff val="0"/>
                <a:satOff val="0"/>
                <a:lumOff val="0"/>
                <a:alphaOff val="0"/>
                <a:shade val="51000"/>
                <a:satMod val="130000"/>
              </a:schemeClr>
            </a:gs>
            <a:gs pos="80000">
              <a:schemeClr val="accent4">
                <a:hueOff val="0"/>
                <a:satOff val="0"/>
                <a:lumOff val="0"/>
                <a:alphaOff val="0"/>
                <a:shade val="93000"/>
                <a:satMod val="130000"/>
              </a:schemeClr>
            </a:gs>
            <a:gs pos="100000">
              <a:schemeClr val="accent4">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marL="0" lvl="0" indent="0" algn="ctr" defTabSz="488950">
            <a:lnSpc>
              <a:spcPct val="90000"/>
            </a:lnSpc>
            <a:spcBef>
              <a:spcPct val="0"/>
            </a:spcBef>
            <a:spcAft>
              <a:spcPct val="35000"/>
            </a:spcAft>
            <a:buNone/>
          </a:pPr>
          <a:endParaRPr lang="en-US" sz="1100" kern="1200"/>
        </a:p>
      </dsp:txBody>
      <dsp:txXfrm>
        <a:off x="5757862" y="461657"/>
        <a:ext cx="219094" cy="219685"/>
      </dsp:txXfrm>
    </dsp:sp>
    <dsp:sp modelId="{458B38DD-03E2-48A1-A149-FCD502778C04}">
      <dsp:nvSpPr>
        <dsp:cNvPr id="0" name=""/>
        <dsp:cNvSpPr/>
      </dsp:nvSpPr>
      <dsp:spPr>
        <a:xfrm>
          <a:off x="6200774" y="87064"/>
          <a:ext cx="1476375" cy="968871"/>
        </a:xfrm>
        <a:prstGeom prst="roundRect">
          <a:avLst>
            <a:gd name="adj" fmla="val 10000"/>
          </a:avLst>
        </a:prstGeom>
        <a:gradFill rotWithShape="0">
          <a:gsLst>
            <a:gs pos="0">
              <a:schemeClr val="accent5">
                <a:hueOff val="0"/>
                <a:satOff val="0"/>
                <a:lumOff val="0"/>
                <a:alphaOff val="0"/>
                <a:shade val="51000"/>
                <a:satMod val="130000"/>
              </a:schemeClr>
            </a:gs>
            <a:gs pos="80000">
              <a:schemeClr val="accent5">
                <a:hueOff val="0"/>
                <a:satOff val="0"/>
                <a:lumOff val="0"/>
                <a:alphaOff val="0"/>
                <a:shade val="93000"/>
                <a:satMod val="130000"/>
              </a:schemeClr>
            </a:gs>
            <a:gs pos="100000">
              <a:schemeClr val="accent5">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US" sz="1400" kern="1200" dirty="0"/>
            <a:t>Restore register values from Process B's data block</a:t>
          </a:r>
        </a:p>
      </dsp:txBody>
      <dsp:txXfrm>
        <a:off x="6229151" y="115441"/>
        <a:ext cx="1419621" cy="912117"/>
      </dsp:txXfrm>
    </dsp:sp>
    <dsp:sp modelId="{EF90B50F-4BA4-4CE2-855E-C2AA6742DC4E}">
      <dsp:nvSpPr>
        <dsp:cNvPr id="0" name=""/>
        <dsp:cNvSpPr/>
      </dsp:nvSpPr>
      <dsp:spPr>
        <a:xfrm>
          <a:off x="7824787" y="388429"/>
          <a:ext cx="312991" cy="366141"/>
        </a:xfrm>
        <a:prstGeom prst="rightArrow">
          <a:avLst>
            <a:gd name="adj1" fmla="val 60000"/>
            <a:gd name="adj2" fmla="val 50000"/>
          </a:avLst>
        </a:prstGeom>
        <a:gradFill rotWithShape="0">
          <a:gsLst>
            <a:gs pos="0">
              <a:schemeClr val="accent5">
                <a:hueOff val="0"/>
                <a:satOff val="0"/>
                <a:lumOff val="0"/>
                <a:alphaOff val="0"/>
                <a:shade val="51000"/>
                <a:satMod val="130000"/>
              </a:schemeClr>
            </a:gs>
            <a:gs pos="80000">
              <a:schemeClr val="accent5">
                <a:hueOff val="0"/>
                <a:satOff val="0"/>
                <a:lumOff val="0"/>
                <a:alphaOff val="0"/>
                <a:shade val="93000"/>
                <a:satMod val="130000"/>
              </a:schemeClr>
            </a:gs>
            <a:gs pos="100000">
              <a:schemeClr val="accent5">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marL="0" lvl="0" indent="0" algn="ctr" defTabSz="488950">
            <a:lnSpc>
              <a:spcPct val="90000"/>
            </a:lnSpc>
            <a:spcBef>
              <a:spcPct val="0"/>
            </a:spcBef>
            <a:spcAft>
              <a:spcPct val="35000"/>
            </a:spcAft>
            <a:buNone/>
          </a:pPr>
          <a:endParaRPr lang="en-US" sz="1100" kern="1200"/>
        </a:p>
      </dsp:txBody>
      <dsp:txXfrm>
        <a:off x="7824787" y="461657"/>
        <a:ext cx="219094" cy="219685"/>
      </dsp:txXfrm>
    </dsp:sp>
    <dsp:sp modelId="{1554B743-574F-454B-A2A2-7BC4AF3CABE4}">
      <dsp:nvSpPr>
        <dsp:cNvPr id="0" name=""/>
        <dsp:cNvSpPr/>
      </dsp:nvSpPr>
      <dsp:spPr>
        <a:xfrm>
          <a:off x="8267699" y="87064"/>
          <a:ext cx="1476375" cy="968871"/>
        </a:xfrm>
        <a:prstGeom prst="roundRect">
          <a:avLst>
            <a:gd name="adj" fmla="val 10000"/>
          </a:avLst>
        </a:prstGeom>
        <a:gradFill rotWithShape="0">
          <a:gsLst>
            <a:gs pos="0">
              <a:schemeClr val="accent6">
                <a:hueOff val="0"/>
                <a:satOff val="0"/>
                <a:lumOff val="0"/>
                <a:alphaOff val="0"/>
                <a:shade val="51000"/>
                <a:satMod val="130000"/>
              </a:schemeClr>
            </a:gs>
            <a:gs pos="80000">
              <a:schemeClr val="accent6">
                <a:hueOff val="0"/>
                <a:satOff val="0"/>
                <a:lumOff val="0"/>
                <a:alphaOff val="0"/>
                <a:shade val="93000"/>
                <a:satMod val="130000"/>
              </a:schemeClr>
            </a:gs>
            <a:gs pos="100000">
              <a:schemeClr val="accent6">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US" sz="1400" kern="1200" dirty="0"/>
            <a:t>Kernel executes </a:t>
          </a:r>
          <a:r>
            <a:rPr lang="en-US" sz="1400" b="1" kern="1200" dirty="0" err="1">
              <a:latin typeface="Courier New" panose="02070309020205020404" pitchFamily="49" charset="0"/>
              <a:cs typeface="Courier New" panose="02070309020205020404" pitchFamily="49" charset="0"/>
            </a:rPr>
            <a:t>sysret</a:t>
          </a:r>
          <a:r>
            <a:rPr lang="en-US" sz="1400" kern="1200" dirty="0"/>
            <a:t>, returning to user mode</a:t>
          </a:r>
        </a:p>
      </dsp:txBody>
      <dsp:txXfrm>
        <a:off x="8296076" y="115441"/>
        <a:ext cx="1419621" cy="912117"/>
      </dsp:txXfrm>
    </dsp:sp>
    <dsp:sp modelId="{A5F5E75D-33AB-4DBF-9ABD-30E0AA103026}">
      <dsp:nvSpPr>
        <dsp:cNvPr id="0" name=""/>
        <dsp:cNvSpPr/>
      </dsp:nvSpPr>
      <dsp:spPr>
        <a:xfrm>
          <a:off x="9891712" y="388429"/>
          <a:ext cx="312991" cy="366141"/>
        </a:xfrm>
        <a:prstGeom prst="rightArrow">
          <a:avLst>
            <a:gd name="adj1" fmla="val 60000"/>
            <a:gd name="adj2" fmla="val 50000"/>
          </a:avLst>
        </a:prstGeom>
        <a:gradFill rotWithShape="0">
          <a:gsLst>
            <a:gs pos="0">
              <a:schemeClr val="accent6">
                <a:hueOff val="0"/>
                <a:satOff val="0"/>
                <a:lumOff val="0"/>
                <a:alphaOff val="0"/>
                <a:shade val="51000"/>
                <a:satMod val="130000"/>
              </a:schemeClr>
            </a:gs>
            <a:gs pos="80000">
              <a:schemeClr val="accent6">
                <a:hueOff val="0"/>
                <a:satOff val="0"/>
                <a:lumOff val="0"/>
                <a:alphaOff val="0"/>
                <a:shade val="93000"/>
                <a:satMod val="130000"/>
              </a:schemeClr>
            </a:gs>
            <a:gs pos="100000">
              <a:schemeClr val="accent6">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marL="0" lvl="0" indent="0" algn="ctr" defTabSz="488950">
            <a:lnSpc>
              <a:spcPct val="90000"/>
            </a:lnSpc>
            <a:spcBef>
              <a:spcPct val="0"/>
            </a:spcBef>
            <a:spcAft>
              <a:spcPct val="35000"/>
            </a:spcAft>
            <a:buNone/>
          </a:pPr>
          <a:endParaRPr lang="en-US" sz="1100" kern="1200"/>
        </a:p>
      </dsp:txBody>
      <dsp:txXfrm>
        <a:off x="9891712" y="461657"/>
        <a:ext cx="219094" cy="219685"/>
      </dsp:txXfrm>
    </dsp:sp>
    <dsp:sp modelId="{4C21FB6B-D98F-422A-BE82-2E957559B22E}">
      <dsp:nvSpPr>
        <dsp:cNvPr id="0" name=""/>
        <dsp:cNvSpPr/>
      </dsp:nvSpPr>
      <dsp:spPr>
        <a:xfrm>
          <a:off x="10334624" y="87064"/>
          <a:ext cx="1476375" cy="968871"/>
        </a:xfrm>
        <a:prstGeom prst="roundRect">
          <a:avLst>
            <a:gd name="adj" fmla="val 10000"/>
          </a:avLst>
        </a:prstGeom>
        <a:gradFill rotWithShape="0">
          <a:gsLst>
            <a:gs pos="0">
              <a:schemeClr val="accent2">
                <a:hueOff val="0"/>
                <a:satOff val="0"/>
                <a:lumOff val="0"/>
                <a:alphaOff val="0"/>
                <a:shade val="51000"/>
                <a:satMod val="130000"/>
              </a:schemeClr>
            </a:gs>
            <a:gs pos="80000">
              <a:schemeClr val="accent2">
                <a:hueOff val="0"/>
                <a:satOff val="0"/>
                <a:lumOff val="0"/>
                <a:alphaOff val="0"/>
                <a:shade val="93000"/>
                <a:satMod val="130000"/>
              </a:schemeClr>
            </a:gs>
            <a:gs pos="100000">
              <a:schemeClr val="accent2">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US" sz="1400" kern="1200" dirty="0"/>
            <a:t>Process B resumes executing</a:t>
          </a:r>
        </a:p>
      </dsp:txBody>
      <dsp:txXfrm>
        <a:off x="10363001" y="115441"/>
        <a:ext cx="1419621" cy="912117"/>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12E87EB-0DA8-40F3-8D4B-369022EDF043}">
      <dsp:nvSpPr>
        <dsp:cNvPr id="0" name=""/>
        <dsp:cNvSpPr/>
      </dsp:nvSpPr>
      <dsp:spPr>
        <a:xfrm>
          <a:off x="5320" y="0"/>
          <a:ext cx="1649387" cy="894319"/>
        </a:xfrm>
        <a:prstGeom prst="roundRect">
          <a:avLst>
            <a:gd name="adj" fmla="val 10000"/>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0" tIns="152400" rIns="152400" bIns="152400" numCol="1" spcCol="1270" anchor="ctr" anchorCtr="0">
          <a:noAutofit/>
        </a:bodyPr>
        <a:lstStyle/>
        <a:p>
          <a:pPr marL="0" lvl="0" indent="0" algn="ctr" defTabSz="1778000">
            <a:lnSpc>
              <a:spcPct val="90000"/>
            </a:lnSpc>
            <a:spcBef>
              <a:spcPct val="0"/>
            </a:spcBef>
            <a:spcAft>
              <a:spcPct val="35000"/>
            </a:spcAft>
            <a:buNone/>
          </a:pPr>
          <a:r>
            <a:rPr lang="en-US" sz="4000" b="1" kern="1200" dirty="0">
              <a:latin typeface="Courier New" panose="02070309020205020404" pitchFamily="49" charset="0"/>
              <a:cs typeface="Courier New" panose="02070309020205020404" pitchFamily="49" charset="0"/>
            </a:rPr>
            <a:t>sort</a:t>
          </a:r>
        </a:p>
      </dsp:txBody>
      <dsp:txXfrm>
        <a:off x="31514" y="26194"/>
        <a:ext cx="1596999" cy="841931"/>
      </dsp:txXfrm>
    </dsp:sp>
    <dsp:sp modelId="{D227A235-2EE2-4819-BF84-B1154C2386B9}">
      <dsp:nvSpPr>
        <dsp:cNvPr id="0" name=""/>
        <dsp:cNvSpPr/>
      </dsp:nvSpPr>
      <dsp:spPr>
        <a:xfrm>
          <a:off x="1819647" y="242635"/>
          <a:ext cx="349670" cy="409048"/>
        </a:xfrm>
        <a:prstGeom prst="rightArrow">
          <a:avLst>
            <a:gd name="adj1" fmla="val 60000"/>
            <a:gd name="adj2" fmla="val 5000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en-US" sz="1600" b="1" kern="1200" dirty="0">
            <a:latin typeface="Courier New" panose="02070309020205020404" pitchFamily="49" charset="0"/>
            <a:cs typeface="Courier New" panose="02070309020205020404" pitchFamily="49" charset="0"/>
          </a:endParaRPr>
        </a:p>
      </dsp:txBody>
      <dsp:txXfrm>
        <a:off x="1819647" y="324445"/>
        <a:ext cx="244769" cy="245428"/>
      </dsp:txXfrm>
    </dsp:sp>
    <dsp:sp modelId="{8E40CE99-81B6-4E27-AF2F-877A686C2B42}">
      <dsp:nvSpPr>
        <dsp:cNvPr id="0" name=""/>
        <dsp:cNvSpPr/>
      </dsp:nvSpPr>
      <dsp:spPr>
        <a:xfrm>
          <a:off x="2314463" y="0"/>
          <a:ext cx="1649387" cy="894319"/>
        </a:xfrm>
        <a:prstGeom prst="flowChartMagneticDrum">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0" tIns="152400" rIns="152400" bIns="152400" numCol="1" spcCol="1270" anchor="ctr" anchorCtr="0">
          <a:noAutofit/>
        </a:bodyPr>
        <a:lstStyle/>
        <a:p>
          <a:pPr marL="0" lvl="0" indent="0" algn="ctr" defTabSz="1778000">
            <a:lnSpc>
              <a:spcPct val="90000"/>
            </a:lnSpc>
            <a:spcBef>
              <a:spcPct val="0"/>
            </a:spcBef>
            <a:spcAft>
              <a:spcPct val="35000"/>
            </a:spcAft>
            <a:buNone/>
          </a:pPr>
          <a:endParaRPr lang="en-US" sz="4000" b="1" kern="1200" dirty="0">
            <a:latin typeface="Courier New" panose="02070309020205020404" pitchFamily="49" charset="0"/>
            <a:cs typeface="Courier New" panose="02070309020205020404" pitchFamily="49" charset="0"/>
          </a:endParaRPr>
        </a:p>
      </dsp:txBody>
      <dsp:txXfrm>
        <a:off x="2589361" y="0"/>
        <a:ext cx="824693" cy="894319"/>
      </dsp:txXfrm>
    </dsp:sp>
    <dsp:sp modelId="{BF81A3FC-5F43-4D8F-82D7-927537255B17}">
      <dsp:nvSpPr>
        <dsp:cNvPr id="0" name=""/>
        <dsp:cNvSpPr/>
      </dsp:nvSpPr>
      <dsp:spPr>
        <a:xfrm>
          <a:off x="4128789" y="242635"/>
          <a:ext cx="349670" cy="409048"/>
        </a:xfrm>
        <a:prstGeom prst="rightArrow">
          <a:avLst>
            <a:gd name="adj1" fmla="val 60000"/>
            <a:gd name="adj2" fmla="val 5000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en-US" sz="1600" b="1" kern="1200" dirty="0">
            <a:latin typeface="Courier New" panose="02070309020205020404" pitchFamily="49" charset="0"/>
            <a:cs typeface="Courier New" panose="02070309020205020404" pitchFamily="49" charset="0"/>
          </a:endParaRPr>
        </a:p>
      </dsp:txBody>
      <dsp:txXfrm>
        <a:off x="4128789" y="324445"/>
        <a:ext cx="244769" cy="245428"/>
      </dsp:txXfrm>
    </dsp:sp>
    <dsp:sp modelId="{82F0EA12-3C63-40C3-8C35-61B652C453C2}">
      <dsp:nvSpPr>
        <dsp:cNvPr id="0" name=""/>
        <dsp:cNvSpPr/>
      </dsp:nvSpPr>
      <dsp:spPr>
        <a:xfrm>
          <a:off x="4623606" y="0"/>
          <a:ext cx="1649387" cy="894319"/>
        </a:xfrm>
        <a:prstGeom prst="roundRect">
          <a:avLst>
            <a:gd name="adj" fmla="val 10000"/>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0" tIns="152400" rIns="152400" bIns="152400" numCol="1" spcCol="1270" anchor="ctr" anchorCtr="0">
          <a:noAutofit/>
        </a:bodyPr>
        <a:lstStyle/>
        <a:p>
          <a:pPr marL="0" lvl="0" indent="0" algn="ctr" defTabSz="1778000">
            <a:lnSpc>
              <a:spcPct val="90000"/>
            </a:lnSpc>
            <a:spcBef>
              <a:spcPct val="0"/>
            </a:spcBef>
            <a:spcAft>
              <a:spcPct val="35000"/>
            </a:spcAft>
            <a:buNone/>
          </a:pPr>
          <a:r>
            <a:rPr lang="en-US" sz="4000" b="1" kern="1200" dirty="0">
              <a:latin typeface="Courier New" panose="02070309020205020404" pitchFamily="49" charset="0"/>
              <a:cs typeface="Courier New" panose="02070309020205020404" pitchFamily="49" charset="0"/>
            </a:rPr>
            <a:t>grep</a:t>
          </a:r>
        </a:p>
      </dsp:txBody>
      <dsp:txXfrm>
        <a:off x="4649800" y="26194"/>
        <a:ext cx="1596999" cy="841931"/>
      </dsp:txXfrm>
    </dsp:sp>
    <dsp:sp modelId="{28626A54-DE1D-4F87-AECB-D715601F7E98}">
      <dsp:nvSpPr>
        <dsp:cNvPr id="0" name=""/>
        <dsp:cNvSpPr/>
      </dsp:nvSpPr>
      <dsp:spPr>
        <a:xfrm>
          <a:off x="6437932" y="242635"/>
          <a:ext cx="349670" cy="409048"/>
        </a:xfrm>
        <a:prstGeom prst="rightArrow">
          <a:avLst>
            <a:gd name="adj1" fmla="val 60000"/>
            <a:gd name="adj2" fmla="val 50000"/>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en-US" sz="1600" b="1" kern="1200" dirty="0">
            <a:latin typeface="Courier New" panose="02070309020205020404" pitchFamily="49" charset="0"/>
            <a:cs typeface="Courier New" panose="02070309020205020404" pitchFamily="49" charset="0"/>
          </a:endParaRPr>
        </a:p>
      </dsp:txBody>
      <dsp:txXfrm>
        <a:off x="6437932" y="324445"/>
        <a:ext cx="244769" cy="245428"/>
      </dsp:txXfrm>
    </dsp:sp>
    <dsp:sp modelId="{AD429772-ECF9-40F1-9757-EC6D543F4862}">
      <dsp:nvSpPr>
        <dsp:cNvPr id="0" name=""/>
        <dsp:cNvSpPr/>
      </dsp:nvSpPr>
      <dsp:spPr>
        <a:xfrm>
          <a:off x="6932748" y="0"/>
          <a:ext cx="1649387" cy="894319"/>
        </a:xfrm>
        <a:prstGeom prst="flowChartMagneticDrum">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0" tIns="152400" rIns="152400" bIns="152400" numCol="1" spcCol="1270" anchor="ctr" anchorCtr="0">
          <a:noAutofit/>
        </a:bodyPr>
        <a:lstStyle/>
        <a:p>
          <a:pPr marL="0" lvl="0" indent="0" algn="ctr" defTabSz="1778000">
            <a:lnSpc>
              <a:spcPct val="90000"/>
            </a:lnSpc>
            <a:spcBef>
              <a:spcPct val="0"/>
            </a:spcBef>
            <a:spcAft>
              <a:spcPct val="35000"/>
            </a:spcAft>
            <a:buNone/>
          </a:pPr>
          <a:endParaRPr lang="en-US" sz="4000" b="1" kern="1200" dirty="0">
            <a:latin typeface="Courier New" panose="02070309020205020404" pitchFamily="49" charset="0"/>
            <a:cs typeface="Courier New" panose="02070309020205020404" pitchFamily="49" charset="0"/>
          </a:endParaRPr>
        </a:p>
      </dsp:txBody>
      <dsp:txXfrm>
        <a:off x="7207646" y="0"/>
        <a:ext cx="824693" cy="894319"/>
      </dsp:txXfrm>
    </dsp:sp>
    <dsp:sp modelId="{21178C86-D599-48EA-A7DD-F7A8F1A22852}">
      <dsp:nvSpPr>
        <dsp:cNvPr id="0" name=""/>
        <dsp:cNvSpPr/>
      </dsp:nvSpPr>
      <dsp:spPr>
        <a:xfrm>
          <a:off x="8747075" y="242635"/>
          <a:ext cx="349670" cy="409048"/>
        </a:xfrm>
        <a:prstGeom prst="rightArrow">
          <a:avLst>
            <a:gd name="adj1" fmla="val 60000"/>
            <a:gd name="adj2" fmla="val 50000"/>
          </a:avLst>
        </a:prstGeom>
        <a:solidFill>
          <a:schemeClr val="accent5">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en-US" sz="1600" b="1" kern="1200" dirty="0">
            <a:latin typeface="Courier New" panose="02070309020205020404" pitchFamily="49" charset="0"/>
            <a:cs typeface="Courier New" panose="02070309020205020404" pitchFamily="49" charset="0"/>
          </a:endParaRPr>
        </a:p>
      </dsp:txBody>
      <dsp:txXfrm>
        <a:off x="8747075" y="324445"/>
        <a:ext cx="244769" cy="245428"/>
      </dsp:txXfrm>
    </dsp:sp>
    <dsp:sp modelId="{033492BC-7D4B-419E-93FB-99704AA9E921}">
      <dsp:nvSpPr>
        <dsp:cNvPr id="0" name=""/>
        <dsp:cNvSpPr/>
      </dsp:nvSpPr>
      <dsp:spPr>
        <a:xfrm>
          <a:off x="9241891" y="0"/>
          <a:ext cx="1649387" cy="894319"/>
        </a:xfrm>
        <a:prstGeom prst="roundRect">
          <a:avLst>
            <a:gd name="adj" fmla="val 10000"/>
          </a:avLst>
        </a:prstGeom>
        <a:solidFill>
          <a:schemeClr val="accent6">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0" tIns="152400" rIns="152400" bIns="152400" numCol="1" spcCol="1270" anchor="ctr" anchorCtr="0">
          <a:noAutofit/>
        </a:bodyPr>
        <a:lstStyle/>
        <a:p>
          <a:pPr marL="0" lvl="0" indent="0" algn="ctr" defTabSz="1778000">
            <a:lnSpc>
              <a:spcPct val="90000"/>
            </a:lnSpc>
            <a:spcBef>
              <a:spcPct val="0"/>
            </a:spcBef>
            <a:spcAft>
              <a:spcPct val="35000"/>
            </a:spcAft>
            <a:buNone/>
          </a:pPr>
          <a:r>
            <a:rPr lang="en-US" sz="4000" b="1" kern="1200" dirty="0">
              <a:latin typeface="Courier New" panose="02070309020205020404" pitchFamily="49" charset="0"/>
              <a:cs typeface="Courier New" panose="02070309020205020404" pitchFamily="49" charset="0"/>
            </a:rPr>
            <a:t>head</a:t>
          </a:r>
        </a:p>
      </dsp:txBody>
      <dsp:txXfrm>
        <a:off x="9268085" y="26194"/>
        <a:ext cx="1596999" cy="841931"/>
      </dsp:txXfrm>
    </dsp:sp>
  </dsp:spTree>
</dsp:drawing>
</file>

<file path=ppt/diagrams/layout1.xml><?xml version="1.0" encoding="utf-8"?>
<dgm:layoutDef xmlns:dgm="http://schemas.openxmlformats.org/drawingml/2006/diagram" xmlns:a="http://schemas.openxmlformats.org/drawingml/2006/main" uniqueId="urn:microsoft.com/office/officeart/2005/8/layout/radial1">
  <dgm:title val=""/>
  <dgm:desc val=""/>
  <dgm:catLst>
    <dgm:cat type="relationship" pri="22000"/>
    <dgm:cat type="cycle" pri="10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node" refType="w" refFor="ch" refForName="centerShape" op="equ"/>
      <dgm:constr type="sp" refType="w" refFor="ch" refForName="node" fact="0.3"/>
      <dgm:constr type="sibSp" refType="w" refFor="ch" refForName="node" fact="0.3"/>
      <dgm:constr type="primFontSz" for="ch" forName="centerShape" val="65"/>
      <dgm:constr type="primFontSz" for="des" forName="node" op="equ" val="65"/>
      <dgm:constr type="primFontSz" for="des" forName="connTx" val="55"/>
      <dgm:constr type="primFontSz" for="des" forName="connTx" refType="primFontSz" refFor="ch" refForName="centerShape" op="lte" fact="0.8"/>
    </dgm:constrLst>
    <dgm:ruleLst/>
    <dgm:forEach name="Name6"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name="Name7" axis="ch">
        <dgm:forEach name="Name8" axis="self" ptType="parTrans">
          <dgm:layoutNode name="Name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connDist"/>
              <dgm:constr type="userA" for="ch" refType="connDist"/>
              <dgm:constr type="w" val="1"/>
              <dgm:constr type="h" val="5"/>
              <dgm:constr type="begPad"/>
              <dgm:constr type="endPad"/>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w" val="NaN" fact="0.8" max="NaN"/>
                <dgm:rule type="h" val="NaN" fact="1" max="NaN"/>
                <dgm:rule type="primFontSz" val="5" fact="NaN" max="NaN"/>
              </dgm:ruleLst>
            </dgm:layoutNode>
          </dgm:layoutNode>
        </dgm:forEach>
        <dgm:forEach name="Name10"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cycle2">
  <dgm:title val=""/>
  <dgm:desc val=""/>
  <dgm:catLst>
    <dgm:cat type="cycle" pri="1000"/>
    <dgm:cat type="convert" pri="10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onstrLst>
      <dgm:constr type="w" for="ch" ptType="node" refType="w"/>
      <dgm:constr type="w" for="ch" ptType="sibTrans" refType="w" refFor="ch" refPtType="node" op="equ" fact="0.25"/>
      <dgm:constr type="sibSp" refType="w" refFor="ch" refPtType="node" fact="0.5"/>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sibTransForEach" axis="followSib" ptType="sibTrans" hideLastTrans="0" cnt="1">
            <dgm:layoutNode name="sibTrans">
              <dgm:choose name="Name11">
                <dgm:if name="Name12" axis="par ch" ptType="doc node" func="cnt" op="lt" val="3">
                  <dgm:alg type="conn">
                    <dgm:param type="begPts" val="radial"/>
                    <dgm:param type="endPts" val="radial"/>
                  </dgm:alg>
                </dgm:if>
                <dgm:else name="Name13">
                  <dgm:alg type="conn">
                    <dgm:param type="begPts" val="auto"/>
                    <dgm:param type="endPts" val="auto"/>
                  </dgm:alg>
                </dgm:else>
              </dgm:choose>
              <dgm:shape xmlns:r="http://schemas.openxmlformats.org/officeDocument/2006/relationships" type="conn" r:blip="">
                <dgm:adjLst/>
              </dgm:shape>
              <dgm:presOf axis="self"/>
              <dgm:constrLst>
                <dgm:constr type="h" refType="w" fact="1.35"/>
                <dgm:constr type="connDist"/>
                <dgm:constr type="w" for="ch" refType="connDist" fact="0.45"/>
                <dgm:constr type="h" for="ch" refType="h"/>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14"/>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architecture">
  <dgm:title val="Architecture Layout"/>
  <dgm:desc val="Use to show hierarchical relationships that build from the bottom up. This layout works well for showing architectural components or objects that build on other objects."/>
  <dgm:catLst>
    <dgm:cat type="hierarchy" pri="4500"/>
    <dgm:cat type="list" pri="24500"/>
    <dgm:cat type="relationship" pri="10500"/>
    <dgm:cat type="officeonline" pri="7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Name0">
    <dgm:varLst>
      <dgm:chPref val="1"/>
      <dgm:dir/>
      <dgm:animOne val="branch"/>
      <dgm:animLvl val="lvl"/>
      <dgm:resizeHandles/>
    </dgm:varLst>
    <dgm:choose name="Name1">
      <dgm:if name="Name2" func="var" arg="dir" op="equ" val="norm">
        <dgm:alg type="lin">
          <dgm:param type="linDir" val="fromL"/>
          <dgm:param type="nodeVertAlign" val="b"/>
        </dgm:alg>
      </dgm:if>
      <dgm:else name="Name3">
        <dgm:alg type="lin">
          <dgm:param type="linDir" val="fromR"/>
          <dgm:param type="nodeVertAlign" val="b"/>
        </dgm:alg>
      </dgm:else>
    </dgm:choose>
    <dgm:shape xmlns:r="http://schemas.openxmlformats.org/officeDocument/2006/relationships" r:blip="">
      <dgm:adjLst/>
    </dgm:shape>
    <dgm:presOf/>
    <dgm:constrLst>
      <dgm:constr type="w" for="ch" forName="vertOne" refType="w"/>
      <dgm:constr type="w" for="des" forName="horzOne" refType="w"/>
      <dgm:constr type="w" for="des" forName="txOne" refType="w"/>
      <dgm:constr type="w" for="des" forName="vertTwo" refType="w"/>
      <dgm:constr type="w" for="des" forName="horzTwo" refType="w"/>
      <dgm:constr type="w" for="des" forName="txTwo" refType="w"/>
      <dgm:constr type="w" for="des" forName="vertThree" refType="w"/>
      <dgm:constr type="w" for="des" forName="horzThree" refType="w"/>
      <dgm:constr type="w" for="des" forName="txThree" refType="w"/>
      <dgm:constr type="w" for="des" forName="vertFour" refType="w"/>
      <dgm:constr type="w" for="des" forName="horzFour" refType="w"/>
      <dgm:constr type="w" for="des" forName="txFour" refType="w"/>
      <dgm:constr type="h" for="des" ptType="node" op="equ"/>
      <dgm:constr type="h" for="des" forName="txOne" refType="h"/>
      <dgm:constr type="userH" for="des" ptType="node" refType="h" refFor="des" refForName="txOne"/>
      <dgm:constr type="primFontSz" for="des" forName="txOne" val="65"/>
      <dgm:constr type="primFontSz" for="des" forName="txTwo" val="65"/>
      <dgm:constr type="primFontSz" for="des" forName="txTwo" refType="primFontSz" refFor="des" refForName="txOne" op="lte"/>
      <dgm:constr type="primFontSz" for="des" forName="txThree" val="65"/>
      <dgm:constr type="primFontSz" for="des" forName="txThree" refType="primFontSz" refFor="des" refForName="txOne" op="lte"/>
      <dgm:constr type="primFontSz" for="des" forName="txThree" refType="primFontSz" refFor="des" refForName="txTwo" op="lte"/>
      <dgm:constr type="primFontSz" for="des" forName="txFour" val="65"/>
      <dgm:constr type="primFontSz" for="des" forName="txFour" refType="primFontSz" refFor="des" refForName="txOne" op="lte"/>
      <dgm:constr type="primFontSz" for="des" forName="txFour" refType="primFontSz" refFor="des" refForName="txTwo" op="lte"/>
      <dgm:constr type="primFontSz" for="des" forName="txFour" refType="primFontSz" refFor="des" refForName="txThree" op="lte"/>
      <dgm:constr type="w" for="des" forName="sibSpaceOne" refType="w" fact="0.168"/>
      <dgm:constr type="w" for="des" forName="sibSpaceTwo" refType="w" refFor="des" refForName="sibSpaceOne" op="equ" fact="0.5"/>
      <dgm:constr type="w" for="des" forName="sibSpaceThree" refType="w" refFor="des" refForName="sibSpaceTwo" op="equ" fact="0.5"/>
      <dgm:constr type="w" for="des" forName="sibSpaceFour" refType="w" refFor="des" refForName="sibSpaceThree" op="equ" fact="0.5"/>
      <dgm:constr type="h" for="des" forName="parTransOne" refType="w" fact="0.056"/>
      <dgm:constr type="h" for="des" forName="parTransTwo" refType="h" refFor="des" refForName="parTransOne" op="equ"/>
      <dgm:constr type="h" for="des" forName="parTransThree" refType="h" refFor="des" refForName="parTransTwo" op="equ"/>
      <dgm:constr type="h" for="des" forName="parTransFour" refType="h" refFor="des" refForName="parTransThree" op="equ"/>
    </dgm:constrLst>
    <dgm:ruleLst/>
    <dgm:forEach name="Name4" axis="ch" ptType="node">
      <dgm:layoutNode name="vertOne">
        <dgm:alg type="lin">
          <dgm:param type="linDir" val="fromB"/>
        </dgm:alg>
        <dgm:shape xmlns:r="http://schemas.openxmlformats.org/officeDocument/2006/relationships" r:blip="">
          <dgm:adjLst/>
        </dgm:shape>
        <dgm:presOf/>
        <dgm:constrLst>
          <dgm:constr type="w" for="ch" forName="txOne" refType="w" refFor="ch" refForName="horzOne" op="gte"/>
        </dgm:constrLst>
        <dgm:ruleLst/>
        <dgm:layoutNode name="txOn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5">
          <dgm:if name="Name6" axis="des" ptType="node" func="cnt" op="gt" val="0">
            <dgm:layoutNode name="parTransOne">
              <dgm:alg type="sp"/>
              <dgm:shape xmlns:r="http://schemas.openxmlformats.org/officeDocument/2006/relationships" r:blip="">
                <dgm:adjLst/>
              </dgm:shape>
              <dgm:presOf/>
              <dgm:constrLst/>
              <dgm:ruleLst/>
            </dgm:layoutNode>
          </dgm:if>
          <dgm:else name="Name7"/>
        </dgm:choose>
        <dgm:layoutNode name="horzOne">
          <dgm:choose name="Name8">
            <dgm:if name="Name9" func="var" arg="dir" op="equ" val="norm">
              <dgm:alg type="lin">
                <dgm:param type="linDir" val="fromL"/>
                <dgm:param type="nodeVertAlign" val="b"/>
              </dgm:alg>
            </dgm:if>
            <dgm:else name="Name10">
              <dgm:alg type="lin">
                <dgm:param type="linDir" val="fromR"/>
                <dgm:param type="nodeVertAlign" val="b"/>
              </dgm:alg>
            </dgm:else>
          </dgm:choose>
          <dgm:shape xmlns:r="http://schemas.openxmlformats.org/officeDocument/2006/relationships" r:blip="">
            <dgm:adjLst/>
          </dgm:shape>
          <dgm:presOf/>
          <dgm:constrLst/>
          <dgm:ruleLst>
            <dgm:rule type="w" val="INF" fact="NaN" max="NaN"/>
          </dgm:ruleLst>
          <dgm:forEach name="Name11" axis="ch" ptType="node">
            <dgm:layoutNode name="vertTwo">
              <dgm:alg type="lin">
                <dgm:param type="linDir" val="fromB"/>
              </dgm:alg>
              <dgm:shape xmlns:r="http://schemas.openxmlformats.org/officeDocument/2006/relationships" r:blip="">
                <dgm:adjLst/>
              </dgm:shape>
              <dgm:presOf/>
              <dgm:constrLst>
                <dgm:constr type="w" for="ch" forName="txTwo" refType="w" refFor="ch" refForName="horzTwo" op="gte"/>
              </dgm:constrLst>
              <dgm:ruleLst/>
              <dgm:layoutNode name="txTwo">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2">
                <dgm:if name="Name13" axis="des" ptType="node" func="cnt" op="gt" val="0">
                  <dgm:layoutNode name="parTransTwo">
                    <dgm:alg type="sp"/>
                    <dgm:shape xmlns:r="http://schemas.openxmlformats.org/officeDocument/2006/relationships" r:blip="">
                      <dgm:adjLst/>
                    </dgm:shape>
                    <dgm:presOf/>
                    <dgm:constrLst/>
                    <dgm:ruleLst/>
                  </dgm:layoutNode>
                </dgm:if>
                <dgm:else name="Name14"/>
              </dgm:choose>
              <dgm:layoutNode name="horzTwo">
                <dgm:choose name="Name15">
                  <dgm:if name="Name16" func="var" arg="dir" op="equ" val="norm">
                    <dgm:alg type="lin">
                      <dgm:param type="linDir" val="fromL"/>
                      <dgm:param type="nodeVertAlign" val="b"/>
                    </dgm:alg>
                  </dgm:if>
                  <dgm:else name="Name17">
                    <dgm:alg type="lin">
                      <dgm:param type="linDir" val="fromR"/>
                      <dgm:param type="nodeVertAlign" val="b"/>
                    </dgm:alg>
                  </dgm:else>
                </dgm:choose>
                <dgm:shape xmlns:r="http://schemas.openxmlformats.org/officeDocument/2006/relationships" r:blip="">
                  <dgm:adjLst/>
                </dgm:shape>
                <dgm:presOf/>
                <dgm:constrLst/>
                <dgm:ruleLst>
                  <dgm:rule type="w" val="INF" fact="NaN" max="NaN"/>
                </dgm:ruleLst>
                <dgm:forEach name="Name18" axis="ch" ptType="node">
                  <dgm:layoutNode name="vertThree">
                    <dgm:alg type="lin">
                      <dgm:param type="linDir" val="fromB"/>
                    </dgm:alg>
                    <dgm:shape xmlns:r="http://schemas.openxmlformats.org/officeDocument/2006/relationships" r:blip="">
                      <dgm:adjLst/>
                    </dgm:shape>
                    <dgm:presOf/>
                    <dgm:constrLst>
                      <dgm:constr type="w" for="ch" forName="txThree" refType="w" refFor="ch" refForName="horzThree" op="gte"/>
                    </dgm:constrLst>
                    <dgm:ruleLst/>
                    <dgm:layoutNode name="txThree">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9">
                      <dgm:if name="Name20" axis="des" ptType="node" func="cnt" op="gt" val="0">
                        <dgm:layoutNode name="parTransThree">
                          <dgm:alg type="sp"/>
                          <dgm:shape xmlns:r="http://schemas.openxmlformats.org/officeDocument/2006/relationships" r:blip="">
                            <dgm:adjLst/>
                          </dgm:shape>
                          <dgm:presOf/>
                          <dgm:constrLst/>
                          <dgm:ruleLst/>
                        </dgm:layoutNode>
                      </dgm:if>
                      <dgm:else name="Name21"/>
                    </dgm:choose>
                    <dgm:layoutNode name="horzThree">
                      <dgm:choose name="Name22">
                        <dgm:if name="Name23" func="var" arg="dir" op="equ" val="norm">
                          <dgm:alg type="lin">
                            <dgm:param type="linDir" val="fromL"/>
                            <dgm:param type="nodeVertAlign" val="b"/>
                          </dgm:alg>
                        </dgm:if>
                        <dgm:else name="Name24">
                          <dgm:alg type="lin">
                            <dgm:param type="linDir" val="fromR"/>
                            <dgm:param type="nodeVertAlign" val="b"/>
                          </dgm:alg>
                        </dgm:else>
                      </dgm:choose>
                      <dgm:shape xmlns:r="http://schemas.openxmlformats.org/officeDocument/2006/relationships" r:blip="">
                        <dgm:adjLst/>
                      </dgm:shape>
                      <dgm:presOf/>
                      <dgm:constrLst/>
                      <dgm:ruleLst>
                        <dgm:rule type="w" val="INF" fact="NaN" max="NaN"/>
                      </dgm:ruleLst>
                      <dgm:forEach name="repeat" axis="ch" ptType="node">
                        <dgm:layoutNode name="vertFour">
                          <dgm:varLst>
                            <dgm:chPref val="3"/>
                          </dgm:varLst>
                          <dgm:alg type="lin">
                            <dgm:param type="linDir" val="fromB"/>
                          </dgm:alg>
                          <dgm:shape xmlns:r="http://schemas.openxmlformats.org/officeDocument/2006/relationships" r:blip="">
                            <dgm:adjLst/>
                          </dgm:shape>
                          <dgm:presOf/>
                          <dgm:constrLst>
                            <dgm:constr type="w" for="ch" forName="txFour" refType="w" refFor="ch" refForName="horzFour" op="gte"/>
                          </dgm:constrLst>
                          <dgm:ruleLst/>
                          <dgm:layoutNode name="txFour">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25">
                            <dgm:if name="Name26" axis="des" ptType="node" func="cnt" op="gt" val="0">
                              <dgm:layoutNode name="parTransFour">
                                <dgm:alg type="sp"/>
                                <dgm:shape xmlns:r="http://schemas.openxmlformats.org/officeDocument/2006/relationships" r:blip="">
                                  <dgm:adjLst/>
                                </dgm:shape>
                                <dgm:presOf/>
                                <dgm:constrLst/>
                                <dgm:ruleLst/>
                              </dgm:layoutNode>
                            </dgm:if>
                            <dgm:else name="Name27"/>
                          </dgm:choose>
                          <dgm:layoutNode name="horzFour">
                            <dgm:choose name="Name28">
                              <dgm:if name="Name29" func="var" arg="dir" op="equ" val="norm">
                                <dgm:alg type="lin">
                                  <dgm:param type="linDir" val="fromL"/>
                                  <dgm:param type="nodeVertAlign" val="b"/>
                                </dgm:alg>
                              </dgm:if>
                              <dgm:else name="Name30">
                                <dgm:alg type="lin">
                                  <dgm:param type="linDir" val="fromR"/>
                                  <dgm:param type="nodeVertAlign" val="b"/>
                                </dgm:alg>
                              </dgm:else>
                            </dgm:choose>
                            <dgm:shape xmlns:r="http://schemas.openxmlformats.org/officeDocument/2006/relationships" r:blip="">
                              <dgm:adjLst/>
                            </dgm:shape>
                            <dgm:presOf/>
                            <dgm:constrLst/>
                            <dgm:ruleLst>
                              <dgm:rule type="w" val="INF" fact="NaN" max="NaN"/>
                            </dgm:ruleLst>
                            <dgm:forEach name="Name31" ref="repeat"/>
                          </dgm:layoutNode>
                        </dgm:layoutNode>
                        <dgm:choose name="Name32">
                          <dgm:if name="Name33" axis="self" ptType="node" func="revPos" op="gte" val="2">
                            <dgm:forEach name="Name34" axis="followSib" ptType="sibTrans" cnt="1">
                              <dgm:layoutNode name="sibSpaceFour">
                                <dgm:alg type="sp"/>
                                <dgm:shape xmlns:r="http://schemas.openxmlformats.org/officeDocument/2006/relationships" r:blip="">
                                  <dgm:adjLst/>
                                </dgm:shape>
                                <dgm:presOf/>
                                <dgm:constrLst/>
                                <dgm:ruleLst/>
                              </dgm:layoutNode>
                            </dgm:forEach>
                          </dgm:if>
                          <dgm:else name="Name35"/>
                        </dgm:choose>
                      </dgm:forEach>
                    </dgm:layoutNode>
                  </dgm:layoutNode>
                  <dgm:choose name="Name36">
                    <dgm:if name="Name37" axis="self" ptType="node" func="revPos" op="gte" val="2">
                      <dgm:forEach name="Name38" axis="followSib" ptType="sibTrans" cnt="1">
                        <dgm:layoutNode name="sibSpaceThree">
                          <dgm:alg type="sp"/>
                          <dgm:shape xmlns:r="http://schemas.openxmlformats.org/officeDocument/2006/relationships" r:blip="">
                            <dgm:adjLst/>
                          </dgm:shape>
                          <dgm:presOf/>
                          <dgm:constrLst/>
                          <dgm:ruleLst/>
                        </dgm:layoutNode>
                      </dgm:forEach>
                    </dgm:if>
                    <dgm:else name="Name39"/>
                  </dgm:choose>
                </dgm:forEach>
              </dgm:layoutNode>
            </dgm:layoutNode>
            <dgm:choose name="Name40">
              <dgm:if name="Name41" axis="self" ptType="node" func="revPos" op="gte" val="2">
                <dgm:forEach name="Name42" axis="followSib" ptType="sibTrans" cnt="1">
                  <dgm:layoutNode name="sibSpaceTwo">
                    <dgm:alg type="sp"/>
                    <dgm:shape xmlns:r="http://schemas.openxmlformats.org/officeDocument/2006/relationships" r:blip="">
                      <dgm:adjLst/>
                    </dgm:shape>
                    <dgm:presOf/>
                    <dgm:constrLst/>
                    <dgm:ruleLst/>
                  </dgm:layoutNode>
                </dgm:forEach>
              </dgm:if>
              <dgm:else name="Name43"/>
            </dgm:choose>
          </dgm:forEach>
        </dgm:layoutNode>
      </dgm:layoutNode>
      <dgm:choose name="Name44">
        <dgm:if name="Name45" axis="self" ptType="node" func="revPos" op="gte" val="2">
          <dgm:forEach name="Name46" axis="followSib" ptType="sibTrans" cnt="1">
            <dgm:layoutNode name="sibSpaceOne">
              <dgm:alg type="sp"/>
              <dgm:shape xmlns:r="http://schemas.openxmlformats.org/officeDocument/2006/relationships" r:blip="">
                <dgm:adjLst/>
              </dgm:shape>
              <dgm:presOf/>
              <dgm:constrLst/>
              <dgm:ruleLst/>
            </dgm:layoutNode>
          </dgm:forEach>
        </dgm:if>
        <dgm:else name="Name47"/>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57FE8EF-7E1D-4CC2-BD9F-B1936C0AC818}" type="datetimeFigureOut">
              <a:rPr lang="en-US" smtClean="0"/>
              <a:pPr/>
              <a:t>2/13/2025</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1068796-915B-4F4F-972A-93A5DBC2787E}" type="slidenum">
              <a:rPr lang="en-US" smtClean="0"/>
              <a:pPr/>
              <a:t>‹#›</a:t>
            </a:fld>
            <a:endParaRPr lang="en-US"/>
          </a:p>
        </p:txBody>
      </p:sp>
    </p:spTree>
    <p:extLst>
      <p:ext uri="{BB962C8B-B14F-4D97-AF65-F5344CB8AC3E}">
        <p14:creationId xmlns:p14="http://schemas.microsoft.com/office/powerpoint/2010/main" val="322565171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12634489-8C51-499E-A97B-058B99D95C32}" type="slidenum">
              <a:rPr lang="en-US" smtClean="0"/>
              <a:pPr/>
              <a:t>86</a:t>
            </a:fld>
            <a:endParaRPr lang="en-US"/>
          </a:p>
        </p:txBody>
      </p:sp>
    </p:spTree>
    <p:extLst>
      <p:ext uri="{BB962C8B-B14F-4D97-AF65-F5344CB8AC3E}">
        <p14:creationId xmlns:p14="http://schemas.microsoft.com/office/powerpoint/2010/main" val="198215842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9" name="Rectangle 8"/>
          <p:cNvSpPr/>
          <p:nvPr/>
        </p:nvSpPr>
        <p:spPr bwMode="ltGray">
          <a:xfrm>
            <a:off x="1" y="0"/>
            <a:ext cx="12191999" cy="513543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a:p>
        </p:txBody>
      </p:sp>
      <p:sp>
        <p:nvSpPr>
          <p:cNvPr id="2" name="Title 1"/>
          <p:cNvSpPr>
            <a:spLocks noGrp="1"/>
          </p:cNvSpPr>
          <p:nvPr>
            <p:ph type="ctrTitle"/>
          </p:nvPr>
        </p:nvSpPr>
        <p:spPr>
          <a:xfrm>
            <a:off x="914400" y="3355848"/>
            <a:ext cx="10769600" cy="1673352"/>
          </a:xfrm>
        </p:spPr>
        <p:txBody>
          <a:bodyPr vert="horz" lIns="91440" tIns="0" rIns="45720" bIns="0" rtlCol="0" anchor="t">
            <a:normAutofit/>
            <a:scene3d>
              <a:camera prst="orthographicFront"/>
              <a:lightRig rig="threePt" dir="t">
                <a:rot lat="0" lon="0" rev="4800000"/>
              </a:lightRig>
            </a:scene3d>
            <a:sp3d prstMaterial="matte">
              <a:bevelT w="50800" h="10160"/>
            </a:sp3d>
          </a:bodyPr>
          <a:lstStyle>
            <a:lvl1pPr algn="l">
              <a:defRPr sz="4700" b="1"/>
            </a:lvl1pPr>
            <a:extLst/>
          </a:lstStyle>
          <a:p>
            <a:r>
              <a:rPr kumimoji="0" lang="en-US"/>
              <a:t>Click to edit Master title style</a:t>
            </a:r>
          </a:p>
        </p:txBody>
      </p:sp>
      <p:sp>
        <p:nvSpPr>
          <p:cNvPr id="3" name="Subtitle 2"/>
          <p:cNvSpPr>
            <a:spLocks noGrp="1"/>
          </p:cNvSpPr>
          <p:nvPr>
            <p:ph type="subTitle" idx="1"/>
          </p:nvPr>
        </p:nvSpPr>
        <p:spPr>
          <a:xfrm>
            <a:off x="914400" y="1828800"/>
            <a:ext cx="10769600" cy="1499616"/>
          </a:xfrm>
        </p:spPr>
        <p:txBody>
          <a:bodyPr lIns="118872" tIns="0" rIns="45720" bIns="0" anchor="b"/>
          <a:lstStyle>
            <a:lvl1pPr marL="0" indent="0" algn="l">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extLst/>
          </a:lstStyle>
          <a:p>
            <a:r>
              <a:rPr kumimoji="0" lang="en-US"/>
              <a:t>Click to edit Master subtitle style</a:t>
            </a:r>
          </a:p>
        </p:txBody>
      </p:sp>
      <p:sp>
        <p:nvSpPr>
          <p:cNvPr id="4" name="Date Placeholder 3"/>
          <p:cNvSpPr>
            <a:spLocks noGrp="1"/>
          </p:cNvSpPr>
          <p:nvPr>
            <p:ph type="dt" sz="half" idx="10"/>
          </p:nvPr>
        </p:nvSpPr>
        <p:spPr/>
        <p:txBody>
          <a:bodyPr/>
          <a:lstStyle/>
          <a:p>
            <a:fld id="{8A57E976-8075-4937-B12C-3CC32E54B430}" type="datetimeFigureOut">
              <a:rPr lang="en-US" smtClean="0"/>
              <a:pPr/>
              <a:t>2/13/2025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7B3FC0-58E1-4035-BA6F-4BC11C5567AF}" type="slidenum">
              <a:rPr lang="en-US" smtClean="0"/>
              <a:pPr/>
              <a:t>‹#›</a:t>
            </a:fld>
            <a:endParaRPr lang="en-US"/>
          </a:p>
        </p:txBody>
      </p:sp>
      <p:sp>
        <p:nvSpPr>
          <p:cNvPr id="10" name="Rectangle 9"/>
          <p:cNvSpPr/>
          <p:nvPr/>
        </p:nvSpPr>
        <p:spPr bwMode="invGray">
          <a:xfrm>
            <a:off x="0" y="5128334"/>
            <a:ext cx="12192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8A57E976-8075-4937-B12C-3CC32E54B430}" type="datetimeFigureOut">
              <a:rPr lang="en-US" smtClean="0"/>
              <a:pPr/>
              <a:t>2/13/2025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7B3FC0-58E1-4035-BA6F-4BC11C5567AF}"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9" name="Rectangle 8"/>
          <p:cNvSpPr/>
          <p:nvPr/>
        </p:nvSpPr>
        <p:spPr bwMode="invGray">
          <a:xfrm>
            <a:off x="8798560" y="0"/>
            <a:ext cx="60960" cy="6858000"/>
          </a:xfrm>
          <a:prstGeom prst="rect">
            <a:avLst/>
          </a:prstGeom>
          <a:solidFill>
            <a:srgbClr val="FFFFFF"/>
          </a:solidFill>
          <a:ln w="48000" cap="flat" cmpd="thickThin" algn="ctr">
            <a:noFill/>
            <a:prstDash val="solid"/>
          </a:ln>
          <a:effectLst>
            <a:outerShdw blurRad="31750" dist="10160" dir="108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a:p>
        </p:txBody>
      </p:sp>
      <p:sp>
        <p:nvSpPr>
          <p:cNvPr id="8" name="Rectangle 7"/>
          <p:cNvSpPr/>
          <p:nvPr/>
        </p:nvSpPr>
        <p:spPr bwMode="ltGray">
          <a:xfrm>
            <a:off x="8863584" y="0"/>
            <a:ext cx="3352801" cy="685800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a:p>
        </p:txBody>
      </p:sp>
      <p:sp>
        <p:nvSpPr>
          <p:cNvPr id="2" name="Vertical Title 1"/>
          <p:cNvSpPr>
            <a:spLocks noGrp="1"/>
          </p:cNvSpPr>
          <p:nvPr>
            <p:ph type="title" orient="vert"/>
          </p:nvPr>
        </p:nvSpPr>
        <p:spPr>
          <a:xfrm>
            <a:off x="9042400" y="274641"/>
            <a:ext cx="2540000" cy="5851525"/>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609600" y="304801"/>
            <a:ext cx="8026400" cy="5851525"/>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8A57E976-8075-4937-B12C-3CC32E54B430}" type="datetimeFigureOut">
              <a:rPr lang="en-US" smtClean="0"/>
              <a:pPr/>
              <a:t>2/13/2025</a:t>
            </a:fld>
            <a:endParaRPr lang="en-US"/>
          </a:p>
        </p:txBody>
      </p:sp>
      <p:sp>
        <p:nvSpPr>
          <p:cNvPr id="5" name="Footer Placeholder 4"/>
          <p:cNvSpPr>
            <a:spLocks noGrp="1"/>
          </p:cNvSpPr>
          <p:nvPr>
            <p:ph type="ftr" sz="quarter" idx="11"/>
          </p:nvPr>
        </p:nvSpPr>
        <p:spPr>
          <a:xfrm>
            <a:off x="3520796" y="6377460"/>
            <a:ext cx="5115205" cy="365125"/>
          </a:xfrm>
        </p:spPr>
        <p:txBody>
          <a:bodyPr/>
          <a:lstStyle/>
          <a:p>
            <a:endParaRPr lang="en-US"/>
          </a:p>
        </p:txBody>
      </p:sp>
      <p:sp>
        <p:nvSpPr>
          <p:cNvPr id="6" name="Slide Number Placeholder 5"/>
          <p:cNvSpPr>
            <a:spLocks noGrp="1"/>
          </p:cNvSpPr>
          <p:nvPr>
            <p:ph type="sldNum" sz="quarter" idx="12"/>
          </p:nvPr>
        </p:nvSpPr>
        <p:spPr/>
        <p:txBody>
          <a:bodyPr/>
          <a:lstStyle/>
          <a:p>
            <a:fld id="{DF7B3FC0-58E1-4035-BA6F-4BC11C5567AF}"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155448"/>
            <a:ext cx="10972800" cy="1252728"/>
          </a:xfrm>
        </p:spPr>
        <p:txBody>
          <a:body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8A57E976-8075-4937-B12C-3CC32E54B430}" type="datetimeFigureOut">
              <a:rPr lang="en-US" smtClean="0"/>
              <a:pPr/>
              <a:t>2/13/2025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7B3FC0-58E1-4035-BA6F-4BC11C5567AF}"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9" name="Rectangle 8"/>
          <p:cNvSpPr/>
          <p:nvPr/>
        </p:nvSpPr>
        <p:spPr bwMode="ltGray">
          <a:xfrm>
            <a:off x="0" y="1"/>
            <a:ext cx="12192000" cy="260252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a:p>
        </p:txBody>
      </p:sp>
      <p:sp>
        <p:nvSpPr>
          <p:cNvPr id="12" name="Rectangle 11"/>
          <p:cNvSpPr/>
          <p:nvPr/>
        </p:nvSpPr>
        <p:spPr bwMode="invGray">
          <a:xfrm>
            <a:off x="0" y="2602520"/>
            <a:ext cx="12192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a:p>
        </p:txBody>
      </p:sp>
      <p:sp>
        <p:nvSpPr>
          <p:cNvPr id="2" name="Title 1"/>
          <p:cNvSpPr>
            <a:spLocks noGrp="1"/>
          </p:cNvSpPr>
          <p:nvPr>
            <p:ph type="title"/>
          </p:nvPr>
        </p:nvSpPr>
        <p:spPr>
          <a:xfrm>
            <a:off x="999744" y="118872"/>
            <a:ext cx="10684256" cy="1636776"/>
          </a:xfrm>
        </p:spPr>
        <p:txBody>
          <a:bodyPr vert="horz" lIns="91440" tIns="0" rIns="91440" bIns="0" rtlCol="0" anchor="b">
            <a:normAutofit/>
            <a:scene3d>
              <a:camera prst="orthographicFront"/>
              <a:lightRig rig="threePt" dir="t">
                <a:rot lat="0" lon="0" rev="4800000"/>
              </a:lightRig>
            </a:scene3d>
            <a:sp3d prstMaterial="matte">
              <a:bevelT w="50800" h="10160"/>
            </a:sp3d>
          </a:bodyPr>
          <a:lstStyle>
            <a:lvl1pPr algn="l">
              <a:defRPr sz="4700" b="1" cap="none" baseline="0"/>
            </a:lvl1pPr>
            <a:extLst/>
          </a:lstStyle>
          <a:p>
            <a:r>
              <a:rPr kumimoji="0" lang="en-US"/>
              <a:t>Click to edit Master title style</a:t>
            </a:r>
          </a:p>
        </p:txBody>
      </p:sp>
      <p:sp>
        <p:nvSpPr>
          <p:cNvPr id="3" name="Text Placeholder 2"/>
          <p:cNvSpPr>
            <a:spLocks noGrp="1"/>
          </p:cNvSpPr>
          <p:nvPr>
            <p:ph type="body" idx="1"/>
          </p:nvPr>
        </p:nvSpPr>
        <p:spPr>
          <a:xfrm>
            <a:off x="987552" y="1828800"/>
            <a:ext cx="10696448" cy="685800"/>
          </a:xfrm>
        </p:spPr>
        <p:txBody>
          <a:bodyPr lIns="146304" tIns="0" rIns="45720" bIns="0" anchor="t"/>
          <a:lstStyle>
            <a:lvl1pPr marL="0" indent="0">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extLst/>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8A57E976-8075-4937-B12C-3CC32E54B430}" type="datetimeFigureOut">
              <a:rPr lang="en-US" smtClean="0"/>
              <a:pPr/>
              <a:t>2/13/2025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7B3FC0-58E1-4035-BA6F-4BC11C5567AF}"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sz="half" idx="1"/>
          </p:nvPr>
        </p:nvSpPr>
        <p:spPr>
          <a:xfrm>
            <a:off x="609600" y="1773936"/>
            <a:ext cx="5384800" cy="4623816"/>
          </a:xfrm>
        </p:spPr>
        <p:txBody>
          <a:bodyPr lIns="91440"/>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6197600" y="1773936"/>
            <a:ext cx="5384800" cy="462381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8A57E976-8075-4937-B12C-3CC32E54B430}" type="datetimeFigureOut">
              <a:rPr lang="en-US" smtClean="0"/>
              <a:pPr/>
              <a:t>2/13/2025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F7B3FC0-58E1-4035-BA6F-4BC11C5567AF}"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extLst/>
          </a:lstStyle>
          <a:p>
            <a:r>
              <a:rPr kumimoji="0" lang="en-US"/>
              <a:t>Click to edit Master title style</a:t>
            </a:r>
          </a:p>
        </p:txBody>
      </p:sp>
      <p:sp>
        <p:nvSpPr>
          <p:cNvPr id="3" name="Text Placeholder 2"/>
          <p:cNvSpPr>
            <a:spLocks noGrp="1"/>
          </p:cNvSpPr>
          <p:nvPr>
            <p:ph type="body" idx="1"/>
          </p:nvPr>
        </p:nvSpPr>
        <p:spPr>
          <a:xfrm>
            <a:off x="609600" y="1698988"/>
            <a:ext cx="5386917"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en-US"/>
              <a:t>Click to edit Master text styles</a:t>
            </a:r>
          </a:p>
        </p:txBody>
      </p:sp>
      <p:sp>
        <p:nvSpPr>
          <p:cNvPr id="4" name="Content Placeholder 3"/>
          <p:cNvSpPr>
            <a:spLocks noGrp="1"/>
          </p:cNvSpPr>
          <p:nvPr>
            <p:ph sz="half" idx="2"/>
          </p:nvPr>
        </p:nvSpPr>
        <p:spPr>
          <a:xfrm>
            <a:off x="609600" y="2449512"/>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Text Placeholder 4"/>
          <p:cNvSpPr>
            <a:spLocks noGrp="1"/>
          </p:cNvSpPr>
          <p:nvPr>
            <p:ph type="body" sz="quarter" idx="3"/>
          </p:nvPr>
        </p:nvSpPr>
        <p:spPr>
          <a:xfrm>
            <a:off x="6193368" y="1698988"/>
            <a:ext cx="5389033"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en-US"/>
              <a:t>Click to edit Master text styles</a:t>
            </a:r>
          </a:p>
        </p:txBody>
      </p:sp>
      <p:sp>
        <p:nvSpPr>
          <p:cNvPr id="6" name="Content Placeholder 5"/>
          <p:cNvSpPr>
            <a:spLocks noGrp="1"/>
          </p:cNvSpPr>
          <p:nvPr>
            <p:ph sz="quarter" idx="4"/>
          </p:nvPr>
        </p:nvSpPr>
        <p:spPr>
          <a:xfrm>
            <a:off x="6193368" y="2449512"/>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8A57E976-8075-4937-B12C-3CC32E54B430}" type="datetimeFigureOut">
              <a:rPr lang="en-US" smtClean="0"/>
              <a:pPr/>
              <a:t>2/13/2025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F7B3FC0-58E1-4035-BA6F-4BC11C5567AF}"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Date Placeholder 2"/>
          <p:cNvSpPr>
            <a:spLocks noGrp="1"/>
          </p:cNvSpPr>
          <p:nvPr>
            <p:ph type="dt" sz="half" idx="10"/>
          </p:nvPr>
        </p:nvSpPr>
        <p:spPr/>
        <p:txBody>
          <a:bodyPr/>
          <a:lstStyle/>
          <a:p>
            <a:fld id="{8A57E976-8075-4937-B12C-3CC32E54B430}" type="datetimeFigureOut">
              <a:rPr lang="en-US" smtClean="0"/>
              <a:pPr/>
              <a:t>2/13/2025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F7B3FC0-58E1-4035-BA6F-4BC11C5567AF}"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A57E976-8075-4937-B12C-3CC32E54B430}" type="datetimeFigureOut">
              <a:rPr lang="en-US" smtClean="0"/>
              <a:pPr/>
              <a:t>2/13/2025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F7B3FC0-58E1-4035-BA6F-4BC11C5567AF}"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23784" y="152400"/>
            <a:ext cx="3364992" cy="978408"/>
          </a:xfrm>
        </p:spPr>
        <p:txBody>
          <a:bodyPr vert="horz" lIns="73152" rIns="45720" bIns="0" rtlCol="0" anchor="b">
            <a:normAutofit/>
            <a:sp3d prstMaterial="matte"/>
          </a:bodyPr>
          <a:lstStyle>
            <a:lvl1pPr algn="l">
              <a:defRPr sz="2000" b="0"/>
            </a:lvl1pPr>
            <a:extLst/>
          </a:lstStyle>
          <a:p>
            <a:r>
              <a:rPr kumimoji="0" lang="en-US"/>
              <a:t>Click to edit Master title style</a:t>
            </a:r>
          </a:p>
        </p:txBody>
      </p:sp>
      <p:sp>
        <p:nvSpPr>
          <p:cNvPr id="3" name="Content Placeholder 2"/>
          <p:cNvSpPr>
            <a:spLocks noGrp="1"/>
          </p:cNvSpPr>
          <p:nvPr>
            <p:ph idx="1"/>
          </p:nvPr>
        </p:nvSpPr>
        <p:spPr>
          <a:xfrm>
            <a:off x="4025837" y="1743134"/>
            <a:ext cx="7894188" cy="455888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Text Placeholder 3"/>
          <p:cNvSpPr>
            <a:spLocks noGrp="1"/>
          </p:cNvSpPr>
          <p:nvPr>
            <p:ph type="body" sz="half" idx="2"/>
          </p:nvPr>
        </p:nvSpPr>
        <p:spPr>
          <a:xfrm>
            <a:off x="223784" y="1730018"/>
            <a:ext cx="329184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8A57E976-8075-4937-B12C-3CC32E54B430}" type="datetimeFigureOut">
              <a:rPr lang="en-US" smtClean="0"/>
              <a:pPr/>
              <a:t>2/13/2025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F7B3FC0-58E1-4035-BA6F-4BC11C5567AF}" type="slidenum">
              <a:rPr lang="en-US" smtClean="0"/>
              <a:pPr/>
              <a:t>‹#›</a:t>
            </a:fld>
            <a:endParaRPr lang="en-US"/>
          </a:p>
        </p:txBody>
      </p:sp>
      <p:sp>
        <p:nvSpPr>
          <p:cNvPr id="12" name="Rectangle 11"/>
          <p:cNvSpPr/>
          <p:nvPr/>
        </p:nvSpPr>
        <p:spPr bwMode="invGray">
          <a:xfrm>
            <a:off x="3807649" y="0"/>
            <a:ext cx="6096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a:p>
        </p:txBody>
      </p:sp>
      <p:sp>
        <p:nvSpPr>
          <p:cNvPr id="9" name="Rectangle 8"/>
          <p:cNvSpPr/>
          <p:nvPr/>
        </p:nvSpPr>
        <p:spPr bwMode="invGray">
          <a:xfrm>
            <a:off x="3807649" y="0"/>
            <a:ext cx="6096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19456" y="155448"/>
            <a:ext cx="3366867" cy="978408"/>
          </a:xfrm>
        </p:spPr>
        <p:txBody>
          <a:bodyPr lIns="73152" bIns="0" anchor="b">
            <a:sp3d prstMaterial="matte"/>
          </a:bodyPr>
          <a:lstStyle>
            <a:lvl1pPr algn="l">
              <a:defRPr sz="2000" b="0"/>
            </a:lvl1pPr>
            <a:extLst/>
          </a:lstStyle>
          <a:p>
            <a:r>
              <a:rPr kumimoji="0" lang="en-US"/>
              <a:t>Click to edit Master title style</a:t>
            </a:r>
          </a:p>
        </p:txBody>
      </p:sp>
      <p:sp>
        <p:nvSpPr>
          <p:cNvPr id="3" name="Picture Placeholder 2"/>
          <p:cNvSpPr>
            <a:spLocks noGrp="1"/>
          </p:cNvSpPr>
          <p:nvPr>
            <p:ph type="pic" idx="1"/>
          </p:nvPr>
        </p:nvSpPr>
        <p:spPr>
          <a:xfrm>
            <a:off x="3871741" y="1484808"/>
            <a:ext cx="8329863" cy="5373192"/>
          </a:xfrm>
          <a:solidFill>
            <a:schemeClr val="bg2">
              <a:shade val="7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extLst/>
          </a:lstStyle>
          <a:p>
            <a:r>
              <a:rPr kumimoji="0" lang="en-US"/>
              <a:t>Click icon to add picture</a:t>
            </a:r>
            <a:endParaRPr kumimoji="0" lang="en-US" dirty="0"/>
          </a:p>
        </p:txBody>
      </p:sp>
      <p:sp>
        <p:nvSpPr>
          <p:cNvPr id="4" name="Text Placeholder 3"/>
          <p:cNvSpPr>
            <a:spLocks noGrp="1"/>
          </p:cNvSpPr>
          <p:nvPr>
            <p:ph type="body" sz="half" idx="2"/>
          </p:nvPr>
        </p:nvSpPr>
        <p:spPr>
          <a:xfrm>
            <a:off x="219456" y="1728216"/>
            <a:ext cx="329184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en-US"/>
              <a:t>Click to edit Master text styles</a:t>
            </a:r>
          </a:p>
        </p:txBody>
      </p:sp>
      <p:sp>
        <p:nvSpPr>
          <p:cNvPr id="5" name="Date Placeholder 4"/>
          <p:cNvSpPr>
            <a:spLocks noGrp="1"/>
          </p:cNvSpPr>
          <p:nvPr>
            <p:ph type="dt" sz="half" idx="10"/>
          </p:nvPr>
        </p:nvSpPr>
        <p:spPr>
          <a:xfrm>
            <a:off x="219456" y="1170432"/>
            <a:ext cx="3364992" cy="201168"/>
          </a:xfrm>
        </p:spPr>
        <p:txBody>
          <a:bodyPr/>
          <a:lstStyle/>
          <a:p>
            <a:fld id="{8A57E976-8075-4937-B12C-3CC32E54B430}" type="datetimeFigureOut">
              <a:rPr lang="en-US" smtClean="0"/>
              <a:pPr/>
              <a:t>2/13/2025</a:t>
            </a:fld>
            <a:endParaRPr lang="en-US"/>
          </a:p>
        </p:txBody>
      </p:sp>
      <p:sp>
        <p:nvSpPr>
          <p:cNvPr id="11" name="Rectangle 10"/>
          <p:cNvSpPr/>
          <p:nvPr/>
        </p:nvSpPr>
        <p:spPr>
          <a:xfrm>
            <a:off x="3807649" y="0"/>
            <a:ext cx="6096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a:p>
        </p:txBody>
      </p:sp>
      <p:sp>
        <p:nvSpPr>
          <p:cNvPr id="9" name="Rectangle 8"/>
          <p:cNvSpPr/>
          <p:nvPr/>
        </p:nvSpPr>
        <p:spPr bwMode="invGray">
          <a:xfrm>
            <a:off x="3807649" y="0"/>
            <a:ext cx="6096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a:p>
        </p:txBody>
      </p:sp>
      <p:sp>
        <p:nvSpPr>
          <p:cNvPr id="6" name="Footer Placeholder 5"/>
          <p:cNvSpPr>
            <a:spLocks noGrp="1"/>
          </p:cNvSpPr>
          <p:nvPr>
            <p:ph type="ftr" sz="quarter" idx="11"/>
          </p:nvPr>
        </p:nvSpPr>
        <p:spPr>
          <a:xfrm>
            <a:off x="4047744" y="1170432"/>
            <a:ext cx="6925056" cy="201168"/>
          </a:xfrm>
        </p:spPr>
        <p:txBody>
          <a:bodyPr/>
          <a:lstStyle>
            <a:lvl1pPr>
              <a:defRPr>
                <a:solidFill>
                  <a:schemeClr val="bg1">
                    <a:shade val="50000"/>
                  </a:schemeClr>
                </a:solidFill>
              </a:defRPr>
            </a:lvl1pPr>
          </a:lstStyle>
          <a:p>
            <a:endParaRPr lang="en-US"/>
          </a:p>
        </p:txBody>
      </p:sp>
      <p:sp>
        <p:nvSpPr>
          <p:cNvPr id="7" name="Slide Number Placeholder 6"/>
          <p:cNvSpPr>
            <a:spLocks noGrp="1"/>
          </p:cNvSpPr>
          <p:nvPr>
            <p:ph type="sldNum" sz="quarter" idx="12"/>
          </p:nvPr>
        </p:nvSpPr>
        <p:spPr>
          <a:xfrm>
            <a:off x="11119104" y="1170432"/>
            <a:ext cx="978485" cy="201168"/>
          </a:xfrm>
        </p:spPr>
        <p:txBody>
          <a:bodyPr/>
          <a:lstStyle/>
          <a:p>
            <a:fld id="{DF7B3FC0-58E1-4035-BA6F-4BC11C5567AF}"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bwMode="invGray">
          <a:xfrm>
            <a:off x="0" y="1435895"/>
            <a:ext cx="12192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a:p>
        </p:txBody>
      </p:sp>
      <p:sp>
        <p:nvSpPr>
          <p:cNvPr id="7" name="Rectangle 6"/>
          <p:cNvSpPr/>
          <p:nvPr/>
        </p:nvSpPr>
        <p:spPr bwMode="ltGray">
          <a:xfrm>
            <a:off x="1" y="1"/>
            <a:ext cx="12191999" cy="1433733"/>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a:p>
        </p:txBody>
      </p:sp>
      <p:sp>
        <p:nvSpPr>
          <p:cNvPr id="2" name="Title Placeholder 1"/>
          <p:cNvSpPr>
            <a:spLocks noGrp="1"/>
          </p:cNvSpPr>
          <p:nvPr>
            <p:ph type="title"/>
          </p:nvPr>
        </p:nvSpPr>
        <p:spPr>
          <a:xfrm>
            <a:off x="609600" y="152400"/>
            <a:ext cx="10972800" cy="1251062"/>
          </a:xfrm>
          <a:prstGeom prst="rect">
            <a:avLst/>
          </a:prstGeom>
        </p:spPr>
        <p:txBody>
          <a:bodyPr vert="horz" lIns="91440" rIns="45720" rtlCol="0" anchor="ctr">
            <a:normAutofit/>
            <a:scene3d>
              <a:camera prst="orthographicFront"/>
              <a:lightRig rig="threePt" dir="t">
                <a:rot lat="0" lon="0" rev="4800000"/>
              </a:lightRig>
            </a:scene3d>
            <a:sp3d prstMaterial="matte">
              <a:bevelT w="50800" h="10160"/>
            </a:sp3d>
          </a:bodyPr>
          <a:lstStyle/>
          <a:p>
            <a:r>
              <a:rPr kumimoji="0" lang="en-US"/>
              <a:t>Click to edit Master title style</a:t>
            </a:r>
          </a:p>
        </p:txBody>
      </p:sp>
      <p:sp>
        <p:nvSpPr>
          <p:cNvPr id="3" name="Text Placeholder 2"/>
          <p:cNvSpPr>
            <a:spLocks noGrp="1"/>
          </p:cNvSpPr>
          <p:nvPr>
            <p:ph type="body" idx="1"/>
          </p:nvPr>
        </p:nvSpPr>
        <p:spPr>
          <a:xfrm>
            <a:off x="609600" y="1775192"/>
            <a:ext cx="10972800" cy="4625609"/>
          </a:xfrm>
          <a:prstGeom prst="rect">
            <a:avLst/>
          </a:prstGeom>
        </p:spPr>
        <p:txBody>
          <a:bodyPr vert="horz" lIns="54864" tIns="91440" rtlCol="0">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4" name="Date Placeholder 3"/>
          <p:cNvSpPr>
            <a:spLocks noGrp="1"/>
          </p:cNvSpPr>
          <p:nvPr>
            <p:ph type="dt" sz="half" idx="2"/>
          </p:nvPr>
        </p:nvSpPr>
        <p:spPr>
          <a:xfrm>
            <a:off x="609600" y="6476999"/>
            <a:ext cx="2844800" cy="274320"/>
          </a:xfrm>
          <a:prstGeom prst="rect">
            <a:avLst/>
          </a:prstGeom>
        </p:spPr>
        <p:txBody>
          <a:bodyPr vert="horz" lIns="109728" rIns="45720" bIns="0" rtlCol="0" anchor="b"/>
          <a:lstStyle>
            <a:lvl1pPr algn="l" eaLnBrk="1" latinLnBrk="0" hangingPunct="1">
              <a:defRPr kumimoji="0" sz="1200">
                <a:solidFill>
                  <a:schemeClr val="tx1">
                    <a:tint val="95000"/>
                  </a:schemeClr>
                </a:solidFill>
              </a:defRPr>
            </a:lvl1pPr>
            <a:extLst/>
          </a:lstStyle>
          <a:p>
            <a:fld id="{8A57E976-8075-4937-B12C-3CC32E54B430}" type="datetimeFigureOut">
              <a:rPr lang="en-US" smtClean="0"/>
              <a:pPr/>
              <a:t>2/13/2025</a:t>
            </a:fld>
            <a:endParaRPr lang="en-US"/>
          </a:p>
        </p:txBody>
      </p:sp>
      <p:sp>
        <p:nvSpPr>
          <p:cNvPr id="5" name="Footer Placeholder 4"/>
          <p:cNvSpPr>
            <a:spLocks noGrp="1"/>
          </p:cNvSpPr>
          <p:nvPr>
            <p:ph type="ftr" sz="quarter" idx="3"/>
          </p:nvPr>
        </p:nvSpPr>
        <p:spPr>
          <a:xfrm>
            <a:off x="3520796" y="6476999"/>
            <a:ext cx="7343625" cy="274320"/>
          </a:xfrm>
          <a:prstGeom prst="rect">
            <a:avLst/>
          </a:prstGeom>
        </p:spPr>
        <p:txBody>
          <a:bodyPr vert="horz" lIns="45720" rIns="45720" bIns="0" rtlCol="0" anchor="b"/>
          <a:lstStyle>
            <a:lvl1pPr algn="l" eaLnBrk="1" latinLnBrk="0" hangingPunct="1">
              <a:defRPr kumimoji="0" sz="1200">
                <a:solidFill>
                  <a:schemeClr val="tx1">
                    <a:tint val="95000"/>
                  </a:schemeClr>
                </a:solidFill>
              </a:defRPr>
            </a:lvl1pPr>
            <a:extLst/>
          </a:lstStyle>
          <a:p>
            <a:endParaRPr lang="en-US"/>
          </a:p>
        </p:txBody>
      </p:sp>
      <p:sp>
        <p:nvSpPr>
          <p:cNvPr id="6" name="Slide Number Placeholder 5"/>
          <p:cNvSpPr>
            <a:spLocks noGrp="1"/>
          </p:cNvSpPr>
          <p:nvPr>
            <p:ph type="sldNum" sz="quarter" idx="4"/>
          </p:nvPr>
        </p:nvSpPr>
        <p:spPr>
          <a:xfrm>
            <a:off x="10939195" y="6476999"/>
            <a:ext cx="978485" cy="274320"/>
          </a:xfrm>
          <a:prstGeom prst="rect">
            <a:avLst/>
          </a:prstGeom>
        </p:spPr>
        <p:txBody>
          <a:bodyPr vert="horz" bIns="0" rtlCol="0" anchor="b"/>
          <a:lstStyle>
            <a:lvl1pPr algn="r" eaLnBrk="1" latinLnBrk="0" hangingPunct="1">
              <a:defRPr kumimoji="0" sz="1200">
                <a:solidFill>
                  <a:schemeClr val="tx1">
                    <a:tint val="95000"/>
                  </a:schemeClr>
                </a:solidFill>
              </a:defRPr>
            </a:lvl1pPr>
            <a:extLst/>
          </a:lstStyle>
          <a:p>
            <a:fld id="{DF7B3FC0-58E1-4035-BA6F-4BC11C5567AF}"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4500" b="1" kern="1200">
          <a:solidFill>
            <a:schemeClr val="accent1">
              <a:satMod val="150000"/>
            </a:schemeClr>
          </a:solidFill>
          <a:effectLst/>
          <a:latin typeface="+mj-lt"/>
          <a:ea typeface="+mj-ea"/>
          <a:cs typeface="+mj-cs"/>
        </a:defRPr>
      </a:lvl1pPr>
      <a:extLst/>
    </p:titleStyle>
    <p:bodyStyle>
      <a:lvl1pPr marL="438912" indent="-320040" algn="l" rtl="0" eaLnBrk="1" latinLnBrk="0" hangingPunct="1">
        <a:spcBef>
          <a:spcPts val="0"/>
        </a:spcBef>
        <a:buClr>
          <a:schemeClr val="accent1"/>
        </a:buClr>
        <a:buSzPct val="80000"/>
        <a:buFont typeface="Wingdings 2"/>
        <a:buChar char=""/>
        <a:defRPr kumimoji="0" sz="3200" kern="1200">
          <a:solidFill>
            <a:schemeClr val="tx1"/>
          </a:solidFill>
          <a:latin typeface="+mn-lt"/>
          <a:ea typeface="+mn-ea"/>
          <a:cs typeface="+mn-cs"/>
        </a:defRPr>
      </a:lvl1pPr>
      <a:lvl2pPr marL="731520" indent="-274320" algn="l" rtl="0" eaLnBrk="1" latinLnBrk="0" hangingPunct="1">
        <a:spcBef>
          <a:spcPct val="20000"/>
        </a:spcBef>
        <a:buClr>
          <a:schemeClr val="accent2"/>
        </a:buClr>
        <a:buSzPct val="90000"/>
        <a:buFont typeface="Wingdings"/>
        <a:buChar char=""/>
        <a:defRPr kumimoji="0" sz="2800" kern="1200">
          <a:solidFill>
            <a:schemeClr val="tx1"/>
          </a:solidFill>
          <a:latin typeface="+mn-lt"/>
          <a:ea typeface="+mn-ea"/>
          <a:cs typeface="+mn-cs"/>
        </a:defRPr>
      </a:lvl2pPr>
      <a:lvl3pPr marL="996696" indent="-228600" algn="l" rtl="0" eaLnBrk="1" latinLnBrk="0" hangingPunct="1">
        <a:spcBef>
          <a:spcPct val="20000"/>
        </a:spcBef>
        <a:buClr>
          <a:schemeClr val="accent3"/>
        </a:buClr>
        <a:buFont typeface="Arial"/>
        <a:buChar char="▪"/>
        <a:defRPr kumimoji="0" sz="2400" kern="1200">
          <a:solidFill>
            <a:schemeClr val="tx1"/>
          </a:solidFill>
          <a:latin typeface="+mn-lt"/>
          <a:ea typeface="+mn-ea"/>
          <a:cs typeface="+mn-cs"/>
        </a:defRPr>
      </a:lvl3pPr>
      <a:lvl4pPr marL="1216152" indent="-182880" algn="l" rtl="0" eaLnBrk="1" latinLnBrk="0" hangingPunct="1">
        <a:spcBef>
          <a:spcPct val="20000"/>
        </a:spcBef>
        <a:buClr>
          <a:schemeClr val="accent4"/>
        </a:buClr>
        <a:buFont typeface="Arial"/>
        <a:buChar char="▪"/>
        <a:defRPr kumimoji="0" sz="2000" kern="1200">
          <a:solidFill>
            <a:schemeClr val="tx1"/>
          </a:solidFill>
          <a:latin typeface="+mn-lt"/>
          <a:ea typeface="+mn-ea"/>
          <a:cs typeface="+mn-cs"/>
        </a:defRPr>
      </a:lvl4pPr>
      <a:lvl5pPr marL="1426464" indent="-182880" algn="l" rtl="0" eaLnBrk="1" latinLnBrk="0" hangingPunct="1">
        <a:spcBef>
          <a:spcPct val="20000"/>
        </a:spcBef>
        <a:buClr>
          <a:schemeClr val="accent5"/>
        </a:buClr>
        <a:buFont typeface="Wingdings 3"/>
        <a:buChar char=""/>
        <a:defRPr kumimoji="0" lang="en-US" sz="2000" kern="1200" smtClean="0">
          <a:solidFill>
            <a:schemeClr val="tx1"/>
          </a:solidFill>
          <a:latin typeface="+mn-lt"/>
          <a:ea typeface="+mn-ea"/>
          <a:cs typeface="+mn-cs"/>
        </a:defRPr>
      </a:lvl5pPr>
      <a:lvl6pPr marL="1627632" indent="-182880" algn="l" rtl="0" eaLnBrk="1" latinLnBrk="0" hangingPunct="1">
        <a:spcBef>
          <a:spcPct val="20000"/>
        </a:spcBef>
        <a:buClr>
          <a:schemeClr val="accent6"/>
        </a:buClr>
        <a:buSzPct val="100000"/>
        <a:buFont typeface="Wingdings 2"/>
        <a:buChar char=""/>
        <a:defRPr kumimoji="0" sz="2000" kern="1200">
          <a:solidFill>
            <a:schemeClr val="tx1"/>
          </a:solidFill>
          <a:latin typeface="+mn-lt"/>
          <a:ea typeface="+mn-ea"/>
          <a:cs typeface="+mn-cs"/>
        </a:defRPr>
      </a:lvl6pPr>
      <a:lvl7pPr marL="1828800" indent="-182880" algn="l" rtl="0" eaLnBrk="1" latinLnBrk="0" hangingPunct="1">
        <a:spcBef>
          <a:spcPct val="20000"/>
        </a:spcBef>
        <a:buClr>
          <a:schemeClr val="accent1"/>
        </a:buClr>
        <a:buSzPct val="100000"/>
        <a:buFont typeface="Wingdings 2"/>
        <a:buChar char=""/>
        <a:defRPr kumimoji="0" sz="1800" kern="1200">
          <a:solidFill>
            <a:schemeClr val="tx1"/>
          </a:solidFill>
          <a:latin typeface="+mn-lt"/>
          <a:ea typeface="+mn-ea"/>
          <a:cs typeface="+mn-cs"/>
        </a:defRPr>
      </a:lvl7pPr>
      <a:lvl8pPr marL="2029968" indent="-182880" algn="l" rtl="0" eaLnBrk="1" latinLnBrk="0" hangingPunct="1">
        <a:spcBef>
          <a:spcPct val="20000"/>
        </a:spcBef>
        <a:buClr>
          <a:schemeClr val="accent2"/>
        </a:buClr>
        <a:buFont typeface="Wingdings 2" pitchFamily="18" charset="2"/>
        <a:buChar char=""/>
        <a:defRPr kumimoji="0" sz="1800" kern="1200">
          <a:solidFill>
            <a:schemeClr val="tx1"/>
          </a:solidFill>
          <a:latin typeface="+mn-lt"/>
          <a:ea typeface="+mn-ea"/>
          <a:cs typeface="+mn-cs"/>
        </a:defRPr>
      </a:lvl8pPr>
      <a:lvl9pPr marL="2231136" indent="-182880" algn="l" rtl="0" eaLnBrk="1" latinLnBrk="0" hangingPunct="1">
        <a:spcBef>
          <a:spcPct val="20000"/>
        </a:spcBef>
        <a:buClr>
          <a:schemeClr val="accent3"/>
        </a:buClr>
        <a:buFont typeface="Wingdings 2" pitchFamily="18" charset="2"/>
        <a:buChar char=""/>
        <a:defRPr kumimoji="0" sz="18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hyperlink" Target="http://www.goats.net/image.jpg" TargetMode="Externa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22.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COMP 3400</a:t>
            </a:r>
          </a:p>
        </p:txBody>
      </p:sp>
      <p:sp>
        <p:nvSpPr>
          <p:cNvPr id="3" name="Subtitle 2"/>
          <p:cNvSpPr>
            <a:spLocks noGrp="1"/>
          </p:cNvSpPr>
          <p:nvPr>
            <p:ph type="subTitle" idx="1"/>
          </p:nvPr>
        </p:nvSpPr>
        <p:spPr/>
        <p:txBody>
          <a:bodyPr/>
          <a:lstStyle/>
          <a:p>
            <a:r>
              <a:rPr lang="en-US" dirty="0"/>
              <a:t>Week 5 - Friday</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B320C802-5E3C-4BB2-B008-B4D6993643FB}"/>
              </a:ext>
            </a:extLst>
          </p:cNvPr>
          <p:cNvSpPr>
            <a:spLocks noGrp="1"/>
          </p:cNvSpPr>
          <p:nvPr>
            <p:ph type="title"/>
          </p:nvPr>
        </p:nvSpPr>
        <p:spPr/>
        <p:txBody>
          <a:bodyPr/>
          <a:lstStyle/>
          <a:p>
            <a:r>
              <a:rPr lang="en-US" dirty="0"/>
              <a:t>Exam format</a:t>
            </a:r>
          </a:p>
        </p:txBody>
      </p:sp>
      <p:sp>
        <p:nvSpPr>
          <p:cNvPr id="5" name="Content Placeholder 4">
            <a:extLst>
              <a:ext uri="{FF2B5EF4-FFF2-40B4-BE49-F238E27FC236}">
                <a16:creationId xmlns:a16="http://schemas.microsoft.com/office/drawing/2014/main" id="{8BE85E02-5828-49A8-B262-C85F1047669E}"/>
              </a:ext>
            </a:extLst>
          </p:cNvPr>
          <p:cNvSpPr>
            <a:spLocks noGrp="1"/>
          </p:cNvSpPr>
          <p:nvPr>
            <p:ph idx="1"/>
          </p:nvPr>
        </p:nvSpPr>
        <p:spPr/>
        <p:txBody>
          <a:bodyPr/>
          <a:lstStyle/>
          <a:p>
            <a:r>
              <a:rPr lang="en-US" b="1" dirty="0"/>
              <a:t>Exam is in class on Monday</a:t>
            </a:r>
          </a:p>
          <a:p>
            <a:r>
              <a:rPr lang="en-US" dirty="0"/>
              <a:t>Mostly short answer questions</a:t>
            </a:r>
          </a:p>
          <a:p>
            <a:r>
              <a:rPr lang="en-US" dirty="0"/>
              <a:t>A couple of debugging questions</a:t>
            </a:r>
          </a:p>
          <a:p>
            <a:r>
              <a:rPr lang="en-US" dirty="0"/>
              <a:t>A couple of programming questions</a:t>
            </a:r>
          </a:p>
        </p:txBody>
      </p:sp>
    </p:spTree>
    <p:extLst>
      <p:ext uri="{BB962C8B-B14F-4D97-AF65-F5344CB8AC3E}">
        <p14:creationId xmlns:p14="http://schemas.microsoft.com/office/powerpoint/2010/main" val="34291912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Arrow notation</a:t>
            </a:r>
          </a:p>
        </p:txBody>
      </p:sp>
      <p:sp>
        <p:nvSpPr>
          <p:cNvPr id="3" name="Content Placeholder 2"/>
          <p:cNvSpPr>
            <a:spLocks noGrp="1"/>
          </p:cNvSpPr>
          <p:nvPr>
            <p:ph idx="1"/>
          </p:nvPr>
        </p:nvSpPr>
        <p:spPr>
          <a:xfrm>
            <a:off x="533400" y="1775192"/>
            <a:ext cx="11049000" cy="4130309"/>
          </a:xfrm>
        </p:spPr>
        <p:txBody>
          <a:bodyPr>
            <a:normAutofit fontScale="92500" lnSpcReduction="20000"/>
          </a:bodyPr>
          <a:lstStyle/>
          <a:p>
            <a:r>
              <a:rPr lang="en-US" dirty="0"/>
              <a:t>As we saw on the previous slide, we have to dereference a </a:t>
            </a:r>
            <a:r>
              <a:rPr lang="en-US" dirty="0" err="1"/>
              <a:t>struct</a:t>
            </a:r>
            <a:r>
              <a:rPr lang="en-US" dirty="0"/>
              <a:t> pointer and then use the dot to access a member</a:t>
            </a:r>
          </a:p>
          <a:p>
            <a:endParaRPr lang="en-US" dirty="0"/>
          </a:p>
          <a:p>
            <a:endParaRPr lang="en-US" dirty="0"/>
          </a:p>
          <a:p>
            <a:endParaRPr lang="en-US" dirty="0"/>
          </a:p>
          <a:p>
            <a:endParaRPr lang="en-US" dirty="0"/>
          </a:p>
          <a:p>
            <a:endParaRPr lang="en-US" dirty="0"/>
          </a:p>
          <a:p>
            <a:r>
              <a:rPr lang="en-US" dirty="0"/>
              <a:t>This is cumbersome and requires parentheses</a:t>
            </a:r>
          </a:p>
          <a:p>
            <a:r>
              <a:rPr lang="en-US" dirty="0"/>
              <a:t>Because this is a frequent operation, dereference + dot can be written as an arrow (</a:t>
            </a:r>
            <a:r>
              <a:rPr lang="en-US" b="1" dirty="0">
                <a:latin typeface="Courier New" pitchFamily="49" charset="0"/>
                <a:cs typeface="Courier New" pitchFamily="49" charset="0"/>
              </a:rPr>
              <a:t>-&gt;</a:t>
            </a:r>
            <a:r>
              <a:rPr lang="en-US" dirty="0"/>
              <a:t>)</a:t>
            </a:r>
          </a:p>
        </p:txBody>
      </p:sp>
      <p:sp>
        <p:nvSpPr>
          <p:cNvPr id="4" name="Rectangle 3"/>
          <p:cNvSpPr/>
          <p:nvPr/>
        </p:nvSpPr>
        <p:spPr>
          <a:xfrm>
            <a:off x="609600" y="2743200"/>
            <a:ext cx="10972800" cy="1447800"/>
          </a:xfrm>
          <a:prstGeom prst="rect">
            <a:avLst/>
          </a:prstGeom>
        </p:spPr>
        <p:style>
          <a:lnRef idx="1">
            <a:schemeClr val="dk1"/>
          </a:lnRef>
          <a:fillRef idx="2">
            <a:schemeClr val="dk1"/>
          </a:fillRef>
          <a:effectRef idx="1">
            <a:schemeClr val="dk1"/>
          </a:effectRef>
          <a:fontRef idx="minor">
            <a:schemeClr val="dk1"/>
          </a:fontRef>
        </p:style>
        <p:txBody>
          <a:bodyPr rtlCol="0" anchor="ctr">
            <a:noAutofit/>
          </a:bodyPr>
          <a:lstStyle/>
          <a:p>
            <a:r>
              <a:rPr lang="en-US" sz="2800" b="1" dirty="0" err="1">
                <a:solidFill>
                  <a:srgbClr val="0070C0"/>
                </a:solidFill>
                <a:latin typeface="Courier New" pitchFamily="49" charset="0"/>
                <a:cs typeface="Courier New" pitchFamily="49" charset="0"/>
              </a:rPr>
              <a:t>struct</a:t>
            </a:r>
            <a:r>
              <a:rPr lang="en-US" sz="2800" b="1" dirty="0">
                <a:solidFill>
                  <a:srgbClr val="0070C0"/>
                </a:solidFill>
                <a:latin typeface="Courier New" pitchFamily="49" charset="0"/>
                <a:cs typeface="Courier New" pitchFamily="49" charset="0"/>
              </a:rPr>
              <a:t> </a:t>
            </a:r>
            <a:r>
              <a:rPr lang="en-US" sz="2800" b="1" dirty="0">
                <a:latin typeface="Courier New" pitchFamily="49" charset="0"/>
                <a:cs typeface="Courier New" pitchFamily="49" charset="0"/>
              </a:rPr>
              <a:t>student* </a:t>
            </a:r>
            <a:r>
              <a:rPr lang="en-US" sz="2800" b="1" dirty="0" err="1">
                <a:latin typeface="Courier New" pitchFamily="49" charset="0"/>
                <a:cs typeface="Courier New" pitchFamily="49" charset="0"/>
              </a:rPr>
              <a:t>studentPointer</a:t>
            </a:r>
            <a:r>
              <a:rPr lang="en-US" sz="2800" b="1" dirty="0">
                <a:latin typeface="Courier New" pitchFamily="49" charset="0"/>
                <a:cs typeface="Courier New" pitchFamily="49" charset="0"/>
              </a:rPr>
              <a:t> = (</a:t>
            </a:r>
            <a:r>
              <a:rPr lang="en-US" sz="2800" b="1" dirty="0" err="1">
                <a:solidFill>
                  <a:srgbClr val="0070C0"/>
                </a:solidFill>
                <a:latin typeface="Courier New" pitchFamily="49" charset="0"/>
                <a:cs typeface="Courier New" pitchFamily="49" charset="0"/>
              </a:rPr>
              <a:t>struct</a:t>
            </a:r>
            <a:r>
              <a:rPr lang="en-US" sz="2800" b="1" dirty="0">
                <a:latin typeface="Courier New" pitchFamily="49" charset="0"/>
                <a:cs typeface="Courier New" pitchFamily="49" charset="0"/>
              </a:rPr>
              <a:t> student*) 	</a:t>
            </a:r>
            <a:r>
              <a:rPr lang="en-US" sz="2800" b="1" dirty="0" err="1">
                <a:latin typeface="Courier New" pitchFamily="49" charset="0"/>
                <a:cs typeface="Courier New" pitchFamily="49" charset="0"/>
              </a:rPr>
              <a:t>malloc</a:t>
            </a:r>
            <a:r>
              <a:rPr lang="en-US" sz="2800" b="1" dirty="0">
                <a:latin typeface="Courier New" pitchFamily="49" charset="0"/>
                <a:cs typeface="Courier New" pitchFamily="49" charset="0"/>
              </a:rPr>
              <a:t>(</a:t>
            </a:r>
            <a:r>
              <a:rPr lang="en-US" sz="2800" b="1" dirty="0" err="1">
                <a:solidFill>
                  <a:srgbClr val="0070C0"/>
                </a:solidFill>
                <a:latin typeface="Courier New" pitchFamily="49" charset="0"/>
                <a:cs typeface="Courier New" pitchFamily="49" charset="0"/>
              </a:rPr>
              <a:t>sizeof</a:t>
            </a:r>
            <a:r>
              <a:rPr lang="en-US" sz="2800" b="1" dirty="0">
                <a:latin typeface="Courier New" pitchFamily="49" charset="0"/>
                <a:cs typeface="Courier New" pitchFamily="49" charset="0"/>
              </a:rPr>
              <a:t>(</a:t>
            </a:r>
            <a:r>
              <a:rPr lang="en-US" sz="2800" b="1" dirty="0" err="1">
                <a:solidFill>
                  <a:srgbClr val="0070C0"/>
                </a:solidFill>
                <a:latin typeface="Courier New" pitchFamily="49" charset="0"/>
                <a:cs typeface="Courier New" pitchFamily="49" charset="0"/>
              </a:rPr>
              <a:t>struct</a:t>
            </a:r>
            <a:r>
              <a:rPr lang="en-US" sz="2800" b="1" dirty="0">
                <a:latin typeface="Courier New" pitchFamily="49" charset="0"/>
                <a:cs typeface="Courier New" pitchFamily="49" charset="0"/>
              </a:rPr>
              <a:t> student));</a:t>
            </a:r>
          </a:p>
          <a:p>
            <a:r>
              <a:rPr lang="en-US" sz="2800" b="1" dirty="0">
                <a:latin typeface="Courier New" pitchFamily="49" charset="0"/>
                <a:cs typeface="Courier New" pitchFamily="49" charset="0"/>
              </a:rPr>
              <a:t>(*</a:t>
            </a:r>
            <a:r>
              <a:rPr lang="en-US" sz="2800" b="1" dirty="0" err="1">
                <a:latin typeface="Courier New" pitchFamily="49" charset="0"/>
                <a:cs typeface="Courier New" pitchFamily="49" charset="0"/>
              </a:rPr>
              <a:t>studentPointer</a:t>
            </a:r>
            <a:r>
              <a:rPr lang="en-US" sz="2800" b="1" dirty="0">
                <a:latin typeface="Courier New" pitchFamily="49" charset="0"/>
                <a:cs typeface="Courier New" pitchFamily="49" charset="0"/>
              </a:rPr>
              <a:t>).ID = 3030;</a:t>
            </a:r>
          </a:p>
        </p:txBody>
      </p:sp>
      <p:sp>
        <p:nvSpPr>
          <p:cNvPr id="5" name="Rectangle 4"/>
          <p:cNvSpPr/>
          <p:nvPr/>
        </p:nvSpPr>
        <p:spPr>
          <a:xfrm>
            <a:off x="609600" y="5638800"/>
            <a:ext cx="10972800" cy="723900"/>
          </a:xfrm>
          <a:prstGeom prst="rect">
            <a:avLst/>
          </a:prstGeom>
        </p:spPr>
        <p:style>
          <a:lnRef idx="1">
            <a:schemeClr val="dk1"/>
          </a:lnRef>
          <a:fillRef idx="2">
            <a:schemeClr val="dk1"/>
          </a:fillRef>
          <a:effectRef idx="1">
            <a:schemeClr val="dk1"/>
          </a:effectRef>
          <a:fontRef idx="minor">
            <a:schemeClr val="dk1"/>
          </a:fontRef>
        </p:style>
        <p:txBody>
          <a:bodyPr rtlCol="0" anchor="ctr">
            <a:normAutofit/>
          </a:bodyPr>
          <a:lstStyle/>
          <a:p>
            <a:r>
              <a:rPr lang="en-US" sz="2800" b="1" dirty="0" err="1">
                <a:latin typeface="Courier New" pitchFamily="49" charset="0"/>
                <a:cs typeface="Courier New" pitchFamily="49" charset="0"/>
              </a:rPr>
              <a:t>studentPointer</a:t>
            </a:r>
            <a:r>
              <a:rPr lang="en-US" sz="2800" b="1" dirty="0">
                <a:latin typeface="Courier New" pitchFamily="49" charset="0"/>
                <a:cs typeface="Courier New" pitchFamily="49" charset="0"/>
              </a:rPr>
              <a:t>-&gt;ID = 3030;</a:t>
            </a:r>
          </a:p>
        </p:txBody>
      </p:sp>
    </p:spTree>
    <p:extLst>
      <p:ext uri="{BB962C8B-B14F-4D97-AF65-F5344CB8AC3E}">
        <p14:creationId xmlns:p14="http://schemas.microsoft.com/office/powerpoint/2010/main" val="30783014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4" grpId="0" animBg="1"/>
      <p:bldP spid="5" grpId="0" animBg="1"/>
    </p:bld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Passing </a:t>
            </a:r>
            <a:r>
              <a:rPr lang="en-US" dirty="0" err="1"/>
              <a:t>structs</a:t>
            </a:r>
            <a:r>
              <a:rPr lang="en-US" dirty="0"/>
              <a:t> to functions</a:t>
            </a:r>
          </a:p>
        </p:txBody>
      </p:sp>
      <p:sp>
        <p:nvSpPr>
          <p:cNvPr id="3" name="Content Placeholder 2"/>
          <p:cNvSpPr>
            <a:spLocks noGrp="1"/>
          </p:cNvSpPr>
          <p:nvPr>
            <p:ph idx="1"/>
          </p:nvPr>
        </p:nvSpPr>
        <p:spPr>
          <a:xfrm>
            <a:off x="609600" y="1775192"/>
            <a:ext cx="10972800" cy="2644409"/>
          </a:xfrm>
        </p:spPr>
        <p:txBody>
          <a:bodyPr>
            <a:normAutofit/>
          </a:bodyPr>
          <a:lstStyle/>
          <a:p>
            <a:r>
              <a:rPr lang="en-US" dirty="0"/>
              <a:t>If you pass a </a:t>
            </a:r>
            <a:r>
              <a:rPr lang="en-US" dirty="0" err="1"/>
              <a:t>struct</a:t>
            </a:r>
            <a:r>
              <a:rPr lang="en-US" dirty="0"/>
              <a:t> directly to a function, you are passing it by value</a:t>
            </a:r>
          </a:p>
          <a:p>
            <a:pPr lvl="1"/>
            <a:r>
              <a:rPr lang="en-US" dirty="0"/>
              <a:t>A copy of its contents is made</a:t>
            </a:r>
          </a:p>
          <a:p>
            <a:r>
              <a:rPr lang="en-US" dirty="0"/>
              <a:t>It is common to pass a </a:t>
            </a:r>
            <a:r>
              <a:rPr lang="en-US" dirty="0" err="1"/>
              <a:t>struct</a:t>
            </a:r>
            <a:r>
              <a:rPr lang="en-US" dirty="0"/>
              <a:t> by pointer to avoid copying and so that its members can be changed</a:t>
            </a:r>
          </a:p>
        </p:txBody>
      </p:sp>
      <p:sp>
        <p:nvSpPr>
          <p:cNvPr id="4" name="Rectangle 3"/>
          <p:cNvSpPr/>
          <p:nvPr/>
        </p:nvSpPr>
        <p:spPr>
          <a:xfrm>
            <a:off x="609600" y="4419600"/>
            <a:ext cx="10972800" cy="2133600"/>
          </a:xfrm>
          <a:prstGeom prst="rect">
            <a:avLst/>
          </a:prstGeom>
        </p:spPr>
        <p:style>
          <a:lnRef idx="1">
            <a:schemeClr val="dk1"/>
          </a:lnRef>
          <a:fillRef idx="2">
            <a:schemeClr val="dk1"/>
          </a:fillRef>
          <a:effectRef idx="1">
            <a:schemeClr val="dk1"/>
          </a:effectRef>
          <a:fontRef idx="minor">
            <a:schemeClr val="dk1"/>
          </a:fontRef>
        </p:style>
        <p:txBody>
          <a:bodyPr rtlCol="0" anchor="ctr">
            <a:normAutofit lnSpcReduction="10000"/>
          </a:bodyPr>
          <a:lstStyle/>
          <a:p>
            <a:r>
              <a:rPr lang="en-US" sz="2400" b="1" dirty="0">
                <a:solidFill>
                  <a:srgbClr val="0070C0"/>
                </a:solidFill>
                <a:latin typeface="Courier New" pitchFamily="49" charset="0"/>
                <a:cs typeface="Courier New" pitchFamily="49" charset="0"/>
              </a:rPr>
              <a:t>void </a:t>
            </a:r>
            <a:r>
              <a:rPr lang="en-US" sz="2400" b="1" dirty="0">
                <a:latin typeface="Courier New" pitchFamily="49" charset="0"/>
                <a:cs typeface="Courier New" pitchFamily="49" charset="0"/>
              </a:rPr>
              <a:t>flip (</a:t>
            </a:r>
            <a:r>
              <a:rPr lang="en-US" sz="2400" b="1" dirty="0">
                <a:solidFill>
                  <a:srgbClr val="0070C0"/>
                </a:solidFill>
                <a:latin typeface="Courier New" pitchFamily="49" charset="0"/>
                <a:cs typeface="Courier New" pitchFamily="49" charset="0"/>
              </a:rPr>
              <a:t>struct</a:t>
            </a:r>
            <a:r>
              <a:rPr lang="en-US" sz="2400" b="1" dirty="0">
                <a:latin typeface="Courier New" pitchFamily="49" charset="0"/>
                <a:cs typeface="Courier New" pitchFamily="49" charset="0"/>
              </a:rPr>
              <a:t> point *value)</a:t>
            </a:r>
          </a:p>
          <a:p>
            <a:r>
              <a:rPr lang="en-US" sz="2400" b="1" dirty="0">
                <a:latin typeface="Courier New" pitchFamily="49" charset="0"/>
                <a:cs typeface="Courier New" pitchFamily="49" charset="0"/>
              </a:rPr>
              <a:t>{</a:t>
            </a:r>
          </a:p>
          <a:p>
            <a:r>
              <a:rPr lang="en-US" sz="2400" b="1" dirty="0">
                <a:latin typeface="Courier New" pitchFamily="49" charset="0"/>
                <a:cs typeface="Courier New" pitchFamily="49" charset="0"/>
              </a:rPr>
              <a:t>  </a:t>
            </a:r>
            <a:r>
              <a:rPr lang="en-US" sz="2400" b="1" dirty="0">
                <a:solidFill>
                  <a:srgbClr val="0070C0"/>
                </a:solidFill>
                <a:latin typeface="Courier New" pitchFamily="49" charset="0"/>
                <a:cs typeface="Courier New" pitchFamily="49" charset="0"/>
              </a:rPr>
              <a:t>double</a:t>
            </a:r>
            <a:r>
              <a:rPr lang="en-US" sz="2400" b="1" dirty="0">
                <a:latin typeface="Courier New" pitchFamily="49" charset="0"/>
                <a:cs typeface="Courier New" pitchFamily="49" charset="0"/>
              </a:rPr>
              <a:t> temp = value-&gt;x;</a:t>
            </a:r>
          </a:p>
          <a:p>
            <a:r>
              <a:rPr lang="en-US" sz="2400" b="1" dirty="0">
                <a:latin typeface="Courier New" pitchFamily="49" charset="0"/>
                <a:cs typeface="Courier New" pitchFamily="49" charset="0"/>
              </a:rPr>
              <a:t>  value-&gt;x = value-&gt;y;</a:t>
            </a:r>
          </a:p>
          <a:p>
            <a:r>
              <a:rPr lang="en-US" sz="2400" b="1" dirty="0">
                <a:latin typeface="Courier New" pitchFamily="49" charset="0"/>
                <a:cs typeface="Courier New" pitchFamily="49" charset="0"/>
              </a:rPr>
              <a:t>  value-&gt;y = temp;</a:t>
            </a:r>
          </a:p>
          <a:p>
            <a:r>
              <a:rPr lang="en-US" sz="2400" b="1" dirty="0">
                <a:latin typeface="Courier New" pitchFamily="49" charset="0"/>
                <a:cs typeface="Courier New" pitchFamily="49" charset="0"/>
              </a:rPr>
              <a:t>}</a:t>
            </a:r>
          </a:p>
        </p:txBody>
      </p:sp>
    </p:spTree>
    <p:extLst>
      <p:ext uri="{BB962C8B-B14F-4D97-AF65-F5344CB8AC3E}">
        <p14:creationId xmlns:p14="http://schemas.microsoft.com/office/powerpoint/2010/main" val="25676688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animBg="1"/>
    </p:bldLst>
  </p:timing>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8B6742-DAB0-4D9A-A76A-83B77889266A}"/>
              </a:ext>
            </a:extLst>
          </p:cNvPr>
          <p:cNvSpPr>
            <a:spLocks noGrp="1"/>
          </p:cNvSpPr>
          <p:nvPr>
            <p:ph type="title"/>
          </p:nvPr>
        </p:nvSpPr>
        <p:spPr/>
        <p:txBody>
          <a:bodyPr/>
          <a:lstStyle/>
          <a:p>
            <a:r>
              <a:rPr lang="en-US" dirty="0" err="1">
                <a:latin typeface="Courier New" panose="02070309020205020404" pitchFamily="49" charset="0"/>
                <a:cs typeface="Courier New" panose="02070309020205020404" pitchFamily="49" charset="0"/>
              </a:rPr>
              <a:t>calloc</a:t>
            </a:r>
            <a:r>
              <a:rPr lang="en-US" dirty="0">
                <a:latin typeface="Courier New" panose="02070309020205020404" pitchFamily="49" charset="0"/>
                <a:cs typeface="Courier New" panose="02070309020205020404" pitchFamily="49" charset="0"/>
              </a:rPr>
              <a:t>()</a:t>
            </a:r>
          </a:p>
        </p:txBody>
      </p:sp>
      <p:sp>
        <p:nvSpPr>
          <p:cNvPr id="3" name="Content Placeholder 2">
            <a:extLst>
              <a:ext uri="{FF2B5EF4-FFF2-40B4-BE49-F238E27FC236}">
                <a16:creationId xmlns:a16="http://schemas.microsoft.com/office/drawing/2014/main" id="{059AB5CB-58F7-4858-906E-D7E391C8DACD}"/>
              </a:ext>
            </a:extLst>
          </p:cNvPr>
          <p:cNvSpPr>
            <a:spLocks noGrp="1"/>
          </p:cNvSpPr>
          <p:nvPr>
            <p:ph idx="1"/>
          </p:nvPr>
        </p:nvSpPr>
        <p:spPr>
          <a:xfrm>
            <a:off x="609600" y="1775193"/>
            <a:ext cx="10972800" cy="2949207"/>
          </a:xfrm>
        </p:spPr>
        <p:txBody>
          <a:bodyPr>
            <a:normAutofit fontScale="85000" lnSpcReduction="20000"/>
          </a:bodyPr>
          <a:lstStyle/>
          <a:p>
            <a:r>
              <a:rPr lang="en-US" dirty="0"/>
              <a:t>One problem with </a:t>
            </a:r>
            <a:r>
              <a:rPr lang="en-US" b="1" dirty="0">
                <a:latin typeface="Courier New" panose="02070309020205020404" pitchFamily="49" charset="0"/>
                <a:cs typeface="Courier New" panose="02070309020205020404" pitchFamily="49" charset="0"/>
              </a:rPr>
              <a:t>malloc()</a:t>
            </a:r>
            <a:r>
              <a:rPr lang="en-US" dirty="0"/>
              <a:t> is that the memory it allocates is filled with garbage</a:t>
            </a:r>
          </a:p>
          <a:p>
            <a:r>
              <a:rPr lang="en-US" dirty="0"/>
              <a:t>Like </a:t>
            </a:r>
            <a:r>
              <a:rPr lang="en-US" b="1" dirty="0">
                <a:latin typeface="Courier New" panose="02070309020205020404" pitchFamily="49" charset="0"/>
                <a:cs typeface="Courier New" panose="02070309020205020404" pitchFamily="49" charset="0"/>
              </a:rPr>
              <a:t>malloc()</a:t>
            </a:r>
            <a:r>
              <a:rPr lang="en-US" dirty="0"/>
              <a:t>, </a:t>
            </a:r>
            <a:r>
              <a:rPr lang="en-US" b="1" dirty="0" err="1">
                <a:latin typeface="Courier New" panose="02070309020205020404" pitchFamily="49" charset="0"/>
                <a:cs typeface="Courier New" panose="02070309020205020404" pitchFamily="49" charset="0"/>
              </a:rPr>
              <a:t>calloc</a:t>
            </a:r>
            <a:r>
              <a:rPr lang="en-US" b="1" dirty="0">
                <a:latin typeface="Courier New" panose="02070309020205020404" pitchFamily="49" charset="0"/>
                <a:cs typeface="Courier New" panose="02070309020205020404" pitchFamily="49" charset="0"/>
              </a:rPr>
              <a:t>()</a:t>
            </a:r>
            <a:r>
              <a:rPr lang="en-US" dirty="0"/>
              <a:t> allocates memory, but it also zeroes all of it out</a:t>
            </a:r>
          </a:p>
          <a:p>
            <a:r>
              <a:rPr lang="en-US" dirty="0"/>
              <a:t>Many programmers think it's safer to use </a:t>
            </a:r>
            <a:r>
              <a:rPr lang="en-US" b="1" dirty="0" err="1">
                <a:latin typeface="Courier New" panose="02070309020205020404" pitchFamily="49" charset="0"/>
                <a:cs typeface="Courier New" panose="02070309020205020404" pitchFamily="49" charset="0"/>
              </a:rPr>
              <a:t>calloc</a:t>
            </a:r>
            <a:r>
              <a:rPr lang="en-US" b="1" dirty="0">
                <a:latin typeface="Courier New" panose="02070309020205020404" pitchFamily="49" charset="0"/>
                <a:cs typeface="Courier New" panose="02070309020205020404" pitchFamily="49" charset="0"/>
              </a:rPr>
              <a:t>()</a:t>
            </a:r>
            <a:r>
              <a:rPr lang="en-US" dirty="0"/>
              <a:t> in </a:t>
            </a:r>
            <a:r>
              <a:rPr lang="en-US" i="1" dirty="0"/>
              <a:t>all</a:t>
            </a:r>
            <a:r>
              <a:rPr lang="en-US" dirty="0"/>
              <a:t> situations where you would use </a:t>
            </a:r>
            <a:r>
              <a:rPr lang="en-US" b="1" dirty="0">
                <a:latin typeface="Courier New" panose="02070309020205020404" pitchFamily="49" charset="0"/>
                <a:cs typeface="Courier New" panose="02070309020205020404" pitchFamily="49" charset="0"/>
              </a:rPr>
              <a:t>malloc()</a:t>
            </a:r>
          </a:p>
          <a:p>
            <a:r>
              <a:rPr lang="en-US" dirty="0"/>
              <a:t>There's a slight syntax difference:</a:t>
            </a:r>
          </a:p>
          <a:p>
            <a:pPr lvl="1"/>
            <a:r>
              <a:rPr lang="en-US" b="1" dirty="0" err="1">
                <a:latin typeface="Courier New" panose="02070309020205020404" pitchFamily="49" charset="0"/>
                <a:cs typeface="Courier New" panose="02070309020205020404" pitchFamily="49" charset="0"/>
              </a:rPr>
              <a:t>calloc</a:t>
            </a:r>
            <a:r>
              <a:rPr lang="en-US" b="1" dirty="0">
                <a:latin typeface="Courier New" panose="02070309020205020404" pitchFamily="49" charset="0"/>
                <a:cs typeface="Courier New" panose="02070309020205020404" pitchFamily="49" charset="0"/>
              </a:rPr>
              <a:t>()</a:t>
            </a:r>
            <a:r>
              <a:rPr lang="en-US" dirty="0"/>
              <a:t> takes two arguments: number of elements and size of each one</a:t>
            </a:r>
          </a:p>
        </p:txBody>
      </p:sp>
      <p:sp>
        <p:nvSpPr>
          <p:cNvPr id="4" name="Content Placeholder 2">
            <a:extLst>
              <a:ext uri="{FF2B5EF4-FFF2-40B4-BE49-F238E27FC236}">
                <a16:creationId xmlns:a16="http://schemas.microsoft.com/office/drawing/2014/main" id="{D4355ACF-E171-4000-830F-1EC487CB0B9E}"/>
              </a:ext>
            </a:extLst>
          </p:cNvPr>
          <p:cNvSpPr txBox="1">
            <a:spLocks/>
          </p:cNvSpPr>
          <p:nvPr/>
        </p:nvSpPr>
        <p:spPr>
          <a:xfrm>
            <a:off x="609600" y="4648200"/>
            <a:ext cx="10972800" cy="1828800"/>
          </a:xfrm>
          <a:prstGeom prst="rect">
            <a:avLst/>
          </a:prstGeom>
          <a:ln/>
        </p:spPr>
        <p:style>
          <a:lnRef idx="1">
            <a:schemeClr val="dk1"/>
          </a:lnRef>
          <a:fillRef idx="2">
            <a:schemeClr val="dk1"/>
          </a:fillRef>
          <a:effectRef idx="1">
            <a:schemeClr val="dk1"/>
          </a:effectRef>
          <a:fontRef idx="minor">
            <a:schemeClr val="dk1"/>
          </a:fontRef>
        </p:style>
        <p:txBody>
          <a:bodyPr vert="horz" lIns="54864" tIns="91440" rtlCol="0">
            <a:normAutofit/>
          </a:bodyPr>
          <a:lstStyle/>
          <a:p>
            <a:pPr marL="438912" indent="-320040">
              <a:buClr>
                <a:schemeClr val="accent1"/>
              </a:buClr>
              <a:buSzPct val="80000"/>
              <a:defRPr/>
            </a:pPr>
            <a:r>
              <a:rPr lang="en-US" sz="2700" b="1" dirty="0">
                <a:solidFill>
                  <a:srgbClr val="00B050"/>
                </a:solidFill>
                <a:latin typeface="Courier New" pitchFamily="49" charset="0"/>
                <a:cs typeface="Courier New" pitchFamily="49" charset="0"/>
              </a:rPr>
              <a:t>// malloc() version</a:t>
            </a:r>
          </a:p>
          <a:p>
            <a:pPr marL="438912" indent="-320040">
              <a:buClr>
                <a:schemeClr val="accent1"/>
              </a:buClr>
              <a:buSzPct val="80000"/>
              <a:defRPr/>
            </a:pPr>
            <a:r>
              <a:rPr lang="en-US" sz="2700" b="1" dirty="0">
                <a:solidFill>
                  <a:srgbClr val="0070C0"/>
                </a:solidFill>
                <a:latin typeface="Courier New" pitchFamily="49" charset="0"/>
                <a:cs typeface="Courier New" pitchFamily="49" charset="0"/>
              </a:rPr>
              <a:t>int </a:t>
            </a:r>
            <a:r>
              <a:rPr lang="en-US" sz="2700" b="1" dirty="0">
                <a:solidFill>
                  <a:schemeClr val="tx1"/>
                </a:solidFill>
                <a:latin typeface="Courier New" pitchFamily="49" charset="0"/>
                <a:cs typeface="Courier New" pitchFamily="49" charset="0"/>
              </a:rPr>
              <a:t>*array1 = (</a:t>
            </a:r>
            <a:r>
              <a:rPr lang="en-US" sz="2700" b="1" dirty="0">
                <a:solidFill>
                  <a:srgbClr val="0070C0"/>
                </a:solidFill>
                <a:latin typeface="Courier New" pitchFamily="49" charset="0"/>
                <a:cs typeface="Courier New" pitchFamily="49" charset="0"/>
              </a:rPr>
              <a:t>int</a:t>
            </a:r>
            <a:r>
              <a:rPr lang="en-US" sz="2700" b="1" dirty="0">
                <a:solidFill>
                  <a:schemeClr val="tx1"/>
                </a:solidFill>
                <a:latin typeface="Courier New" pitchFamily="49" charset="0"/>
                <a:cs typeface="Courier New" pitchFamily="49" charset="0"/>
              </a:rPr>
              <a:t>*)malloc (</a:t>
            </a:r>
            <a:r>
              <a:rPr lang="en-US" sz="2700" b="1" dirty="0" err="1">
                <a:solidFill>
                  <a:srgbClr val="0070C0"/>
                </a:solidFill>
                <a:latin typeface="Courier New" pitchFamily="49" charset="0"/>
                <a:cs typeface="Courier New" pitchFamily="49" charset="0"/>
              </a:rPr>
              <a:t>sizeof</a:t>
            </a:r>
            <a:r>
              <a:rPr lang="en-US" sz="2700" b="1" dirty="0">
                <a:solidFill>
                  <a:schemeClr val="tx1"/>
                </a:solidFill>
                <a:latin typeface="Courier New" pitchFamily="49" charset="0"/>
                <a:cs typeface="Courier New" pitchFamily="49" charset="0"/>
              </a:rPr>
              <a:t>(</a:t>
            </a:r>
            <a:r>
              <a:rPr lang="en-US" sz="2700" b="1" dirty="0">
                <a:solidFill>
                  <a:srgbClr val="0070C0"/>
                </a:solidFill>
                <a:latin typeface="Courier New" pitchFamily="49" charset="0"/>
                <a:cs typeface="Courier New" pitchFamily="49" charset="0"/>
              </a:rPr>
              <a:t>int</a:t>
            </a:r>
            <a:r>
              <a:rPr lang="en-US" sz="2700" b="1" dirty="0">
                <a:solidFill>
                  <a:schemeClr val="tx1"/>
                </a:solidFill>
                <a:latin typeface="Courier New" pitchFamily="49" charset="0"/>
                <a:cs typeface="Courier New" pitchFamily="49" charset="0"/>
              </a:rPr>
              <a:t>)*100);</a:t>
            </a:r>
          </a:p>
          <a:p>
            <a:pPr marL="438912" indent="-320040">
              <a:buClr>
                <a:schemeClr val="accent1"/>
              </a:buClr>
              <a:buSzPct val="80000"/>
              <a:defRPr/>
            </a:pPr>
            <a:r>
              <a:rPr lang="en-US" sz="2700" b="1" dirty="0">
                <a:solidFill>
                  <a:srgbClr val="00B050"/>
                </a:solidFill>
                <a:latin typeface="Courier New" pitchFamily="49" charset="0"/>
                <a:cs typeface="Courier New" pitchFamily="49" charset="0"/>
              </a:rPr>
              <a:t>// equivalent </a:t>
            </a:r>
            <a:r>
              <a:rPr lang="en-US" sz="2700" b="1" dirty="0" err="1">
                <a:solidFill>
                  <a:srgbClr val="00B050"/>
                </a:solidFill>
                <a:latin typeface="Courier New" pitchFamily="49" charset="0"/>
                <a:cs typeface="Courier New" pitchFamily="49" charset="0"/>
              </a:rPr>
              <a:t>calloc</a:t>
            </a:r>
            <a:r>
              <a:rPr lang="en-US" sz="2700" b="1" dirty="0">
                <a:solidFill>
                  <a:srgbClr val="00B050"/>
                </a:solidFill>
                <a:latin typeface="Courier New" pitchFamily="49" charset="0"/>
                <a:cs typeface="Courier New" pitchFamily="49" charset="0"/>
              </a:rPr>
              <a:t>() version</a:t>
            </a:r>
          </a:p>
          <a:p>
            <a:pPr marL="438912" indent="-320040">
              <a:buClr>
                <a:schemeClr val="accent1"/>
              </a:buClr>
              <a:buSzPct val="80000"/>
              <a:defRPr/>
            </a:pPr>
            <a:r>
              <a:rPr lang="en-US" sz="2700" b="1" dirty="0">
                <a:solidFill>
                  <a:srgbClr val="0070C0"/>
                </a:solidFill>
                <a:latin typeface="Courier New" pitchFamily="49" charset="0"/>
                <a:cs typeface="Courier New" pitchFamily="49" charset="0"/>
              </a:rPr>
              <a:t>int </a:t>
            </a:r>
            <a:r>
              <a:rPr lang="en-US" sz="2700" b="1" dirty="0">
                <a:solidFill>
                  <a:schemeClr val="tx1"/>
                </a:solidFill>
                <a:latin typeface="Courier New" pitchFamily="49" charset="0"/>
                <a:cs typeface="Courier New" pitchFamily="49" charset="0"/>
              </a:rPr>
              <a:t>*array2 = (</a:t>
            </a:r>
            <a:r>
              <a:rPr lang="en-US" sz="2700" b="1" dirty="0">
                <a:solidFill>
                  <a:srgbClr val="0070C0"/>
                </a:solidFill>
                <a:latin typeface="Courier New" pitchFamily="49" charset="0"/>
                <a:cs typeface="Courier New" pitchFamily="49" charset="0"/>
              </a:rPr>
              <a:t>int</a:t>
            </a:r>
            <a:r>
              <a:rPr lang="en-US" sz="2700" b="1" dirty="0">
                <a:solidFill>
                  <a:schemeClr val="tx1"/>
                </a:solidFill>
                <a:latin typeface="Courier New" pitchFamily="49" charset="0"/>
                <a:cs typeface="Courier New" pitchFamily="49" charset="0"/>
              </a:rPr>
              <a:t>*)</a:t>
            </a:r>
            <a:r>
              <a:rPr lang="en-US" sz="2700" b="1" dirty="0" err="1">
                <a:solidFill>
                  <a:schemeClr val="tx1"/>
                </a:solidFill>
                <a:latin typeface="Courier New" pitchFamily="49" charset="0"/>
                <a:cs typeface="Courier New" pitchFamily="49" charset="0"/>
              </a:rPr>
              <a:t>calloc</a:t>
            </a:r>
            <a:r>
              <a:rPr lang="en-US" sz="2700" b="1" dirty="0">
                <a:solidFill>
                  <a:schemeClr val="tx1"/>
                </a:solidFill>
                <a:latin typeface="Courier New" pitchFamily="49" charset="0"/>
                <a:cs typeface="Courier New" pitchFamily="49" charset="0"/>
              </a:rPr>
              <a:t> (100, </a:t>
            </a:r>
            <a:r>
              <a:rPr lang="en-US" sz="2700" b="1" dirty="0" err="1">
                <a:solidFill>
                  <a:srgbClr val="0070C0"/>
                </a:solidFill>
                <a:latin typeface="Courier New" pitchFamily="49" charset="0"/>
                <a:cs typeface="Courier New" pitchFamily="49" charset="0"/>
              </a:rPr>
              <a:t>sizeof</a:t>
            </a:r>
            <a:r>
              <a:rPr lang="en-US" sz="2700" b="1" dirty="0">
                <a:solidFill>
                  <a:schemeClr val="tx1"/>
                </a:solidFill>
                <a:latin typeface="Courier New" pitchFamily="49" charset="0"/>
                <a:cs typeface="Courier New" pitchFamily="49" charset="0"/>
              </a:rPr>
              <a:t>(</a:t>
            </a:r>
            <a:r>
              <a:rPr lang="en-US" sz="2700" b="1" dirty="0">
                <a:solidFill>
                  <a:srgbClr val="0070C0"/>
                </a:solidFill>
                <a:latin typeface="Courier New" pitchFamily="49" charset="0"/>
                <a:cs typeface="Courier New" pitchFamily="49" charset="0"/>
              </a:rPr>
              <a:t>int</a:t>
            </a:r>
            <a:r>
              <a:rPr lang="en-US" sz="2700" b="1" dirty="0">
                <a:solidFill>
                  <a:schemeClr val="tx1"/>
                </a:solidFill>
                <a:latin typeface="Courier New" pitchFamily="49" charset="0"/>
                <a:cs typeface="Courier New" pitchFamily="49" charset="0"/>
              </a:rPr>
              <a:t>));</a:t>
            </a:r>
          </a:p>
        </p:txBody>
      </p:sp>
    </p:spTree>
    <p:extLst>
      <p:ext uri="{BB962C8B-B14F-4D97-AF65-F5344CB8AC3E}">
        <p14:creationId xmlns:p14="http://schemas.microsoft.com/office/powerpoint/2010/main" val="27990907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animBg="1"/>
    </p:bldLst>
  </p:timing>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72DF01-FC1C-4EE4-9A1B-4E927F63A980}"/>
              </a:ext>
            </a:extLst>
          </p:cNvPr>
          <p:cNvSpPr>
            <a:spLocks noGrp="1"/>
          </p:cNvSpPr>
          <p:nvPr>
            <p:ph type="title"/>
          </p:nvPr>
        </p:nvSpPr>
        <p:spPr/>
        <p:txBody>
          <a:bodyPr/>
          <a:lstStyle/>
          <a:p>
            <a:r>
              <a:rPr lang="en-US" dirty="0" err="1">
                <a:latin typeface="Courier New" panose="02070309020205020404" pitchFamily="49" charset="0"/>
                <a:cs typeface="Courier New" panose="02070309020205020404" pitchFamily="49" charset="0"/>
              </a:rPr>
              <a:t>realloc</a:t>
            </a:r>
            <a:r>
              <a:rPr lang="en-US" dirty="0">
                <a:latin typeface="Courier New" panose="02070309020205020404" pitchFamily="49" charset="0"/>
                <a:cs typeface="Courier New" panose="02070309020205020404" pitchFamily="49" charset="0"/>
              </a:rPr>
              <a:t>()</a:t>
            </a:r>
          </a:p>
        </p:txBody>
      </p:sp>
      <p:sp>
        <p:nvSpPr>
          <p:cNvPr id="3" name="Content Placeholder 2">
            <a:extLst>
              <a:ext uri="{FF2B5EF4-FFF2-40B4-BE49-F238E27FC236}">
                <a16:creationId xmlns:a16="http://schemas.microsoft.com/office/drawing/2014/main" id="{1ADD9A89-7B2D-4CBA-BC30-46F6468F6261}"/>
              </a:ext>
            </a:extLst>
          </p:cNvPr>
          <p:cNvSpPr>
            <a:spLocks noGrp="1"/>
          </p:cNvSpPr>
          <p:nvPr>
            <p:ph idx="1"/>
          </p:nvPr>
        </p:nvSpPr>
        <p:spPr>
          <a:xfrm>
            <a:off x="609600" y="1775193"/>
            <a:ext cx="10972800" cy="2796807"/>
          </a:xfrm>
        </p:spPr>
        <p:txBody>
          <a:bodyPr>
            <a:normAutofit fontScale="77500" lnSpcReduction="20000"/>
          </a:bodyPr>
          <a:lstStyle/>
          <a:p>
            <a:r>
              <a:rPr lang="en-US" dirty="0"/>
              <a:t>For a dynamic array, it can be useful to grow an existing chunk of memory if it's too small</a:t>
            </a:r>
          </a:p>
          <a:p>
            <a:r>
              <a:rPr lang="en-US" dirty="0"/>
              <a:t>You could allocate an entirely new, bigger chunk of memory, copy everything from the old memory over, and then free the old memory</a:t>
            </a:r>
          </a:p>
          <a:p>
            <a:pPr lvl="1"/>
            <a:r>
              <a:rPr lang="en-US" dirty="0"/>
              <a:t>This is what you </a:t>
            </a:r>
            <a:r>
              <a:rPr lang="en-US" i="1" dirty="0"/>
              <a:t>have</a:t>
            </a:r>
            <a:r>
              <a:rPr lang="en-US" dirty="0"/>
              <a:t> to do in Java</a:t>
            </a:r>
          </a:p>
          <a:p>
            <a:r>
              <a:rPr lang="en-US" dirty="0"/>
              <a:t>C provides a slick function, </a:t>
            </a:r>
            <a:r>
              <a:rPr lang="en-US" b="1" dirty="0" err="1">
                <a:latin typeface="Courier New" panose="02070309020205020404" pitchFamily="49" charset="0"/>
                <a:cs typeface="Courier New" panose="02070309020205020404" pitchFamily="49" charset="0"/>
              </a:rPr>
              <a:t>realloc</a:t>
            </a:r>
            <a:r>
              <a:rPr lang="en-US" b="1" dirty="0">
                <a:latin typeface="Courier New" panose="02070309020205020404" pitchFamily="49" charset="0"/>
                <a:cs typeface="Courier New" panose="02070309020205020404" pitchFamily="49" charset="0"/>
              </a:rPr>
              <a:t>()</a:t>
            </a:r>
            <a:r>
              <a:rPr lang="en-US" dirty="0"/>
              <a:t>, that does all of that for you</a:t>
            </a:r>
          </a:p>
          <a:p>
            <a:pPr lvl="1"/>
            <a:r>
              <a:rPr lang="en-US" dirty="0"/>
              <a:t>Arguments: memory to resize, new size</a:t>
            </a:r>
          </a:p>
          <a:p>
            <a:pPr lvl="1"/>
            <a:r>
              <a:rPr lang="en-US" dirty="0"/>
              <a:t>Return value: resized memory</a:t>
            </a:r>
          </a:p>
        </p:txBody>
      </p:sp>
      <p:sp>
        <p:nvSpPr>
          <p:cNvPr id="4" name="Content Placeholder 2">
            <a:extLst>
              <a:ext uri="{FF2B5EF4-FFF2-40B4-BE49-F238E27FC236}">
                <a16:creationId xmlns:a16="http://schemas.microsoft.com/office/drawing/2014/main" id="{F8E684E8-F864-431C-8588-B54CF0834155}"/>
              </a:ext>
            </a:extLst>
          </p:cNvPr>
          <p:cNvSpPr txBox="1">
            <a:spLocks/>
          </p:cNvSpPr>
          <p:nvPr/>
        </p:nvSpPr>
        <p:spPr>
          <a:xfrm>
            <a:off x="609600" y="4495800"/>
            <a:ext cx="10972800" cy="2057400"/>
          </a:xfrm>
          <a:prstGeom prst="rect">
            <a:avLst/>
          </a:prstGeom>
          <a:ln/>
        </p:spPr>
        <p:style>
          <a:lnRef idx="1">
            <a:schemeClr val="dk1"/>
          </a:lnRef>
          <a:fillRef idx="2">
            <a:schemeClr val="dk1"/>
          </a:fillRef>
          <a:effectRef idx="1">
            <a:schemeClr val="dk1"/>
          </a:effectRef>
          <a:fontRef idx="minor">
            <a:schemeClr val="dk1"/>
          </a:fontRef>
        </p:style>
        <p:txBody>
          <a:bodyPr vert="horz" lIns="54864" tIns="91440" rtlCol="0">
            <a:normAutofit fontScale="77500" lnSpcReduction="20000"/>
          </a:bodyPr>
          <a:lstStyle/>
          <a:p>
            <a:pPr marL="438912" indent="-320040">
              <a:buClr>
                <a:schemeClr val="accent1"/>
              </a:buClr>
              <a:buSzPct val="80000"/>
              <a:defRPr/>
            </a:pPr>
            <a:r>
              <a:rPr lang="en-US" sz="2700" b="1" dirty="0">
                <a:solidFill>
                  <a:srgbClr val="0070C0"/>
                </a:solidFill>
                <a:latin typeface="Courier New" pitchFamily="49" charset="0"/>
                <a:cs typeface="Courier New" pitchFamily="49" charset="0"/>
              </a:rPr>
              <a:t>if</a:t>
            </a:r>
            <a:r>
              <a:rPr lang="en-US" sz="2700" b="1" dirty="0">
                <a:solidFill>
                  <a:schemeClr val="tx1"/>
                </a:solidFill>
                <a:latin typeface="Courier New" pitchFamily="49" charset="0"/>
                <a:cs typeface="Courier New" pitchFamily="49" charset="0"/>
              </a:rPr>
              <a:t>(size == capacity)</a:t>
            </a:r>
          </a:p>
          <a:p>
            <a:pPr marL="438912" indent="-320040">
              <a:buClr>
                <a:schemeClr val="accent1"/>
              </a:buClr>
              <a:buSzPct val="80000"/>
              <a:defRPr/>
            </a:pPr>
            <a:r>
              <a:rPr lang="en-US" sz="2700" b="1" dirty="0">
                <a:solidFill>
                  <a:schemeClr val="tx1"/>
                </a:solidFill>
                <a:latin typeface="Courier New" pitchFamily="49" charset="0"/>
                <a:cs typeface="Courier New" pitchFamily="49" charset="0"/>
              </a:rPr>
              <a:t>  {</a:t>
            </a:r>
          </a:p>
          <a:p>
            <a:pPr marL="438912" indent="-320040">
              <a:buClr>
                <a:schemeClr val="accent1"/>
              </a:buClr>
              <a:buSzPct val="80000"/>
              <a:defRPr/>
            </a:pPr>
            <a:r>
              <a:rPr lang="en-US" sz="2700" b="1" dirty="0">
                <a:solidFill>
                  <a:schemeClr val="tx1"/>
                </a:solidFill>
                <a:latin typeface="Courier New" pitchFamily="49" charset="0"/>
                <a:cs typeface="Courier New" pitchFamily="49" charset="0"/>
              </a:rPr>
              <a:t>	  capacity *= 2;</a:t>
            </a:r>
          </a:p>
          <a:p>
            <a:pPr marL="438912" indent="-320040">
              <a:buClr>
                <a:schemeClr val="accent1"/>
              </a:buClr>
              <a:buSzPct val="80000"/>
              <a:defRPr/>
            </a:pPr>
            <a:r>
              <a:rPr lang="en-US" sz="2700" b="1" dirty="0">
                <a:solidFill>
                  <a:schemeClr val="tx1"/>
                </a:solidFill>
                <a:latin typeface="Courier New" pitchFamily="49" charset="0"/>
                <a:cs typeface="Courier New" pitchFamily="49" charset="0"/>
              </a:rPr>
              <a:t>	  array = </a:t>
            </a:r>
            <a:r>
              <a:rPr lang="en-US" sz="2700" b="1" dirty="0" err="1">
                <a:solidFill>
                  <a:schemeClr val="tx1"/>
                </a:solidFill>
                <a:latin typeface="Courier New" pitchFamily="49" charset="0"/>
                <a:cs typeface="Courier New" pitchFamily="49" charset="0"/>
              </a:rPr>
              <a:t>realloc</a:t>
            </a:r>
            <a:r>
              <a:rPr lang="en-US" sz="2700" b="1" dirty="0">
                <a:solidFill>
                  <a:schemeClr val="tx1"/>
                </a:solidFill>
                <a:latin typeface="Courier New" pitchFamily="49" charset="0"/>
                <a:cs typeface="Courier New" pitchFamily="49" charset="0"/>
              </a:rPr>
              <a:t>(array, capacity*</a:t>
            </a:r>
            <a:r>
              <a:rPr lang="en-US" sz="2700" b="1" dirty="0" err="1">
                <a:solidFill>
                  <a:srgbClr val="0070C0"/>
                </a:solidFill>
                <a:latin typeface="Courier New" pitchFamily="49" charset="0"/>
                <a:cs typeface="Courier New" pitchFamily="49" charset="0"/>
              </a:rPr>
              <a:t>sizeof</a:t>
            </a:r>
            <a:r>
              <a:rPr lang="en-US" sz="2700" b="1" dirty="0">
                <a:solidFill>
                  <a:schemeClr val="tx1"/>
                </a:solidFill>
                <a:latin typeface="Courier New" pitchFamily="49" charset="0"/>
                <a:cs typeface="Courier New" pitchFamily="49" charset="0"/>
              </a:rPr>
              <a:t>(</a:t>
            </a:r>
            <a:r>
              <a:rPr lang="en-US" sz="2700" b="1" dirty="0">
                <a:solidFill>
                  <a:srgbClr val="0070C0"/>
                </a:solidFill>
                <a:latin typeface="Courier New" pitchFamily="49" charset="0"/>
                <a:cs typeface="Courier New" pitchFamily="49" charset="0"/>
              </a:rPr>
              <a:t>int</a:t>
            </a:r>
            <a:r>
              <a:rPr lang="en-US" sz="2700" b="1" dirty="0">
                <a:solidFill>
                  <a:schemeClr val="tx1"/>
                </a:solidFill>
                <a:latin typeface="Courier New" pitchFamily="49" charset="0"/>
                <a:cs typeface="Courier New" pitchFamily="49" charset="0"/>
              </a:rPr>
              <a:t>));</a:t>
            </a:r>
          </a:p>
          <a:p>
            <a:pPr marL="438912" indent="-320040">
              <a:buClr>
                <a:schemeClr val="accent1"/>
              </a:buClr>
              <a:buSzPct val="80000"/>
              <a:defRPr/>
            </a:pPr>
            <a:r>
              <a:rPr lang="en-US" sz="2700" b="1" dirty="0">
                <a:solidFill>
                  <a:schemeClr val="tx1"/>
                </a:solidFill>
                <a:latin typeface="Courier New" pitchFamily="49" charset="0"/>
                <a:cs typeface="Courier New" pitchFamily="49" charset="0"/>
              </a:rPr>
              <a:t>  }</a:t>
            </a:r>
          </a:p>
          <a:p>
            <a:pPr marL="438912" indent="-320040">
              <a:buClr>
                <a:schemeClr val="accent1"/>
              </a:buClr>
              <a:buSzPct val="80000"/>
              <a:defRPr/>
            </a:pPr>
            <a:r>
              <a:rPr lang="en-US" sz="2700" b="1" dirty="0">
                <a:solidFill>
                  <a:schemeClr val="tx1"/>
                </a:solidFill>
                <a:latin typeface="Courier New" pitchFamily="49" charset="0"/>
                <a:cs typeface="Courier New" pitchFamily="49" charset="0"/>
              </a:rPr>
              <a:t>array[size] = element;</a:t>
            </a:r>
          </a:p>
          <a:p>
            <a:pPr marL="438912" indent="-320040">
              <a:buClr>
                <a:schemeClr val="accent1"/>
              </a:buClr>
              <a:buSzPct val="80000"/>
              <a:defRPr/>
            </a:pPr>
            <a:r>
              <a:rPr lang="en-US" sz="2700" b="1" dirty="0">
                <a:solidFill>
                  <a:schemeClr val="tx1"/>
                </a:solidFill>
                <a:latin typeface="Courier New" pitchFamily="49" charset="0"/>
                <a:cs typeface="Courier New" pitchFamily="49" charset="0"/>
              </a:rPr>
              <a:t>++size;</a:t>
            </a:r>
          </a:p>
        </p:txBody>
      </p:sp>
    </p:spTree>
    <p:extLst>
      <p:ext uri="{BB962C8B-B14F-4D97-AF65-F5344CB8AC3E}">
        <p14:creationId xmlns:p14="http://schemas.microsoft.com/office/powerpoint/2010/main" val="20057596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animBg="1"/>
    </p:bldLst>
  </p:timing>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Courier New" pitchFamily="49" charset="0"/>
                <a:cs typeface="Courier New" pitchFamily="49" charset="0"/>
              </a:rPr>
              <a:t>free()</a:t>
            </a:r>
          </a:p>
        </p:txBody>
      </p:sp>
      <p:sp>
        <p:nvSpPr>
          <p:cNvPr id="3" name="Content Placeholder 2"/>
          <p:cNvSpPr>
            <a:spLocks noGrp="1"/>
          </p:cNvSpPr>
          <p:nvPr>
            <p:ph idx="1"/>
          </p:nvPr>
        </p:nvSpPr>
        <p:spPr>
          <a:xfrm>
            <a:off x="609600" y="1775193"/>
            <a:ext cx="10972800" cy="2644408"/>
          </a:xfrm>
        </p:spPr>
        <p:txBody>
          <a:bodyPr>
            <a:normAutofit fontScale="85000" lnSpcReduction="20000"/>
          </a:bodyPr>
          <a:lstStyle/>
          <a:p>
            <a:r>
              <a:rPr lang="en-US" dirty="0"/>
              <a:t>C isn't garbage collected like Java</a:t>
            </a:r>
          </a:p>
          <a:p>
            <a:r>
              <a:rPr lang="en-US" dirty="0"/>
              <a:t>If you allocate something on the stack, it disappears when the function returns</a:t>
            </a:r>
          </a:p>
          <a:p>
            <a:r>
              <a:rPr lang="en-US" dirty="0"/>
              <a:t>If you allocate something on the heap, you have to </a:t>
            </a:r>
            <a:r>
              <a:rPr lang="en-US" dirty="0" err="1"/>
              <a:t>deallocate</a:t>
            </a:r>
            <a:r>
              <a:rPr lang="en-US" dirty="0"/>
              <a:t> it with </a:t>
            </a:r>
            <a:r>
              <a:rPr lang="en-US" b="1" dirty="0">
                <a:latin typeface="Courier New" pitchFamily="49" charset="0"/>
                <a:cs typeface="Courier New" pitchFamily="49" charset="0"/>
              </a:rPr>
              <a:t>free()</a:t>
            </a:r>
          </a:p>
          <a:p>
            <a:r>
              <a:rPr lang="en-US" b="1" dirty="0">
                <a:latin typeface="Courier New" pitchFamily="49" charset="0"/>
                <a:cs typeface="Courier New" pitchFamily="49" charset="0"/>
              </a:rPr>
              <a:t>free()</a:t>
            </a:r>
            <a:r>
              <a:rPr lang="en-US" dirty="0"/>
              <a:t> does </a:t>
            </a:r>
            <a:r>
              <a:rPr lang="en-US" i="1" dirty="0"/>
              <a:t>not</a:t>
            </a:r>
            <a:r>
              <a:rPr lang="en-US" dirty="0"/>
              <a:t> set the pointer to be </a:t>
            </a:r>
            <a:r>
              <a:rPr lang="en-US" b="1" dirty="0">
                <a:latin typeface="Courier New" pitchFamily="49" charset="0"/>
                <a:cs typeface="Courier New" pitchFamily="49" charset="0"/>
              </a:rPr>
              <a:t>NULL</a:t>
            </a:r>
          </a:p>
          <a:p>
            <a:pPr lvl="1"/>
            <a:r>
              <a:rPr lang="en-US" dirty="0"/>
              <a:t>But you can (and should) afterwards</a:t>
            </a:r>
          </a:p>
        </p:txBody>
      </p:sp>
      <p:sp>
        <p:nvSpPr>
          <p:cNvPr id="4" name="Content Placeholder 2"/>
          <p:cNvSpPr txBox="1">
            <a:spLocks/>
          </p:cNvSpPr>
          <p:nvPr/>
        </p:nvSpPr>
        <p:spPr>
          <a:xfrm>
            <a:off x="609600" y="4267200"/>
            <a:ext cx="10972800" cy="1981200"/>
          </a:xfrm>
          <a:prstGeom prst="rect">
            <a:avLst/>
          </a:prstGeom>
          <a:ln/>
        </p:spPr>
        <p:style>
          <a:lnRef idx="1">
            <a:schemeClr val="dk1"/>
          </a:lnRef>
          <a:fillRef idx="2">
            <a:schemeClr val="dk1"/>
          </a:fillRef>
          <a:effectRef idx="1">
            <a:schemeClr val="dk1"/>
          </a:effectRef>
          <a:fontRef idx="minor">
            <a:schemeClr val="dk1"/>
          </a:fontRef>
        </p:style>
        <p:txBody>
          <a:bodyPr vert="horz" lIns="54864" tIns="91440" rtlCol="0" anchor="ctr">
            <a:normAutofit fontScale="85000" lnSpcReduction="10000"/>
          </a:bodyPr>
          <a:lstStyle/>
          <a:p>
            <a:pPr marL="438912" indent="-320040">
              <a:buClr>
                <a:schemeClr val="accent1"/>
              </a:buClr>
              <a:buSzPct val="80000"/>
              <a:defRPr/>
            </a:pPr>
            <a:r>
              <a:rPr lang="en-US" sz="3200" b="1" dirty="0">
                <a:solidFill>
                  <a:srgbClr val="0070C0"/>
                </a:solidFill>
                <a:latin typeface="Courier New" pitchFamily="49" charset="0"/>
                <a:cs typeface="Courier New" pitchFamily="49" charset="0"/>
              </a:rPr>
              <a:t>char </a:t>
            </a:r>
            <a:r>
              <a:rPr lang="en-US" sz="3200" b="1" dirty="0">
                <a:solidFill>
                  <a:schemeClr val="tx1"/>
                </a:solidFill>
                <a:latin typeface="Courier New" pitchFamily="49" charset="0"/>
                <a:cs typeface="Courier New" pitchFamily="49" charset="0"/>
              </a:rPr>
              <a:t>*things = (</a:t>
            </a:r>
            <a:r>
              <a:rPr lang="en-US" sz="3200" b="1" dirty="0">
                <a:solidFill>
                  <a:srgbClr val="0070C0"/>
                </a:solidFill>
                <a:latin typeface="Courier New" pitchFamily="49" charset="0"/>
                <a:cs typeface="Courier New" pitchFamily="49" charset="0"/>
              </a:rPr>
              <a:t>char</a:t>
            </a:r>
            <a:r>
              <a:rPr lang="en-US" sz="3200" b="1" dirty="0">
                <a:solidFill>
                  <a:schemeClr val="tx1"/>
                </a:solidFill>
                <a:latin typeface="Courier New" pitchFamily="49" charset="0"/>
                <a:cs typeface="Courier New" pitchFamily="49" charset="0"/>
              </a:rPr>
              <a:t>*)malloc (100*</a:t>
            </a:r>
            <a:r>
              <a:rPr lang="en-US" sz="3200" b="1" dirty="0" err="1">
                <a:solidFill>
                  <a:srgbClr val="0070C0"/>
                </a:solidFill>
                <a:latin typeface="Courier New" pitchFamily="49" charset="0"/>
                <a:cs typeface="Courier New" pitchFamily="49" charset="0"/>
              </a:rPr>
              <a:t>sizeof</a:t>
            </a:r>
            <a:r>
              <a:rPr lang="en-US" sz="3200" b="1" dirty="0">
                <a:solidFill>
                  <a:schemeClr val="tx1"/>
                </a:solidFill>
                <a:latin typeface="Courier New" pitchFamily="49" charset="0"/>
                <a:cs typeface="Courier New" pitchFamily="49" charset="0"/>
              </a:rPr>
              <a:t>(</a:t>
            </a:r>
            <a:r>
              <a:rPr lang="en-US" sz="3200" b="1" dirty="0">
                <a:solidFill>
                  <a:srgbClr val="0070C0"/>
                </a:solidFill>
                <a:latin typeface="Courier New" pitchFamily="49" charset="0"/>
                <a:cs typeface="Courier New" pitchFamily="49" charset="0"/>
              </a:rPr>
              <a:t>char</a:t>
            </a:r>
            <a:r>
              <a:rPr lang="en-US" sz="3200" b="1" dirty="0">
                <a:solidFill>
                  <a:schemeClr val="tx1"/>
                </a:solidFill>
                <a:latin typeface="Courier New" pitchFamily="49" charset="0"/>
                <a:cs typeface="Courier New" pitchFamily="49" charset="0"/>
              </a:rPr>
              <a:t>));</a:t>
            </a:r>
          </a:p>
          <a:p>
            <a:pPr marL="438912" indent="-320040">
              <a:buClr>
                <a:schemeClr val="accent1"/>
              </a:buClr>
              <a:buSzPct val="80000"/>
              <a:defRPr/>
            </a:pPr>
            <a:r>
              <a:rPr lang="en-US" sz="3200" b="1" dirty="0">
                <a:solidFill>
                  <a:srgbClr val="00B050"/>
                </a:solidFill>
                <a:latin typeface="Courier New" pitchFamily="49" charset="0"/>
                <a:cs typeface="Courier New" pitchFamily="49" charset="0"/>
              </a:rPr>
              <a:t>// Do stuff with things</a:t>
            </a:r>
          </a:p>
          <a:p>
            <a:pPr marL="438912" indent="-320040">
              <a:buClr>
                <a:schemeClr val="accent1"/>
              </a:buClr>
              <a:buSzPct val="80000"/>
              <a:defRPr/>
            </a:pPr>
            <a:r>
              <a:rPr lang="en-US" sz="3200" b="1" dirty="0">
                <a:solidFill>
                  <a:schemeClr val="tx1"/>
                </a:solidFill>
                <a:latin typeface="Courier New" pitchFamily="49" charset="0"/>
                <a:cs typeface="Courier New" pitchFamily="49" charset="0"/>
              </a:rPr>
              <a:t>free(things);</a:t>
            </a:r>
          </a:p>
          <a:p>
            <a:pPr marL="438912" indent="-320040">
              <a:buClr>
                <a:schemeClr val="accent1"/>
              </a:buClr>
              <a:buSzPct val="80000"/>
              <a:defRPr/>
            </a:pPr>
            <a:r>
              <a:rPr lang="en-US" sz="3200" b="1" dirty="0">
                <a:solidFill>
                  <a:schemeClr val="tx1"/>
                </a:solidFill>
                <a:latin typeface="Courier New" pitchFamily="49" charset="0"/>
                <a:cs typeface="Courier New" pitchFamily="49" charset="0"/>
              </a:rPr>
              <a:t>things = NULL;</a:t>
            </a:r>
          </a:p>
        </p:txBody>
      </p:sp>
    </p:spTree>
    <p:extLst>
      <p:ext uri="{BB962C8B-B14F-4D97-AF65-F5344CB8AC3E}">
        <p14:creationId xmlns:p14="http://schemas.microsoft.com/office/powerpoint/2010/main" val="41203417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animBg="1"/>
    </p:bldLst>
  </p:timing>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22C2F4-134E-4498-90A2-73C37721EA40}"/>
              </a:ext>
            </a:extLst>
          </p:cNvPr>
          <p:cNvSpPr>
            <a:spLocks noGrp="1"/>
          </p:cNvSpPr>
          <p:nvPr>
            <p:ph type="title"/>
          </p:nvPr>
        </p:nvSpPr>
        <p:spPr/>
        <p:txBody>
          <a:bodyPr/>
          <a:lstStyle/>
          <a:p>
            <a:r>
              <a:rPr lang="en-US" dirty="0"/>
              <a:t>Pointer practice</a:t>
            </a:r>
          </a:p>
        </p:txBody>
      </p:sp>
      <p:sp>
        <p:nvSpPr>
          <p:cNvPr id="3" name="Content Placeholder 2">
            <a:extLst>
              <a:ext uri="{FF2B5EF4-FFF2-40B4-BE49-F238E27FC236}">
                <a16:creationId xmlns:a16="http://schemas.microsoft.com/office/drawing/2014/main" id="{8D5D997B-C06A-471B-BC14-1BC8024EE13C}"/>
              </a:ext>
            </a:extLst>
          </p:cNvPr>
          <p:cNvSpPr>
            <a:spLocks noGrp="1"/>
          </p:cNvSpPr>
          <p:nvPr>
            <p:ph idx="1"/>
          </p:nvPr>
        </p:nvSpPr>
        <p:spPr>
          <a:xfrm>
            <a:off x="609600" y="1775193"/>
            <a:ext cx="10972800" cy="1044208"/>
          </a:xfrm>
        </p:spPr>
        <p:txBody>
          <a:bodyPr>
            <a:normAutofit lnSpcReduction="10000"/>
          </a:bodyPr>
          <a:lstStyle/>
          <a:p>
            <a:r>
              <a:rPr lang="en-US" dirty="0"/>
              <a:t>Given that </a:t>
            </a:r>
            <a:r>
              <a:rPr lang="en-US" b="1" dirty="0" err="1">
                <a:latin typeface="Courier New" panose="02070309020205020404" pitchFamily="49" charset="0"/>
                <a:cs typeface="Courier New" panose="02070309020205020404" pitchFamily="49" charset="0"/>
              </a:rPr>
              <a:t>i</a:t>
            </a:r>
            <a:r>
              <a:rPr lang="en-US" dirty="0"/>
              <a:t> has type </a:t>
            </a:r>
            <a:r>
              <a:rPr lang="en-US" b="1" dirty="0">
                <a:latin typeface="Courier New" panose="02070309020205020404" pitchFamily="49" charset="0"/>
                <a:cs typeface="Courier New" panose="02070309020205020404" pitchFamily="49" charset="0"/>
              </a:rPr>
              <a:t>int</a:t>
            </a:r>
            <a:r>
              <a:rPr lang="en-US" dirty="0"/>
              <a:t> and </a:t>
            </a:r>
            <a:r>
              <a:rPr lang="en-US" b="1" dirty="0">
                <a:latin typeface="Courier New" panose="02070309020205020404" pitchFamily="49" charset="0"/>
                <a:cs typeface="Courier New" panose="02070309020205020404" pitchFamily="49" charset="0"/>
              </a:rPr>
              <a:t>p</a:t>
            </a:r>
            <a:r>
              <a:rPr lang="en-US" dirty="0"/>
              <a:t> and </a:t>
            </a:r>
            <a:r>
              <a:rPr lang="en-US" b="1" dirty="0">
                <a:latin typeface="Courier New" panose="02070309020205020404" pitchFamily="49" charset="0"/>
                <a:cs typeface="Courier New" panose="02070309020205020404" pitchFamily="49" charset="0"/>
              </a:rPr>
              <a:t>q</a:t>
            </a:r>
            <a:r>
              <a:rPr lang="en-US" dirty="0"/>
              <a:t> have type </a:t>
            </a:r>
            <a:r>
              <a:rPr lang="en-US" b="1" dirty="0">
                <a:latin typeface="Courier New" panose="02070309020205020404" pitchFamily="49" charset="0"/>
                <a:cs typeface="Courier New" panose="02070309020205020404" pitchFamily="49" charset="0"/>
              </a:rPr>
              <a:t>int*</a:t>
            </a:r>
            <a:r>
              <a:rPr lang="en-US" dirty="0"/>
              <a:t>, which of the following will cause a compiler error?</a:t>
            </a:r>
          </a:p>
        </p:txBody>
      </p:sp>
      <p:sp>
        <p:nvSpPr>
          <p:cNvPr id="5" name="TextBox 4">
            <a:extLst>
              <a:ext uri="{FF2B5EF4-FFF2-40B4-BE49-F238E27FC236}">
                <a16:creationId xmlns:a16="http://schemas.microsoft.com/office/drawing/2014/main" id="{9A9C50BA-2618-4C6C-8773-CE39BBC2F308}"/>
              </a:ext>
            </a:extLst>
          </p:cNvPr>
          <p:cNvSpPr txBox="1"/>
          <p:nvPr/>
        </p:nvSpPr>
        <p:spPr>
          <a:xfrm>
            <a:off x="1790700" y="3186418"/>
            <a:ext cx="8610600" cy="3046988"/>
          </a:xfrm>
          <a:prstGeom prst="rect">
            <a:avLst/>
          </a:prstGeom>
          <a:noFill/>
        </p:spPr>
        <p:txBody>
          <a:bodyPr wrap="square" numCol="2" rtlCol="0">
            <a:spAutoFit/>
          </a:bodyPr>
          <a:lstStyle/>
          <a:p>
            <a:pPr marL="633222" indent="-514350">
              <a:buFont typeface="+mj-lt"/>
              <a:buAutoNum type="alphaLcParenR"/>
            </a:pPr>
            <a:r>
              <a:rPr lang="en-US" sz="3200" b="1" dirty="0">
                <a:latin typeface="Courier New" panose="02070309020205020404" pitchFamily="49" charset="0"/>
                <a:cs typeface="Courier New" panose="02070309020205020404" pitchFamily="49" charset="0"/>
              </a:rPr>
              <a:t>p = &amp;</a:t>
            </a:r>
            <a:r>
              <a:rPr lang="en-US" sz="3200" b="1" dirty="0" err="1">
                <a:latin typeface="Courier New" panose="02070309020205020404" pitchFamily="49" charset="0"/>
                <a:cs typeface="Courier New" panose="02070309020205020404" pitchFamily="49" charset="0"/>
              </a:rPr>
              <a:t>i</a:t>
            </a:r>
            <a:r>
              <a:rPr lang="en-US" sz="3200" b="1" dirty="0">
                <a:latin typeface="Courier New" panose="02070309020205020404" pitchFamily="49" charset="0"/>
                <a:cs typeface="Courier New" panose="02070309020205020404" pitchFamily="49" charset="0"/>
              </a:rPr>
              <a:t>;</a:t>
            </a:r>
          </a:p>
          <a:p>
            <a:pPr marL="633222" indent="-514350">
              <a:buFont typeface="+mj-lt"/>
              <a:buAutoNum type="alphaLcParenR"/>
            </a:pPr>
            <a:r>
              <a:rPr lang="en-US" sz="3200" b="1" dirty="0">
                <a:latin typeface="Courier New" panose="02070309020205020404" pitchFamily="49" charset="0"/>
                <a:cs typeface="Courier New" panose="02070309020205020404" pitchFamily="49" charset="0"/>
              </a:rPr>
              <a:t>p = *&amp;</a:t>
            </a:r>
            <a:r>
              <a:rPr lang="en-US" sz="3200" b="1" dirty="0" err="1">
                <a:latin typeface="Courier New" panose="02070309020205020404" pitchFamily="49" charset="0"/>
                <a:cs typeface="Courier New" panose="02070309020205020404" pitchFamily="49" charset="0"/>
              </a:rPr>
              <a:t>i</a:t>
            </a:r>
            <a:r>
              <a:rPr lang="en-US" sz="3200" b="1" dirty="0">
                <a:latin typeface="Courier New" panose="02070309020205020404" pitchFamily="49" charset="0"/>
                <a:cs typeface="Courier New" panose="02070309020205020404" pitchFamily="49" charset="0"/>
              </a:rPr>
              <a:t>;</a:t>
            </a:r>
          </a:p>
          <a:p>
            <a:pPr marL="633222" indent="-514350">
              <a:buFont typeface="+mj-lt"/>
              <a:buAutoNum type="alphaLcParenR"/>
            </a:pPr>
            <a:r>
              <a:rPr lang="en-US" sz="3200" b="1" dirty="0">
                <a:latin typeface="Courier New" panose="02070309020205020404" pitchFamily="49" charset="0"/>
                <a:cs typeface="Courier New" panose="02070309020205020404" pitchFamily="49" charset="0"/>
              </a:rPr>
              <a:t>p = &amp;*</a:t>
            </a:r>
            <a:r>
              <a:rPr lang="en-US" sz="3200" b="1" dirty="0" err="1">
                <a:latin typeface="Courier New" panose="02070309020205020404" pitchFamily="49" charset="0"/>
                <a:cs typeface="Courier New" panose="02070309020205020404" pitchFamily="49" charset="0"/>
              </a:rPr>
              <a:t>i</a:t>
            </a:r>
            <a:r>
              <a:rPr lang="en-US" sz="3200" b="1" dirty="0">
                <a:latin typeface="Courier New" panose="02070309020205020404" pitchFamily="49" charset="0"/>
                <a:cs typeface="Courier New" panose="02070309020205020404" pitchFamily="49" charset="0"/>
              </a:rPr>
              <a:t>;</a:t>
            </a:r>
          </a:p>
          <a:p>
            <a:pPr marL="633222" indent="-514350">
              <a:buFont typeface="+mj-lt"/>
              <a:buAutoNum type="alphaLcParenR"/>
            </a:pPr>
            <a:r>
              <a:rPr lang="en-US" sz="3200" b="1" dirty="0" err="1">
                <a:latin typeface="Courier New" panose="02070309020205020404" pitchFamily="49" charset="0"/>
                <a:cs typeface="Courier New" panose="02070309020205020404" pitchFamily="49" charset="0"/>
              </a:rPr>
              <a:t>i</a:t>
            </a:r>
            <a:r>
              <a:rPr lang="en-US" sz="3200" b="1" dirty="0">
                <a:latin typeface="Courier New" panose="02070309020205020404" pitchFamily="49" charset="0"/>
                <a:cs typeface="Courier New" panose="02070309020205020404" pitchFamily="49" charset="0"/>
              </a:rPr>
              <a:t> = *&amp;*p;</a:t>
            </a:r>
          </a:p>
          <a:p>
            <a:pPr marL="633222" indent="-514350">
              <a:buFont typeface="+mj-lt"/>
              <a:buAutoNum type="alphaLcParenR"/>
            </a:pPr>
            <a:r>
              <a:rPr lang="en-US" sz="3200" b="1" dirty="0" err="1">
                <a:latin typeface="Courier New" panose="02070309020205020404" pitchFamily="49" charset="0"/>
                <a:cs typeface="Courier New" panose="02070309020205020404" pitchFamily="49" charset="0"/>
              </a:rPr>
              <a:t>i</a:t>
            </a:r>
            <a:r>
              <a:rPr lang="en-US" sz="3200" b="1" dirty="0">
                <a:latin typeface="Courier New" panose="02070309020205020404" pitchFamily="49" charset="0"/>
                <a:cs typeface="Courier New" panose="02070309020205020404" pitchFamily="49" charset="0"/>
              </a:rPr>
              <a:t> = *&amp;p;</a:t>
            </a:r>
          </a:p>
          <a:p>
            <a:pPr marL="633222" indent="-514350">
              <a:buFont typeface="+mj-lt"/>
              <a:buAutoNum type="alphaLcParenR"/>
            </a:pPr>
            <a:r>
              <a:rPr lang="en-US" sz="3200" b="1" dirty="0" err="1">
                <a:latin typeface="Courier New" panose="02070309020205020404" pitchFamily="49" charset="0"/>
                <a:cs typeface="Courier New" panose="02070309020205020404" pitchFamily="49" charset="0"/>
              </a:rPr>
              <a:t>i</a:t>
            </a:r>
            <a:r>
              <a:rPr lang="en-US" sz="3200" b="1" dirty="0">
                <a:latin typeface="Courier New" panose="02070309020205020404" pitchFamily="49" charset="0"/>
                <a:cs typeface="Courier New" panose="02070309020205020404" pitchFamily="49" charset="0"/>
              </a:rPr>
              <a:t> = &amp;*p;</a:t>
            </a:r>
          </a:p>
          <a:p>
            <a:pPr marL="633222" indent="-514350">
              <a:buFont typeface="+mj-lt"/>
              <a:buAutoNum type="alphaLcParenR"/>
            </a:pPr>
            <a:r>
              <a:rPr lang="en-US" sz="3200" b="1" dirty="0">
                <a:latin typeface="Courier New" panose="02070309020205020404" pitchFamily="49" charset="0"/>
                <a:cs typeface="Courier New" panose="02070309020205020404" pitchFamily="49" charset="0"/>
              </a:rPr>
              <a:t>p = &amp;*&amp;</a:t>
            </a:r>
            <a:r>
              <a:rPr lang="en-US" sz="3200" b="1" dirty="0" err="1">
                <a:latin typeface="Courier New" panose="02070309020205020404" pitchFamily="49" charset="0"/>
                <a:cs typeface="Courier New" panose="02070309020205020404" pitchFamily="49" charset="0"/>
              </a:rPr>
              <a:t>i</a:t>
            </a:r>
            <a:r>
              <a:rPr lang="en-US" sz="3200" b="1" dirty="0">
                <a:latin typeface="Courier New" panose="02070309020205020404" pitchFamily="49" charset="0"/>
                <a:cs typeface="Courier New" panose="02070309020205020404" pitchFamily="49" charset="0"/>
              </a:rPr>
              <a:t>;</a:t>
            </a:r>
          </a:p>
          <a:p>
            <a:pPr marL="633222" indent="-514350">
              <a:buFont typeface="+mj-lt"/>
              <a:buAutoNum type="alphaLcParenR"/>
            </a:pPr>
            <a:r>
              <a:rPr lang="en-US" sz="3200" b="1" dirty="0">
                <a:latin typeface="Courier New" panose="02070309020205020404" pitchFamily="49" charset="0"/>
                <a:cs typeface="Courier New" panose="02070309020205020404" pitchFamily="49" charset="0"/>
              </a:rPr>
              <a:t>q = *&amp;*p;</a:t>
            </a:r>
          </a:p>
          <a:p>
            <a:pPr marL="633222" indent="-514350">
              <a:buFont typeface="+mj-lt"/>
              <a:buAutoNum type="alphaLcParenR"/>
            </a:pPr>
            <a:r>
              <a:rPr lang="en-US" sz="3200" b="1" dirty="0" err="1">
                <a:latin typeface="Courier New" panose="02070309020205020404" pitchFamily="49" charset="0"/>
                <a:cs typeface="Courier New" panose="02070309020205020404" pitchFamily="49" charset="0"/>
              </a:rPr>
              <a:t>i</a:t>
            </a:r>
            <a:r>
              <a:rPr lang="en-US" sz="3200" b="1" dirty="0">
                <a:latin typeface="Courier New" panose="02070309020205020404" pitchFamily="49" charset="0"/>
                <a:cs typeface="Courier New" panose="02070309020205020404" pitchFamily="49" charset="0"/>
              </a:rPr>
              <a:t> = **&amp;p;</a:t>
            </a:r>
          </a:p>
          <a:p>
            <a:pPr marL="633222" indent="-514350">
              <a:buFont typeface="+mj-lt"/>
              <a:buAutoNum type="alphaLcParenR"/>
            </a:pPr>
            <a:r>
              <a:rPr lang="en-US" sz="3200" b="1" dirty="0">
                <a:latin typeface="Courier New" panose="02070309020205020404" pitchFamily="49" charset="0"/>
                <a:cs typeface="Courier New" panose="02070309020205020404" pitchFamily="49" charset="0"/>
              </a:rPr>
              <a:t>q = *&amp;p;</a:t>
            </a:r>
          </a:p>
          <a:p>
            <a:pPr marL="633222" indent="-514350">
              <a:buFont typeface="+mj-lt"/>
              <a:buAutoNum type="alphaLcParenR"/>
            </a:pPr>
            <a:r>
              <a:rPr lang="en-US" sz="3200" b="1" dirty="0">
                <a:latin typeface="Courier New" panose="02070309020205020404" pitchFamily="49" charset="0"/>
                <a:cs typeface="Courier New" panose="02070309020205020404" pitchFamily="49" charset="0"/>
              </a:rPr>
              <a:t>q = &amp;*p;</a:t>
            </a:r>
          </a:p>
          <a:p>
            <a:endParaRPr lang="en-US" sz="3200" dirty="0"/>
          </a:p>
        </p:txBody>
      </p:sp>
    </p:spTree>
    <p:extLst>
      <p:ext uri="{BB962C8B-B14F-4D97-AF65-F5344CB8AC3E}">
        <p14:creationId xmlns:p14="http://schemas.microsoft.com/office/powerpoint/2010/main" val="921170097"/>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989503-8740-40B6-8461-7E2AD564C22F}"/>
              </a:ext>
            </a:extLst>
          </p:cNvPr>
          <p:cNvSpPr>
            <a:spLocks noGrp="1"/>
          </p:cNvSpPr>
          <p:nvPr>
            <p:ph type="title"/>
          </p:nvPr>
        </p:nvSpPr>
        <p:spPr/>
        <p:txBody>
          <a:bodyPr/>
          <a:lstStyle/>
          <a:p>
            <a:r>
              <a:rPr lang="en-US" dirty="0" err="1"/>
              <a:t>Interprocess</a:t>
            </a:r>
            <a:r>
              <a:rPr lang="en-US" dirty="0"/>
              <a:t> Communication</a:t>
            </a:r>
          </a:p>
        </p:txBody>
      </p:sp>
      <p:sp>
        <p:nvSpPr>
          <p:cNvPr id="3" name="Text Placeholder 2">
            <a:extLst>
              <a:ext uri="{FF2B5EF4-FFF2-40B4-BE49-F238E27FC236}">
                <a16:creationId xmlns:a16="http://schemas.microsoft.com/office/drawing/2014/main" id="{D24FAB95-3882-4659-A8E7-AD1DFBD1E71C}"/>
              </a:ext>
            </a:extLst>
          </p:cNvPr>
          <p:cNvSpPr>
            <a:spLocks noGrp="1"/>
          </p:cNvSpPr>
          <p:nvPr>
            <p:ph type="body" idx="1"/>
          </p:nvPr>
        </p:nvSpPr>
        <p:spPr/>
        <p:txBody>
          <a:bodyPr/>
          <a:lstStyle/>
          <a:p>
            <a:endParaRPr lang="en-US"/>
          </a:p>
        </p:txBody>
      </p:sp>
    </p:spTree>
    <p:extLst>
      <p:ext uri="{BB962C8B-B14F-4D97-AF65-F5344CB8AC3E}">
        <p14:creationId xmlns:p14="http://schemas.microsoft.com/office/powerpoint/2010/main" val="411743561"/>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5D2658-4D38-4014-949E-16BBC35AC33A}"/>
              </a:ext>
            </a:extLst>
          </p:cNvPr>
          <p:cNvSpPr>
            <a:spLocks noGrp="1"/>
          </p:cNvSpPr>
          <p:nvPr>
            <p:ph type="title"/>
          </p:nvPr>
        </p:nvSpPr>
        <p:spPr/>
        <p:txBody>
          <a:bodyPr/>
          <a:lstStyle/>
          <a:p>
            <a:r>
              <a:rPr lang="en-US" dirty="0"/>
              <a:t>Message passing</a:t>
            </a:r>
          </a:p>
        </p:txBody>
      </p:sp>
      <p:sp>
        <p:nvSpPr>
          <p:cNvPr id="3" name="Content Placeholder 2">
            <a:extLst>
              <a:ext uri="{FF2B5EF4-FFF2-40B4-BE49-F238E27FC236}">
                <a16:creationId xmlns:a16="http://schemas.microsoft.com/office/drawing/2014/main" id="{1206933A-3DF7-48F3-846E-AC2688BCC1A5}"/>
              </a:ext>
            </a:extLst>
          </p:cNvPr>
          <p:cNvSpPr>
            <a:spLocks noGrp="1"/>
          </p:cNvSpPr>
          <p:nvPr>
            <p:ph idx="1"/>
          </p:nvPr>
        </p:nvSpPr>
        <p:spPr/>
        <p:txBody>
          <a:bodyPr/>
          <a:lstStyle/>
          <a:p>
            <a:r>
              <a:rPr lang="en-US" dirty="0"/>
              <a:t>There are many IPC approaches, but they can all be  categorized as either </a:t>
            </a:r>
            <a:r>
              <a:rPr lang="en-US" b="1" dirty="0"/>
              <a:t>message passing</a:t>
            </a:r>
            <a:r>
              <a:rPr lang="en-US" dirty="0"/>
              <a:t> or </a:t>
            </a:r>
            <a:r>
              <a:rPr lang="en-US" b="1" dirty="0"/>
              <a:t>shared memory</a:t>
            </a:r>
          </a:p>
          <a:p>
            <a:r>
              <a:rPr lang="en-US" dirty="0"/>
              <a:t>Message passing:</a:t>
            </a:r>
          </a:p>
          <a:p>
            <a:pPr lvl="1"/>
            <a:r>
              <a:rPr lang="en-US" dirty="0"/>
              <a:t>Sender prepares a message</a:t>
            </a:r>
          </a:p>
          <a:p>
            <a:pPr lvl="1"/>
            <a:r>
              <a:rPr lang="en-US" dirty="0"/>
              <a:t>Sender makes a system call to request a data transfer</a:t>
            </a:r>
          </a:p>
          <a:p>
            <a:pPr lvl="1"/>
            <a:r>
              <a:rPr lang="en-US" dirty="0"/>
              <a:t>Kernel copies the message into a buffer</a:t>
            </a:r>
          </a:p>
          <a:p>
            <a:pPr lvl="1"/>
            <a:r>
              <a:rPr lang="en-US" dirty="0"/>
              <a:t>Receiver makes a system call to retrieve the data</a:t>
            </a:r>
          </a:p>
          <a:p>
            <a:pPr lvl="1"/>
            <a:r>
              <a:rPr lang="en-US" dirty="0"/>
              <a:t>Receiver copes the message into its own memory</a:t>
            </a:r>
          </a:p>
        </p:txBody>
      </p:sp>
    </p:spTree>
    <p:extLst>
      <p:ext uri="{BB962C8B-B14F-4D97-AF65-F5344CB8AC3E}">
        <p14:creationId xmlns:p14="http://schemas.microsoft.com/office/powerpoint/2010/main" val="17460592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434B0B-D0EC-443A-9B45-0A97E17C3E9F}"/>
              </a:ext>
            </a:extLst>
          </p:cNvPr>
          <p:cNvSpPr>
            <a:spLocks noGrp="1"/>
          </p:cNvSpPr>
          <p:nvPr>
            <p:ph type="title"/>
          </p:nvPr>
        </p:nvSpPr>
        <p:spPr/>
        <p:txBody>
          <a:bodyPr/>
          <a:lstStyle/>
          <a:p>
            <a:r>
              <a:rPr lang="en-US" dirty="0"/>
              <a:t>Shared memory</a:t>
            </a:r>
          </a:p>
        </p:txBody>
      </p:sp>
      <p:sp>
        <p:nvSpPr>
          <p:cNvPr id="3" name="Content Placeholder 2">
            <a:extLst>
              <a:ext uri="{FF2B5EF4-FFF2-40B4-BE49-F238E27FC236}">
                <a16:creationId xmlns:a16="http://schemas.microsoft.com/office/drawing/2014/main" id="{EA489498-90CF-40F9-AED5-E5A4A195CF9A}"/>
              </a:ext>
            </a:extLst>
          </p:cNvPr>
          <p:cNvSpPr>
            <a:spLocks noGrp="1"/>
          </p:cNvSpPr>
          <p:nvPr>
            <p:ph idx="1"/>
          </p:nvPr>
        </p:nvSpPr>
        <p:spPr/>
        <p:txBody>
          <a:bodyPr/>
          <a:lstStyle/>
          <a:p>
            <a:r>
              <a:rPr lang="en-US" dirty="0"/>
              <a:t>Shared memory IPC is completely different</a:t>
            </a:r>
          </a:p>
          <a:p>
            <a:r>
              <a:rPr lang="en-US" dirty="0"/>
              <a:t>The processes decide on a chunk of virtual memory that will be used for IPC</a:t>
            </a:r>
          </a:p>
          <a:p>
            <a:r>
              <a:rPr lang="en-US" dirty="0"/>
              <a:t>The processes make system calls to request that this memory is shared</a:t>
            </a:r>
          </a:p>
          <a:p>
            <a:r>
              <a:rPr lang="en-US" dirty="0"/>
              <a:t>Once it's shared, processes can read and write from shared memory just like any other data in the program</a:t>
            </a:r>
          </a:p>
          <a:p>
            <a:r>
              <a:rPr lang="en-US" dirty="0"/>
              <a:t>Mediation through the kernel isn't needed after the memory is shared</a:t>
            </a:r>
          </a:p>
        </p:txBody>
      </p:sp>
    </p:spTree>
    <p:extLst>
      <p:ext uri="{BB962C8B-B14F-4D97-AF65-F5344CB8AC3E}">
        <p14:creationId xmlns:p14="http://schemas.microsoft.com/office/powerpoint/2010/main" val="18861110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46310D-68DB-432D-B38B-1F92B7A97710}"/>
              </a:ext>
            </a:extLst>
          </p:cNvPr>
          <p:cNvSpPr>
            <a:spLocks noGrp="1"/>
          </p:cNvSpPr>
          <p:nvPr>
            <p:ph type="title"/>
          </p:nvPr>
        </p:nvSpPr>
        <p:spPr/>
        <p:txBody>
          <a:bodyPr/>
          <a:lstStyle/>
          <a:p>
            <a:r>
              <a:rPr lang="en-US" dirty="0"/>
              <a:t>Pros and cons of message passing</a:t>
            </a:r>
          </a:p>
        </p:txBody>
      </p:sp>
      <p:sp>
        <p:nvSpPr>
          <p:cNvPr id="3" name="Content Placeholder 2">
            <a:extLst>
              <a:ext uri="{FF2B5EF4-FFF2-40B4-BE49-F238E27FC236}">
                <a16:creationId xmlns:a16="http://schemas.microsoft.com/office/drawing/2014/main" id="{7B90030F-438C-4333-A7FF-EE60FB73E09A}"/>
              </a:ext>
            </a:extLst>
          </p:cNvPr>
          <p:cNvSpPr>
            <a:spLocks noGrp="1"/>
          </p:cNvSpPr>
          <p:nvPr>
            <p:ph idx="1"/>
          </p:nvPr>
        </p:nvSpPr>
        <p:spPr/>
        <p:txBody>
          <a:bodyPr>
            <a:normAutofit fontScale="92500" lnSpcReduction="20000"/>
          </a:bodyPr>
          <a:lstStyle/>
          <a:p>
            <a:r>
              <a:rPr lang="en-US" dirty="0"/>
              <a:t>Message passing requires:</a:t>
            </a:r>
          </a:p>
          <a:p>
            <a:pPr lvl="1"/>
            <a:r>
              <a:rPr lang="en-US" dirty="0"/>
              <a:t>A system call to read</a:t>
            </a:r>
          </a:p>
          <a:p>
            <a:pPr lvl="1"/>
            <a:r>
              <a:rPr lang="en-US" dirty="0"/>
              <a:t>A system call to write</a:t>
            </a:r>
          </a:p>
          <a:p>
            <a:pPr lvl="1"/>
            <a:r>
              <a:rPr lang="en-US" dirty="0"/>
              <a:t>Copying the message into kernel memory</a:t>
            </a:r>
          </a:p>
          <a:p>
            <a:pPr lvl="1"/>
            <a:r>
              <a:rPr lang="en-US" dirty="0"/>
              <a:t>Copying the message into receiver memory</a:t>
            </a:r>
          </a:p>
          <a:p>
            <a:r>
              <a:rPr lang="en-US" dirty="0"/>
              <a:t>Thus, sending lots of messages can cause a lot of overhead</a:t>
            </a:r>
          </a:p>
          <a:p>
            <a:r>
              <a:rPr lang="en-US" dirty="0"/>
              <a:t>However, sending a small number of messages can be less expensive than setting up shared memory</a:t>
            </a:r>
          </a:p>
          <a:p>
            <a:r>
              <a:rPr lang="en-US" dirty="0"/>
              <a:t>Message passing naturally handles the problem of synchronization</a:t>
            </a:r>
          </a:p>
          <a:p>
            <a:pPr lvl="1"/>
            <a:r>
              <a:rPr lang="en-US" dirty="0"/>
              <a:t>Making sure that timing doesn’t corrupt memory</a:t>
            </a:r>
          </a:p>
          <a:p>
            <a:endParaRPr lang="en-US" dirty="0"/>
          </a:p>
        </p:txBody>
      </p:sp>
    </p:spTree>
    <p:extLst>
      <p:ext uri="{BB962C8B-B14F-4D97-AF65-F5344CB8AC3E}">
        <p14:creationId xmlns:p14="http://schemas.microsoft.com/office/powerpoint/2010/main" val="23664598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417A88-117C-446D-B8FC-967ED30A08F0}"/>
              </a:ext>
            </a:extLst>
          </p:cNvPr>
          <p:cNvSpPr>
            <a:spLocks noGrp="1"/>
          </p:cNvSpPr>
          <p:nvPr>
            <p:ph type="title"/>
          </p:nvPr>
        </p:nvSpPr>
        <p:spPr/>
        <p:txBody>
          <a:bodyPr/>
          <a:lstStyle/>
          <a:p>
            <a:r>
              <a:rPr lang="en-US" dirty="0"/>
              <a:t>Linux/UNIX commands you should know</a:t>
            </a:r>
          </a:p>
        </p:txBody>
      </p:sp>
      <p:sp>
        <p:nvSpPr>
          <p:cNvPr id="3" name="Content Placeholder 2">
            <a:extLst>
              <a:ext uri="{FF2B5EF4-FFF2-40B4-BE49-F238E27FC236}">
                <a16:creationId xmlns:a16="http://schemas.microsoft.com/office/drawing/2014/main" id="{9021F3C2-11E4-44A2-9D62-D282A55C1150}"/>
              </a:ext>
            </a:extLst>
          </p:cNvPr>
          <p:cNvSpPr>
            <a:spLocks noGrp="1"/>
          </p:cNvSpPr>
          <p:nvPr>
            <p:ph idx="1"/>
          </p:nvPr>
        </p:nvSpPr>
        <p:spPr>
          <a:xfrm>
            <a:off x="609600" y="1775193"/>
            <a:ext cx="10972800" cy="2720608"/>
          </a:xfrm>
        </p:spPr>
        <p:txBody>
          <a:bodyPr numCol="3">
            <a:normAutofit lnSpcReduction="10000"/>
          </a:bodyPr>
          <a:lstStyle/>
          <a:p>
            <a:r>
              <a:rPr lang="en-US" sz="3600" b="1" dirty="0">
                <a:latin typeface="Courier New" panose="02070309020205020404" pitchFamily="49" charset="0"/>
                <a:cs typeface="Courier New" panose="02070309020205020404" pitchFamily="49" charset="0"/>
              </a:rPr>
              <a:t>cat</a:t>
            </a:r>
          </a:p>
          <a:p>
            <a:r>
              <a:rPr lang="en-US" sz="3600" b="1" dirty="0">
                <a:latin typeface="Courier New" panose="02070309020205020404" pitchFamily="49" charset="0"/>
                <a:cs typeface="Courier New" panose="02070309020205020404" pitchFamily="49" charset="0"/>
              </a:rPr>
              <a:t>cd</a:t>
            </a:r>
          </a:p>
          <a:p>
            <a:r>
              <a:rPr lang="en-US" sz="3600" b="1" dirty="0" err="1">
                <a:latin typeface="Courier New" panose="02070309020205020404" pitchFamily="49" charset="0"/>
                <a:cs typeface="Courier New" panose="02070309020205020404" pitchFamily="49" charset="0"/>
              </a:rPr>
              <a:t>chmod</a:t>
            </a:r>
            <a:endParaRPr lang="en-US" sz="3600" b="1" dirty="0">
              <a:latin typeface="Courier New" panose="02070309020205020404" pitchFamily="49" charset="0"/>
              <a:cs typeface="Courier New" panose="02070309020205020404" pitchFamily="49" charset="0"/>
            </a:endParaRPr>
          </a:p>
          <a:p>
            <a:r>
              <a:rPr lang="en-US" sz="3600" b="1" dirty="0">
                <a:latin typeface="Courier New" panose="02070309020205020404" pitchFamily="49" charset="0"/>
                <a:cs typeface="Courier New" panose="02070309020205020404" pitchFamily="49" charset="0"/>
              </a:rPr>
              <a:t>cp</a:t>
            </a:r>
          </a:p>
          <a:p>
            <a:r>
              <a:rPr lang="en-US" sz="3600" b="1" dirty="0">
                <a:latin typeface="Courier New" panose="02070309020205020404" pitchFamily="49" charset="0"/>
                <a:cs typeface="Courier New" panose="02070309020205020404" pitchFamily="49" charset="0"/>
              </a:rPr>
              <a:t>grep</a:t>
            </a:r>
          </a:p>
          <a:p>
            <a:r>
              <a:rPr lang="en-US" sz="3600" b="1" dirty="0">
                <a:latin typeface="Courier New" panose="02070309020205020404" pitchFamily="49" charset="0"/>
                <a:cs typeface="Courier New" panose="02070309020205020404" pitchFamily="49" charset="0"/>
              </a:rPr>
              <a:t>kill</a:t>
            </a:r>
          </a:p>
          <a:p>
            <a:r>
              <a:rPr lang="en-US" sz="3600" b="1" dirty="0">
                <a:latin typeface="Courier New" panose="02070309020205020404" pitchFamily="49" charset="0"/>
                <a:cs typeface="Courier New" panose="02070309020205020404" pitchFamily="49" charset="0"/>
              </a:rPr>
              <a:t>less</a:t>
            </a:r>
          </a:p>
          <a:p>
            <a:r>
              <a:rPr lang="en-US" sz="3600" b="1" dirty="0">
                <a:latin typeface="Courier New" panose="02070309020205020404" pitchFamily="49" charset="0"/>
                <a:cs typeface="Courier New" panose="02070309020205020404" pitchFamily="49" charset="0"/>
              </a:rPr>
              <a:t>ls</a:t>
            </a:r>
          </a:p>
          <a:p>
            <a:r>
              <a:rPr lang="en-US" sz="3600" b="1" dirty="0">
                <a:latin typeface="Courier New" panose="02070309020205020404" pitchFamily="49" charset="0"/>
                <a:cs typeface="Courier New" panose="02070309020205020404" pitchFamily="49" charset="0"/>
              </a:rPr>
              <a:t>make</a:t>
            </a:r>
          </a:p>
          <a:p>
            <a:r>
              <a:rPr lang="en-US" sz="3600" b="1" dirty="0">
                <a:latin typeface="Courier New" panose="02070309020205020404" pitchFamily="49" charset="0"/>
                <a:cs typeface="Courier New" panose="02070309020205020404" pitchFamily="49" charset="0"/>
              </a:rPr>
              <a:t>man</a:t>
            </a:r>
          </a:p>
          <a:p>
            <a:r>
              <a:rPr lang="en-US" sz="3600" b="1" dirty="0" err="1">
                <a:latin typeface="Courier New" panose="02070309020205020404" pitchFamily="49" charset="0"/>
                <a:cs typeface="Courier New" panose="02070309020205020404" pitchFamily="49" charset="0"/>
              </a:rPr>
              <a:t>mkdir</a:t>
            </a:r>
            <a:endParaRPr lang="en-US" sz="3600" b="1" dirty="0">
              <a:latin typeface="Courier New" panose="02070309020205020404" pitchFamily="49" charset="0"/>
              <a:cs typeface="Courier New" panose="02070309020205020404" pitchFamily="49" charset="0"/>
            </a:endParaRPr>
          </a:p>
          <a:p>
            <a:r>
              <a:rPr lang="en-US" sz="3600" b="1" dirty="0">
                <a:latin typeface="Courier New" panose="02070309020205020404" pitchFamily="49" charset="0"/>
                <a:cs typeface="Courier New" panose="02070309020205020404" pitchFamily="49" charset="0"/>
              </a:rPr>
              <a:t>mv</a:t>
            </a:r>
          </a:p>
          <a:p>
            <a:r>
              <a:rPr lang="en-US" sz="3600" b="1" dirty="0" err="1">
                <a:latin typeface="Courier New" panose="02070309020205020404" pitchFamily="49" charset="0"/>
                <a:cs typeface="Courier New" panose="02070309020205020404" pitchFamily="49" charset="0"/>
              </a:rPr>
              <a:t>ps</a:t>
            </a:r>
            <a:endParaRPr lang="en-US" sz="3600" b="1" dirty="0">
              <a:latin typeface="Courier New" panose="02070309020205020404" pitchFamily="49" charset="0"/>
              <a:cs typeface="Courier New" panose="02070309020205020404" pitchFamily="49" charset="0"/>
            </a:endParaRPr>
          </a:p>
          <a:p>
            <a:r>
              <a:rPr lang="en-US" sz="3600" b="1" dirty="0" err="1">
                <a:latin typeface="Courier New" panose="02070309020205020404" pitchFamily="49" charset="0"/>
                <a:cs typeface="Courier New" panose="02070309020205020404" pitchFamily="49" charset="0"/>
              </a:rPr>
              <a:t>pwd</a:t>
            </a:r>
            <a:endParaRPr lang="en-US" sz="3600" b="1" dirty="0">
              <a:latin typeface="Courier New" panose="02070309020205020404" pitchFamily="49" charset="0"/>
              <a:cs typeface="Courier New" panose="02070309020205020404" pitchFamily="49" charset="0"/>
            </a:endParaRPr>
          </a:p>
        </p:txBody>
      </p:sp>
    </p:spTree>
    <p:extLst>
      <p:ext uri="{BB962C8B-B14F-4D97-AF65-F5344CB8AC3E}">
        <p14:creationId xmlns:p14="http://schemas.microsoft.com/office/powerpoint/2010/main" val="20825808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grpId="0" nodeType="clickEffect">
                                  <p:stCondLst>
                                    <p:cond delay="0"/>
                                  </p:stCondLst>
                                  <p:childTnLst>
                                    <p:set>
                                      <p:cBhvr>
                                        <p:cTn id="58" dur="1" fill="hold">
                                          <p:stCondLst>
                                            <p:cond delay="0"/>
                                          </p:stCondLst>
                                        </p:cTn>
                                        <p:tgtEl>
                                          <p:spTgt spid="3">
                                            <p:txEl>
                                              <p:pRg st="13" end="1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6A9179-5893-4536-A335-79F7CAA52F44}"/>
              </a:ext>
            </a:extLst>
          </p:cNvPr>
          <p:cNvSpPr>
            <a:spLocks noGrp="1"/>
          </p:cNvSpPr>
          <p:nvPr>
            <p:ph type="title"/>
          </p:nvPr>
        </p:nvSpPr>
        <p:spPr/>
        <p:txBody>
          <a:bodyPr/>
          <a:lstStyle/>
          <a:p>
            <a:r>
              <a:rPr lang="en-US" dirty="0"/>
              <a:t>Pros and cons of shared memory</a:t>
            </a:r>
          </a:p>
        </p:txBody>
      </p:sp>
      <p:sp>
        <p:nvSpPr>
          <p:cNvPr id="3" name="Content Placeholder 2">
            <a:extLst>
              <a:ext uri="{FF2B5EF4-FFF2-40B4-BE49-F238E27FC236}">
                <a16:creationId xmlns:a16="http://schemas.microsoft.com/office/drawing/2014/main" id="{B888BAB6-EEC6-4A39-9639-2215A21AECA3}"/>
              </a:ext>
            </a:extLst>
          </p:cNvPr>
          <p:cNvSpPr>
            <a:spLocks noGrp="1"/>
          </p:cNvSpPr>
          <p:nvPr>
            <p:ph idx="1"/>
          </p:nvPr>
        </p:nvSpPr>
        <p:spPr/>
        <p:txBody>
          <a:bodyPr>
            <a:normAutofit fontScale="92500" lnSpcReduction="10000"/>
          </a:bodyPr>
          <a:lstStyle/>
          <a:p>
            <a:r>
              <a:rPr lang="en-US" dirty="0"/>
              <a:t>It's computationally expensive to set up the shared memory</a:t>
            </a:r>
          </a:p>
          <a:p>
            <a:r>
              <a:rPr lang="en-US" dirty="0"/>
              <a:t>But that's a one-time cost</a:t>
            </a:r>
          </a:p>
          <a:p>
            <a:r>
              <a:rPr lang="en-US" dirty="0"/>
              <a:t>If two processes are sharing lots of messages, it can be more efficient to use a shared memory system</a:t>
            </a:r>
          </a:p>
          <a:p>
            <a:r>
              <a:rPr lang="en-US" dirty="0"/>
              <a:t>Perhaps the more significant problem with shared memory is synchronization</a:t>
            </a:r>
          </a:p>
          <a:p>
            <a:pPr lvl="1"/>
            <a:r>
              <a:rPr lang="en-US" dirty="0"/>
              <a:t>Processes reading and writing the same memory can leave the memory in an inconsistent state</a:t>
            </a:r>
          </a:p>
          <a:p>
            <a:pPr lvl="1"/>
            <a:r>
              <a:rPr lang="en-US" dirty="0"/>
              <a:t>If one process executes </a:t>
            </a:r>
            <a:r>
              <a:rPr lang="en-US" b="1" dirty="0">
                <a:latin typeface="Courier New" panose="02070309020205020404" pitchFamily="49" charset="0"/>
                <a:cs typeface="Courier New" panose="02070309020205020404" pitchFamily="49" charset="0"/>
              </a:rPr>
              <a:t>x += 100</a:t>
            </a:r>
            <a:r>
              <a:rPr lang="en-US" dirty="0"/>
              <a:t> while another executes </a:t>
            </a:r>
            <a:r>
              <a:rPr lang="en-US" b="1" dirty="0">
                <a:latin typeface="Courier New" panose="02070309020205020404" pitchFamily="49" charset="0"/>
                <a:cs typeface="Courier New" panose="02070309020205020404" pitchFamily="49" charset="0"/>
              </a:rPr>
              <a:t>x -= 100</a:t>
            </a:r>
            <a:r>
              <a:rPr lang="en-US" dirty="0"/>
              <a:t>, the result could be the correct </a:t>
            </a:r>
            <a:r>
              <a:rPr lang="en-US" b="1" dirty="0">
                <a:latin typeface="Courier New" panose="02070309020205020404" pitchFamily="49" charset="0"/>
                <a:cs typeface="Courier New" panose="02070309020205020404" pitchFamily="49" charset="0"/>
              </a:rPr>
              <a:t>x</a:t>
            </a:r>
            <a:r>
              <a:rPr lang="en-US" dirty="0"/>
              <a:t> or the incorrect </a:t>
            </a:r>
            <a:r>
              <a:rPr lang="en-US" b="1" dirty="0">
                <a:latin typeface="Courier New" panose="02070309020205020404" pitchFamily="49" charset="0"/>
                <a:cs typeface="Courier New" panose="02070309020205020404" pitchFamily="49" charset="0"/>
              </a:rPr>
              <a:t>x + 100</a:t>
            </a:r>
            <a:r>
              <a:rPr lang="en-US" dirty="0"/>
              <a:t> or </a:t>
            </a:r>
            <a:r>
              <a:rPr lang="en-US" b="1" dirty="0">
                <a:latin typeface="Courier New" panose="02070309020205020404" pitchFamily="49" charset="0"/>
                <a:cs typeface="Courier New" panose="02070309020205020404" pitchFamily="49" charset="0"/>
              </a:rPr>
              <a:t>x – 100</a:t>
            </a:r>
          </a:p>
          <a:p>
            <a:r>
              <a:rPr lang="en-US" dirty="0"/>
              <a:t>Tools must be used to guarantee synchronization</a:t>
            </a:r>
            <a:endParaRPr lang="en-US" b="1" dirty="0">
              <a:latin typeface="Courier New" panose="02070309020205020404" pitchFamily="49" charset="0"/>
              <a:cs typeface="Courier New" panose="02070309020205020404" pitchFamily="49" charset="0"/>
            </a:endParaRPr>
          </a:p>
        </p:txBody>
      </p:sp>
    </p:spTree>
    <p:extLst>
      <p:ext uri="{BB962C8B-B14F-4D97-AF65-F5344CB8AC3E}">
        <p14:creationId xmlns:p14="http://schemas.microsoft.com/office/powerpoint/2010/main" val="5101495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2E333F-0EFD-4504-A4DE-E50C9C296B38}"/>
              </a:ext>
            </a:extLst>
          </p:cNvPr>
          <p:cNvSpPr>
            <a:spLocks noGrp="1"/>
          </p:cNvSpPr>
          <p:nvPr>
            <p:ph type="title"/>
          </p:nvPr>
        </p:nvSpPr>
        <p:spPr/>
        <p:txBody>
          <a:bodyPr/>
          <a:lstStyle/>
          <a:p>
            <a:r>
              <a:rPr lang="en-US" dirty="0"/>
              <a:t>IPC taxonomy</a:t>
            </a:r>
          </a:p>
        </p:txBody>
      </p:sp>
      <p:sp>
        <p:nvSpPr>
          <p:cNvPr id="3" name="Content Placeholder 2">
            <a:extLst>
              <a:ext uri="{FF2B5EF4-FFF2-40B4-BE49-F238E27FC236}">
                <a16:creationId xmlns:a16="http://schemas.microsoft.com/office/drawing/2014/main" id="{649B191C-A84A-4504-80BC-36A7363C6E6E}"/>
              </a:ext>
            </a:extLst>
          </p:cNvPr>
          <p:cNvSpPr>
            <a:spLocks noGrp="1"/>
          </p:cNvSpPr>
          <p:nvPr>
            <p:ph idx="1"/>
          </p:nvPr>
        </p:nvSpPr>
        <p:spPr/>
        <p:txBody>
          <a:bodyPr>
            <a:normAutofit fontScale="70000" lnSpcReduction="20000"/>
          </a:bodyPr>
          <a:lstStyle/>
          <a:p>
            <a:r>
              <a:rPr lang="en-US" dirty="0"/>
              <a:t>Using the categories from the previous slide, we can list all of the IPC techniques that will be covered in this class</a:t>
            </a:r>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r>
              <a:rPr lang="en-US" dirty="0"/>
              <a:t>We talked about signals last week, which are a form of IPC but very limited</a:t>
            </a:r>
          </a:p>
          <a:p>
            <a:r>
              <a:rPr lang="en-US" dirty="0"/>
              <a:t>We'll cover sockets when we talk about networking</a:t>
            </a:r>
          </a:p>
        </p:txBody>
      </p:sp>
      <p:graphicFrame>
        <p:nvGraphicFramePr>
          <p:cNvPr id="4" name="Table 3">
            <a:extLst>
              <a:ext uri="{FF2B5EF4-FFF2-40B4-BE49-F238E27FC236}">
                <a16:creationId xmlns:a16="http://schemas.microsoft.com/office/drawing/2014/main" id="{E816A91A-B088-4E64-A9BE-86F07D73B319}"/>
              </a:ext>
            </a:extLst>
          </p:cNvPr>
          <p:cNvGraphicFramePr>
            <a:graphicFrameLocks noGrp="1"/>
          </p:cNvGraphicFramePr>
          <p:nvPr>
            <p:extLst/>
          </p:nvPr>
        </p:nvGraphicFramePr>
        <p:xfrm>
          <a:off x="1447800" y="2438400"/>
          <a:ext cx="9296400" cy="2966720"/>
        </p:xfrm>
        <a:graphic>
          <a:graphicData uri="http://schemas.openxmlformats.org/drawingml/2006/table">
            <a:tbl>
              <a:tblPr firstRow="1" bandRow="1">
                <a:tableStyleId>{5C22544A-7EE6-4342-B048-85BDC9FD1C3A}</a:tableStyleId>
              </a:tblPr>
              <a:tblGrid>
                <a:gridCol w="2357460">
                  <a:extLst>
                    <a:ext uri="{9D8B030D-6E8A-4147-A177-3AD203B41FA5}">
                      <a16:colId xmlns:a16="http://schemas.microsoft.com/office/drawing/2014/main" val="3622243419"/>
                    </a:ext>
                  </a:extLst>
                </a:gridCol>
                <a:gridCol w="2156625">
                  <a:extLst>
                    <a:ext uri="{9D8B030D-6E8A-4147-A177-3AD203B41FA5}">
                      <a16:colId xmlns:a16="http://schemas.microsoft.com/office/drawing/2014/main" val="3884492694"/>
                    </a:ext>
                  </a:extLst>
                </a:gridCol>
                <a:gridCol w="2156625">
                  <a:extLst>
                    <a:ext uri="{9D8B030D-6E8A-4147-A177-3AD203B41FA5}">
                      <a16:colId xmlns:a16="http://schemas.microsoft.com/office/drawing/2014/main" val="2339522564"/>
                    </a:ext>
                  </a:extLst>
                </a:gridCol>
                <a:gridCol w="1461113">
                  <a:extLst>
                    <a:ext uri="{9D8B030D-6E8A-4147-A177-3AD203B41FA5}">
                      <a16:colId xmlns:a16="http://schemas.microsoft.com/office/drawing/2014/main" val="4174621420"/>
                    </a:ext>
                  </a:extLst>
                </a:gridCol>
                <a:gridCol w="1164577">
                  <a:extLst>
                    <a:ext uri="{9D8B030D-6E8A-4147-A177-3AD203B41FA5}">
                      <a16:colId xmlns:a16="http://schemas.microsoft.com/office/drawing/2014/main" val="1480318952"/>
                    </a:ext>
                  </a:extLst>
                </a:gridCol>
              </a:tblGrid>
              <a:tr h="370840">
                <a:tc>
                  <a:txBody>
                    <a:bodyPr/>
                    <a:lstStyle/>
                    <a:p>
                      <a:pPr algn="ctr"/>
                      <a:r>
                        <a:rPr lang="en-US" dirty="0"/>
                        <a:t>Technique</a:t>
                      </a:r>
                    </a:p>
                  </a:txBody>
                  <a:tcPr/>
                </a:tc>
                <a:tc>
                  <a:txBody>
                    <a:bodyPr/>
                    <a:lstStyle/>
                    <a:p>
                      <a:pPr algn="ctr"/>
                      <a:r>
                        <a:rPr lang="en-US" dirty="0"/>
                        <a:t>Model</a:t>
                      </a:r>
                    </a:p>
                  </a:txBody>
                  <a:tcPr/>
                </a:tc>
                <a:tc>
                  <a:txBody>
                    <a:bodyPr/>
                    <a:lstStyle/>
                    <a:p>
                      <a:pPr algn="ctr"/>
                      <a:r>
                        <a:rPr lang="en-US" dirty="0"/>
                        <a:t>Purpose</a:t>
                      </a:r>
                    </a:p>
                  </a:txBody>
                  <a:tcPr/>
                </a:tc>
                <a:tc>
                  <a:txBody>
                    <a:bodyPr/>
                    <a:lstStyle/>
                    <a:p>
                      <a:pPr algn="ctr"/>
                      <a:r>
                        <a:rPr lang="en-US" dirty="0"/>
                        <a:t>Granularity</a:t>
                      </a:r>
                    </a:p>
                  </a:txBody>
                  <a:tcPr/>
                </a:tc>
                <a:tc>
                  <a:txBody>
                    <a:bodyPr/>
                    <a:lstStyle/>
                    <a:p>
                      <a:pPr algn="ctr"/>
                      <a:r>
                        <a:rPr lang="en-US" dirty="0"/>
                        <a:t>Network</a:t>
                      </a:r>
                    </a:p>
                  </a:txBody>
                  <a:tcPr/>
                </a:tc>
                <a:extLst>
                  <a:ext uri="{0D108BD9-81ED-4DB2-BD59-A6C34878D82A}">
                    <a16:rowId xmlns:a16="http://schemas.microsoft.com/office/drawing/2014/main" val="1406513905"/>
                  </a:ext>
                </a:extLst>
              </a:tr>
              <a:tr h="370840">
                <a:tc>
                  <a:txBody>
                    <a:bodyPr/>
                    <a:lstStyle/>
                    <a:p>
                      <a:pPr algn="ctr" fontAlgn="ctr"/>
                      <a:r>
                        <a:rPr lang="en-US" dirty="0">
                          <a:effectLst/>
                        </a:rPr>
                        <a:t>Pipe/FIFO</a:t>
                      </a:r>
                    </a:p>
                  </a:txBody>
                  <a:tcPr anchor="ctr"/>
                </a:tc>
                <a:tc>
                  <a:txBody>
                    <a:bodyPr/>
                    <a:lstStyle/>
                    <a:p>
                      <a:pPr algn="ctr" fontAlgn="ctr"/>
                      <a:r>
                        <a:rPr lang="en-US" dirty="0">
                          <a:effectLst/>
                        </a:rPr>
                        <a:t>Message passing</a:t>
                      </a:r>
                    </a:p>
                  </a:txBody>
                  <a:tcPr anchor="ctr"/>
                </a:tc>
                <a:tc>
                  <a:txBody>
                    <a:bodyPr/>
                    <a:lstStyle/>
                    <a:p>
                      <a:pPr algn="ctr" fontAlgn="ctr"/>
                      <a:r>
                        <a:rPr lang="en-US" dirty="0">
                          <a:effectLst/>
                        </a:rPr>
                        <a:t>Data exchange</a:t>
                      </a:r>
                    </a:p>
                  </a:txBody>
                  <a:tcPr anchor="ctr"/>
                </a:tc>
                <a:tc>
                  <a:txBody>
                    <a:bodyPr/>
                    <a:lstStyle/>
                    <a:p>
                      <a:pPr algn="ctr" fontAlgn="ctr"/>
                      <a:r>
                        <a:rPr lang="en-US" dirty="0">
                          <a:effectLst/>
                        </a:rPr>
                        <a:t>Byte stream</a:t>
                      </a:r>
                    </a:p>
                  </a:txBody>
                  <a:tcPr anchor="ctr"/>
                </a:tc>
                <a:tc>
                  <a:txBody>
                    <a:bodyPr/>
                    <a:lstStyle/>
                    <a:p>
                      <a:pPr algn="ctr" fontAlgn="ctr"/>
                      <a:r>
                        <a:rPr lang="en-US" dirty="0">
                          <a:effectLst/>
                        </a:rPr>
                        <a:t>Local</a:t>
                      </a:r>
                    </a:p>
                  </a:txBody>
                  <a:tcPr anchor="ctr"/>
                </a:tc>
                <a:extLst>
                  <a:ext uri="{0D108BD9-81ED-4DB2-BD59-A6C34878D82A}">
                    <a16:rowId xmlns:a16="http://schemas.microsoft.com/office/drawing/2014/main" val="827733042"/>
                  </a:ext>
                </a:extLst>
              </a:tr>
              <a:tr h="370840">
                <a:tc>
                  <a:txBody>
                    <a:bodyPr/>
                    <a:lstStyle/>
                    <a:p>
                      <a:pPr algn="ctr" fontAlgn="ctr"/>
                      <a:r>
                        <a:rPr lang="en-US" dirty="0">
                          <a:effectLst/>
                        </a:rPr>
                        <a:t>Socket</a:t>
                      </a:r>
                    </a:p>
                  </a:txBody>
                  <a:tcPr anchor="ctr"/>
                </a:tc>
                <a:tc>
                  <a:txBody>
                    <a:bodyPr/>
                    <a:lstStyle/>
                    <a:p>
                      <a:pPr algn="ctr" fontAlgn="ctr"/>
                      <a:r>
                        <a:rPr lang="en-US" dirty="0">
                          <a:effectLst/>
                        </a:rPr>
                        <a:t>Message passing</a:t>
                      </a:r>
                    </a:p>
                  </a:txBody>
                  <a:tcPr anchor="ctr"/>
                </a:tc>
                <a:tc>
                  <a:txBody>
                    <a:bodyPr/>
                    <a:lstStyle/>
                    <a:p>
                      <a:pPr algn="ctr" fontAlgn="ctr"/>
                      <a:r>
                        <a:rPr lang="en-US" dirty="0">
                          <a:effectLst/>
                        </a:rPr>
                        <a:t>Data exchange</a:t>
                      </a:r>
                    </a:p>
                  </a:txBody>
                  <a:tcPr anchor="ctr"/>
                </a:tc>
                <a:tc>
                  <a:txBody>
                    <a:bodyPr/>
                    <a:lstStyle/>
                    <a:p>
                      <a:pPr algn="ctr" fontAlgn="ctr"/>
                      <a:r>
                        <a:rPr lang="en-US" dirty="0">
                          <a:effectLst/>
                        </a:rPr>
                        <a:t>Either</a:t>
                      </a:r>
                    </a:p>
                  </a:txBody>
                  <a:tcPr anchor="ctr"/>
                </a:tc>
                <a:tc>
                  <a:txBody>
                    <a:bodyPr/>
                    <a:lstStyle/>
                    <a:p>
                      <a:pPr algn="ctr" fontAlgn="ctr"/>
                      <a:r>
                        <a:rPr lang="en-US" dirty="0">
                          <a:effectLst/>
                        </a:rPr>
                        <a:t>Either</a:t>
                      </a:r>
                    </a:p>
                  </a:txBody>
                  <a:tcPr anchor="ctr"/>
                </a:tc>
                <a:extLst>
                  <a:ext uri="{0D108BD9-81ED-4DB2-BD59-A6C34878D82A}">
                    <a16:rowId xmlns:a16="http://schemas.microsoft.com/office/drawing/2014/main" val="1873032015"/>
                  </a:ext>
                </a:extLst>
              </a:tr>
              <a:tr h="370840">
                <a:tc>
                  <a:txBody>
                    <a:bodyPr/>
                    <a:lstStyle/>
                    <a:p>
                      <a:pPr algn="ctr" fontAlgn="ctr"/>
                      <a:r>
                        <a:rPr lang="en-US" dirty="0">
                          <a:effectLst/>
                        </a:rPr>
                        <a:t>Message queue</a:t>
                      </a:r>
                    </a:p>
                  </a:txBody>
                  <a:tcPr anchor="ctr"/>
                </a:tc>
                <a:tc>
                  <a:txBody>
                    <a:bodyPr/>
                    <a:lstStyle/>
                    <a:p>
                      <a:pPr algn="ctr" fontAlgn="ctr"/>
                      <a:r>
                        <a:rPr lang="en-US" dirty="0">
                          <a:effectLst/>
                        </a:rPr>
                        <a:t>Message passing</a:t>
                      </a:r>
                    </a:p>
                  </a:txBody>
                  <a:tcPr anchor="ctr"/>
                </a:tc>
                <a:tc>
                  <a:txBody>
                    <a:bodyPr/>
                    <a:lstStyle/>
                    <a:p>
                      <a:pPr algn="ctr" fontAlgn="ctr"/>
                      <a:r>
                        <a:rPr lang="en-US" dirty="0">
                          <a:effectLst/>
                        </a:rPr>
                        <a:t>Data exchange</a:t>
                      </a:r>
                    </a:p>
                  </a:txBody>
                  <a:tcPr anchor="ctr"/>
                </a:tc>
                <a:tc>
                  <a:txBody>
                    <a:bodyPr/>
                    <a:lstStyle/>
                    <a:p>
                      <a:pPr algn="ctr" fontAlgn="ctr"/>
                      <a:r>
                        <a:rPr lang="en-US" dirty="0">
                          <a:effectLst/>
                        </a:rPr>
                        <a:t>Structured</a:t>
                      </a:r>
                    </a:p>
                  </a:txBody>
                  <a:tcPr anchor="ctr"/>
                </a:tc>
                <a:tc>
                  <a:txBody>
                    <a:bodyPr/>
                    <a:lstStyle/>
                    <a:p>
                      <a:pPr algn="ctr" fontAlgn="ctr"/>
                      <a:r>
                        <a:rPr lang="en-US" dirty="0">
                          <a:effectLst/>
                        </a:rPr>
                        <a:t>Local</a:t>
                      </a:r>
                    </a:p>
                  </a:txBody>
                  <a:tcPr anchor="ctr"/>
                </a:tc>
                <a:extLst>
                  <a:ext uri="{0D108BD9-81ED-4DB2-BD59-A6C34878D82A}">
                    <a16:rowId xmlns:a16="http://schemas.microsoft.com/office/drawing/2014/main" val="2467356440"/>
                  </a:ext>
                </a:extLst>
              </a:tr>
              <a:tr h="370840">
                <a:tc>
                  <a:txBody>
                    <a:bodyPr/>
                    <a:lstStyle/>
                    <a:p>
                      <a:pPr algn="ctr" fontAlgn="ctr"/>
                      <a:r>
                        <a:rPr lang="en-US" b="1" dirty="0" err="1">
                          <a:effectLst/>
                          <a:latin typeface="Courier New" panose="02070309020205020404" pitchFamily="49" charset="0"/>
                          <a:cs typeface="Courier New" panose="02070309020205020404" pitchFamily="49" charset="0"/>
                        </a:rPr>
                        <a:t>shm</a:t>
                      </a:r>
                      <a:r>
                        <a:rPr lang="en-US" b="1" dirty="0">
                          <a:effectLst/>
                          <a:latin typeface="Courier New" panose="02070309020205020404" pitchFamily="49" charset="0"/>
                          <a:cs typeface="Courier New" panose="02070309020205020404" pitchFamily="49" charset="0"/>
                        </a:rPr>
                        <a:t>()</a:t>
                      </a:r>
                    </a:p>
                  </a:txBody>
                  <a:tcPr anchor="ctr"/>
                </a:tc>
                <a:tc>
                  <a:txBody>
                    <a:bodyPr/>
                    <a:lstStyle/>
                    <a:p>
                      <a:pPr algn="ctr" fontAlgn="ctr"/>
                      <a:r>
                        <a:rPr lang="en-US" dirty="0">
                          <a:effectLst/>
                        </a:rPr>
                        <a:t>Shared memory</a:t>
                      </a:r>
                    </a:p>
                  </a:txBody>
                  <a:tcPr anchor="ctr"/>
                </a:tc>
                <a:tc>
                  <a:txBody>
                    <a:bodyPr/>
                    <a:lstStyle/>
                    <a:p>
                      <a:pPr algn="ctr" fontAlgn="ctr"/>
                      <a:r>
                        <a:rPr lang="en-US" dirty="0">
                          <a:effectLst/>
                        </a:rPr>
                        <a:t>Data exchange</a:t>
                      </a:r>
                    </a:p>
                  </a:txBody>
                  <a:tcPr anchor="ctr"/>
                </a:tc>
                <a:tc>
                  <a:txBody>
                    <a:bodyPr/>
                    <a:lstStyle/>
                    <a:p>
                      <a:pPr algn="ctr" fontAlgn="ctr"/>
                      <a:r>
                        <a:rPr lang="en-US" dirty="0">
                          <a:effectLst/>
                        </a:rPr>
                        <a:t>None</a:t>
                      </a:r>
                    </a:p>
                  </a:txBody>
                  <a:tcPr anchor="ctr"/>
                </a:tc>
                <a:tc>
                  <a:txBody>
                    <a:bodyPr/>
                    <a:lstStyle/>
                    <a:p>
                      <a:pPr algn="ctr" fontAlgn="ctr"/>
                      <a:r>
                        <a:rPr lang="en-US" dirty="0">
                          <a:effectLst/>
                        </a:rPr>
                        <a:t>Local</a:t>
                      </a:r>
                    </a:p>
                  </a:txBody>
                  <a:tcPr anchor="ctr"/>
                </a:tc>
                <a:extLst>
                  <a:ext uri="{0D108BD9-81ED-4DB2-BD59-A6C34878D82A}">
                    <a16:rowId xmlns:a16="http://schemas.microsoft.com/office/drawing/2014/main" val="2303086927"/>
                  </a:ext>
                </a:extLst>
              </a:tr>
              <a:tr h="370840">
                <a:tc>
                  <a:txBody>
                    <a:bodyPr/>
                    <a:lstStyle/>
                    <a:p>
                      <a:pPr algn="ctr" fontAlgn="ctr"/>
                      <a:r>
                        <a:rPr lang="en-US" dirty="0">
                          <a:effectLst/>
                        </a:rPr>
                        <a:t>Memory-mapped file</a:t>
                      </a:r>
                    </a:p>
                  </a:txBody>
                  <a:tcPr anchor="ctr"/>
                </a:tc>
                <a:tc>
                  <a:txBody>
                    <a:bodyPr/>
                    <a:lstStyle/>
                    <a:p>
                      <a:pPr algn="ctr" fontAlgn="ctr"/>
                      <a:r>
                        <a:rPr lang="en-US" dirty="0">
                          <a:effectLst/>
                        </a:rPr>
                        <a:t>Shared memory</a:t>
                      </a:r>
                    </a:p>
                  </a:txBody>
                  <a:tcPr anchor="ctr"/>
                </a:tc>
                <a:tc>
                  <a:txBody>
                    <a:bodyPr/>
                    <a:lstStyle/>
                    <a:p>
                      <a:pPr algn="ctr" fontAlgn="ctr"/>
                      <a:r>
                        <a:rPr lang="en-US" dirty="0">
                          <a:effectLst/>
                        </a:rPr>
                        <a:t>Data exchange</a:t>
                      </a:r>
                    </a:p>
                  </a:txBody>
                  <a:tcPr anchor="ctr"/>
                </a:tc>
                <a:tc>
                  <a:txBody>
                    <a:bodyPr/>
                    <a:lstStyle/>
                    <a:p>
                      <a:pPr algn="ctr" fontAlgn="ctr"/>
                      <a:r>
                        <a:rPr lang="en-US" dirty="0">
                          <a:effectLst/>
                        </a:rPr>
                        <a:t>None</a:t>
                      </a:r>
                    </a:p>
                  </a:txBody>
                  <a:tcPr anchor="ctr"/>
                </a:tc>
                <a:tc>
                  <a:txBody>
                    <a:bodyPr/>
                    <a:lstStyle/>
                    <a:p>
                      <a:pPr algn="ctr" fontAlgn="ctr"/>
                      <a:r>
                        <a:rPr lang="en-US" dirty="0">
                          <a:effectLst/>
                        </a:rPr>
                        <a:t>Local</a:t>
                      </a:r>
                    </a:p>
                  </a:txBody>
                  <a:tcPr anchor="ctr"/>
                </a:tc>
                <a:extLst>
                  <a:ext uri="{0D108BD9-81ED-4DB2-BD59-A6C34878D82A}">
                    <a16:rowId xmlns:a16="http://schemas.microsoft.com/office/drawing/2014/main" val="625754075"/>
                  </a:ext>
                </a:extLst>
              </a:tr>
              <a:tr h="370840">
                <a:tc>
                  <a:txBody>
                    <a:bodyPr/>
                    <a:lstStyle/>
                    <a:p>
                      <a:pPr algn="ctr" fontAlgn="ctr"/>
                      <a:r>
                        <a:rPr lang="en-US" dirty="0">
                          <a:effectLst/>
                        </a:rPr>
                        <a:t>Signal</a:t>
                      </a:r>
                    </a:p>
                  </a:txBody>
                  <a:tcPr anchor="ctr"/>
                </a:tc>
                <a:tc>
                  <a:txBody>
                    <a:bodyPr/>
                    <a:lstStyle/>
                    <a:p>
                      <a:pPr algn="ctr" fontAlgn="ctr"/>
                      <a:r>
                        <a:rPr lang="en-US" dirty="0">
                          <a:effectLst/>
                        </a:rPr>
                        <a:t>Message passing</a:t>
                      </a:r>
                    </a:p>
                  </a:txBody>
                  <a:tcPr anchor="ctr"/>
                </a:tc>
                <a:tc>
                  <a:txBody>
                    <a:bodyPr/>
                    <a:lstStyle/>
                    <a:p>
                      <a:pPr algn="ctr" fontAlgn="ctr"/>
                      <a:r>
                        <a:rPr lang="en-US" dirty="0">
                          <a:effectLst/>
                        </a:rPr>
                        <a:t>Synchronization</a:t>
                      </a:r>
                    </a:p>
                  </a:txBody>
                  <a:tcPr anchor="ctr"/>
                </a:tc>
                <a:tc>
                  <a:txBody>
                    <a:bodyPr/>
                    <a:lstStyle/>
                    <a:p>
                      <a:pPr algn="ctr" fontAlgn="ctr"/>
                      <a:r>
                        <a:rPr lang="en-US" dirty="0">
                          <a:effectLst/>
                        </a:rPr>
                        <a:t>None</a:t>
                      </a:r>
                    </a:p>
                  </a:txBody>
                  <a:tcPr anchor="ctr"/>
                </a:tc>
                <a:tc>
                  <a:txBody>
                    <a:bodyPr/>
                    <a:lstStyle/>
                    <a:p>
                      <a:pPr algn="ctr" fontAlgn="ctr"/>
                      <a:r>
                        <a:rPr lang="en-US" dirty="0">
                          <a:effectLst/>
                        </a:rPr>
                        <a:t>Local</a:t>
                      </a:r>
                    </a:p>
                  </a:txBody>
                  <a:tcPr anchor="ctr"/>
                </a:tc>
                <a:extLst>
                  <a:ext uri="{0D108BD9-81ED-4DB2-BD59-A6C34878D82A}">
                    <a16:rowId xmlns:a16="http://schemas.microsoft.com/office/drawing/2014/main" val="1475188433"/>
                  </a:ext>
                </a:extLst>
              </a:tr>
              <a:tr h="370840">
                <a:tc>
                  <a:txBody>
                    <a:bodyPr/>
                    <a:lstStyle/>
                    <a:p>
                      <a:pPr algn="ctr" fontAlgn="ctr"/>
                      <a:r>
                        <a:rPr lang="en-US" dirty="0">
                          <a:effectLst/>
                        </a:rPr>
                        <a:t>Semaphore</a:t>
                      </a:r>
                    </a:p>
                  </a:txBody>
                  <a:tcPr anchor="ctr"/>
                </a:tc>
                <a:tc>
                  <a:txBody>
                    <a:bodyPr/>
                    <a:lstStyle/>
                    <a:p>
                      <a:pPr algn="ctr" fontAlgn="ctr"/>
                      <a:r>
                        <a:rPr lang="en-US" dirty="0">
                          <a:effectLst/>
                        </a:rPr>
                        <a:t>Message passing</a:t>
                      </a:r>
                    </a:p>
                  </a:txBody>
                  <a:tcPr anchor="ctr"/>
                </a:tc>
                <a:tc>
                  <a:txBody>
                    <a:bodyPr/>
                    <a:lstStyle/>
                    <a:p>
                      <a:pPr algn="ctr" fontAlgn="ctr"/>
                      <a:r>
                        <a:rPr lang="en-US" dirty="0">
                          <a:effectLst/>
                        </a:rPr>
                        <a:t>Synchronization</a:t>
                      </a:r>
                    </a:p>
                  </a:txBody>
                  <a:tcPr anchor="ctr"/>
                </a:tc>
                <a:tc>
                  <a:txBody>
                    <a:bodyPr/>
                    <a:lstStyle/>
                    <a:p>
                      <a:pPr algn="ctr" fontAlgn="ctr"/>
                      <a:r>
                        <a:rPr lang="en-US" dirty="0">
                          <a:effectLst/>
                        </a:rPr>
                        <a:t>None</a:t>
                      </a:r>
                    </a:p>
                  </a:txBody>
                  <a:tcPr anchor="ctr"/>
                </a:tc>
                <a:tc>
                  <a:txBody>
                    <a:bodyPr/>
                    <a:lstStyle/>
                    <a:p>
                      <a:pPr algn="ctr" fontAlgn="ctr"/>
                      <a:r>
                        <a:rPr lang="en-US" dirty="0">
                          <a:effectLst/>
                        </a:rPr>
                        <a:t>Local</a:t>
                      </a:r>
                    </a:p>
                  </a:txBody>
                  <a:tcPr anchor="ctr"/>
                </a:tc>
                <a:extLst>
                  <a:ext uri="{0D108BD9-81ED-4DB2-BD59-A6C34878D82A}">
                    <a16:rowId xmlns:a16="http://schemas.microsoft.com/office/drawing/2014/main" val="2443427746"/>
                  </a:ext>
                </a:extLst>
              </a:tr>
            </a:tbl>
          </a:graphicData>
        </a:graphic>
      </p:graphicFrame>
    </p:spTree>
    <p:extLst>
      <p:ext uri="{BB962C8B-B14F-4D97-AF65-F5344CB8AC3E}">
        <p14:creationId xmlns:p14="http://schemas.microsoft.com/office/powerpoint/2010/main" val="28664630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13" end="1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14" end="1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4324FE-C8BF-4701-897A-E9C7DCD63144}"/>
              </a:ext>
            </a:extLst>
          </p:cNvPr>
          <p:cNvSpPr>
            <a:spLocks noGrp="1"/>
          </p:cNvSpPr>
          <p:nvPr>
            <p:ph type="title"/>
          </p:nvPr>
        </p:nvSpPr>
        <p:spPr/>
        <p:txBody>
          <a:bodyPr/>
          <a:lstStyle/>
          <a:p>
            <a:r>
              <a:rPr lang="en-US" dirty="0"/>
              <a:t>Pipes</a:t>
            </a:r>
          </a:p>
        </p:txBody>
      </p:sp>
      <p:sp>
        <p:nvSpPr>
          <p:cNvPr id="3" name="Text Placeholder 2">
            <a:extLst>
              <a:ext uri="{FF2B5EF4-FFF2-40B4-BE49-F238E27FC236}">
                <a16:creationId xmlns:a16="http://schemas.microsoft.com/office/drawing/2014/main" id="{663FC548-17FE-49F4-9BE2-CB20349789B4}"/>
              </a:ext>
            </a:extLst>
          </p:cNvPr>
          <p:cNvSpPr>
            <a:spLocks noGrp="1"/>
          </p:cNvSpPr>
          <p:nvPr>
            <p:ph type="body" idx="1"/>
          </p:nvPr>
        </p:nvSpPr>
        <p:spPr/>
        <p:txBody>
          <a:bodyPr/>
          <a:lstStyle/>
          <a:p>
            <a:endParaRPr lang="en-US"/>
          </a:p>
        </p:txBody>
      </p:sp>
    </p:spTree>
    <p:extLst>
      <p:ext uri="{BB962C8B-B14F-4D97-AF65-F5344CB8AC3E}">
        <p14:creationId xmlns:p14="http://schemas.microsoft.com/office/powerpoint/2010/main" val="4101811367"/>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945E9B-F1E0-4488-BC25-561A666248CE}"/>
              </a:ext>
            </a:extLst>
          </p:cNvPr>
          <p:cNvSpPr>
            <a:spLocks noGrp="1"/>
          </p:cNvSpPr>
          <p:nvPr>
            <p:ph type="title"/>
          </p:nvPr>
        </p:nvSpPr>
        <p:spPr/>
        <p:txBody>
          <a:bodyPr/>
          <a:lstStyle/>
          <a:p>
            <a:r>
              <a:rPr lang="en-US" dirty="0"/>
              <a:t>Pipes</a:t>
            </a:r>
          </a:p>
        </p:txBody>
      </p:sp>
      <p:sp>
        <p:nvSpPr>
          <p:cNvPr id="3" name="Content Placeholder 2">
            <a:extLst>
              <a:ext uri="{FF2B5EF4-FFF2-40B4-BE49-F238E27FC236}">
                <a16:creationId xmlns:a16="http://schemas.microsoft.com/office/drawing/2014/main" id="{EE79FF77-CB6D-47A7-A4F8-C5184D3BCCE0}"/>
              </a:ext>
            </a:extLst>
          </p:cNvPr>
          <p:cNvSpPr>
            <a:spLocks noGrp="1"/>
          </p:cNvSpPr>
          <p:nvPr>
            <p:ph idx="1"/>
          </p:nvPr>
        </p:nvSpPr>
        <p:spPr>
          <a:xfrm>
            <a:off x="609600" y="1775193"/>
            <a:ext cx="10972800" cy="3787407"/>
          </a:xfrm>
        </p:spPr>
        <p:txBody>
          <a:bodyPr>
            <a:normAutofit lnSpcReduction="10000"/>
          </a:bodyPr>
          <a:lstStyle/>
          <a:p>
            <a:r>
              <a:rPr lang="en-US" dirty="0"/>
              <a:t>Pipes are a way to do message passing between two processes</a:t>
            </a:r>
          </a:p>
          <a:p>
            <a:pPr lvl="1"/>
            <a:r>
              <a:rPr lang="en-US" dirty="0"/>
              <a:t>The bytes flow in one direction</a:t>
            </a:r>
          </a:p>
          <a:p>
            <a:pPr lvl="1"/>
            <a:r>
              <a:rPr lang="en-US" dirty="0"/>
              <a:t>There's a different file descriptor for each end</a:t>
            </a:r>
          </a:p>
          <a:p>
            <a:pPr lvl="1"/>
            <a:r>
              <a:rPr lang="en-US" dirty="0"/>
              <a:t>Think of it like a pipe where water is poured into one end and comes out the other</a:t>
            </a:r>
          </a:p>
          <a:p>
            <a:r>
              <a:rPr lang="en-US" dirty="0"/>
              <a:t>Internally, the shell uses pipes to communicate between two programs when you use the </a:t>
            </a:r>
            <a:r>
              <a:rPr lang="en-US" b="1" dirty="0">
                <a:latin typeface="Courier New" panose="02070309020205020404" pitchFamily="49" charset="0"/>
                <a:cs typeface="Courier New" panose="02070309020205020404" pitchFamily="49" charset="0"/>
              </a:rPr>
              <a:t>|</a:t>
            </a:r>
            <a:r>
              <a:rPr lang="en-US" dirty="0"/>
              <a:t> operator on the command line </a:t>
            </a:r>
          </a:p>
        </p:txBody>
      </p:sp>
      <p:sp>
        <p:nvSpPr>
          <p:cNvPr id="4" name="Rectangle 3">
            <a:extLst>
              <a:ext uri="{FF2B5EF4-FFF2-40B4-BE49-F238E27FC236}">
                <a16:creationId xmlns:a16="http://schemas.microsoft.com/office/drawing/2014/main" id="{56BA75EB-5E40-4E3D-B21C-D217921B2ACB}"/>
              </a:ext>
            </a:extLst>
          </p:cNvPr>
          <p:cNvSpPr/>
          <p:nvPr/>
        </p:nvSpPr>
        <p:spPr>
          <a:xfrm>
            <a:off x="609600" y="5638800"/>
            <a:ext cx="10972800" cy="609600"/>
          </a:xfrm>
          <a:prstGeom prst="rect">
            <a:avLst/>
          </a:prstGeom>
          <a:solidFill>
            <a:schemeClr val="accent4">
              <a:lumMod val="50000"/>
            </a:schemeClr>
          </a:solidFill>
          <a:ln w="50800" cmpd="sng"/>
        </p:spPr>
        <p:style>
          <a:lnRef idx="3">
            <a:schemeClr val="lt1"/>
          </a:lnRef>
          <a:fillRef idx="1">
            <a:schemeClr val="dk1"/>
          </a:fillRef>
          <a:effectRef idx="1">
            <a:schemeClr val="dk1"/>
          </a:effectRef>
          <a:fontRef idx="minor">
            <a:schemeClr val="lt1"/>
          </a:fontRef>
        </p:style>
        <p:txBody>
          <a:bodyPr rtlCol="0" anchor="ctr" anchorCtr="0">
            <a:normAutofit/>
          </a:bodyPr>
          <a:lstStyle/>
          <a:p>
            <a:r>
              <a:rPr lang="en-US" sz="2800" b="1" dirty="0">
                <a:latin typeface="Courier New" pitchFamily="49" charset="0"/>
                <a:cs typeface="Courier New" pitchFamily="49" charset="0"/>
              </a:rPr>
              <a:t>sort foo.txt | grep -</a:t>
            </a:r>
            <a:r>
              <a:rPr lang="en-US" sz="2800" b="1" dirty="0" err="1">
                <a:latin typeface="Courier New" pitchFamily="49" charset="0"/>
                <a:cs typeface="Courier New" pitchFamily="49" charset="0"/>
              </a:rPr>
              <a:t>i</a:t>
            </a:r>
            <a:r>
              <a:rPr lang="en-US" sz="2800" b="1" dirty="0">
                <a:latin typeface="Courier New" pitchFamily="49" charset="0"/>
                <a:cs typeface="Courier New" pitchFamily="49" charset="0"/>
              </a:rPr>
              <a:t> error | head -n 10</a:t>
            </a:r>
          </a:p>
        </p:txBody>
      </p:sp>
    </p:spTree>
    <p:extLst>
      <p:ext uri="{BB962C8B-B14F-4D97-AF65-F5344CB8AC3E}">
        <p14:creationId xmlns:p14="http://schemas.microsoft.com/office/powerpoint/2010/main" val="38593484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animBg="1"/>
    </p:bldLst>
  </p:timing>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B45702-B1D2-4276-8BEF-D80431852D38}"/>
              </a:ext>
            </a:extLst>
          </p:cNvPr>
          <p:cNvSpPr>
            <a:spLocks noGrp="1"/>
          </p:cNvSpPr>
          <p:nvPr>
            <p:ph type="title"/>
          </p:nvPr>
        </p:nvSpPr>
        <p:spPr/>
        <p:txBody>
          <a:bodyPr/>
          <a:lstStyle/>
          <a:p>
            <a:r>
              <a:rPr lang="en-US" dirty="0"/>
              <a:t>Pipe details</a:t>
            </a:r>
          </a:p>
        </p:txBody>
      </p:sp>
      <p:sp>
        <p:nvSpPr>
          <p:cNvPr id="3" name="Content Placeholder 2">
            <a:extLst>
              <a:ext uri="{FF2B5EF4-FFF2-40B4-BE49-F238E27FC236}">
                <a16:creationId xmlns:a16="http://schemas.microsoft.com/office/drawing/2014/main" id="{EB6B2694-3F40-4703-A616-6EF039D083E5}"/>
              </a:ext>
            </a:extLst>
          </p:cNvPr>
          <p:cNvSpPr>
            <a:spLocks noGrp="1"/>
          </p:cNvSpPr>
          <p:nvPr>
            <p:ph idx="1"/>
          </p:nvPr>
        </p:nvSpPr>
        <p:spPr/>
        <p:txBody>
          <a:bodyPr>
            <a:normAutofit fontScale="92500" lnSpcReduction="20000"/>
          </a:bodyPr>
          <a:lstStyle/>
          <a:p>
            <a:r>
              <a:rPr lang="en-US" dirty="0"/>
              <a:t>Pipes only go in one direction</a:t>
            </a:r>
          </a:p>
          <a:p>
            <a:pPr lvl="1"/>
            <a:r>
              <a:rPr lang="en-US" dirty="0"/>
              <a:t>One end is the reading end, and the other is the writing end</a:t>
            </a:r>
          </a:p>
          <a:p>
            <a:r>
              <a:rPr lang="en-US" dirty="0"/>
              <a:t>Pipes preserve order</a:t>
            </a:r>
          </a:p>
          <a:p>
            <a:pPr lvl="1"/>
            <a:r>
              <a:rPr lang="en-US" dirty="0"/>
              <a:t>The bytes read come out in the same order they were written</a:t>
            </a:r>
          </a:p>
          <a:p>
            <a:r>
              <a:rPr lang="en-US" dirty="0"/>
              <a:t>Pipes have limited capacity</a:t>
            </a:r>
          </a:p>
          <a:p>
            <a:pPr lvl="1"/>
            <a:r>
              <a:rPr lang="en-US" dirty="0"/>
              <a:t>If a pipe is full, trying to write to the pipe will block until more is read</a:t>
            </a:r>
          </a:p>
          <a:p>
            <a:r>
              <a:rPr lang="en-US" dirty="0"/>
              <a:t>Pipes are unstructured</a:t>
            </a:r>
          </a:p>
          <a:p>
            <a:pPr lvl="1"/>
            <a:r>
              <a:rPr lang="en-US" dirty="0"/>
              <a:t>It's all just bytes, so the processes have to know what kind of data to expect</a:t>
            </a:r>
          </a:p>
          <a:p>
            <a:r>
              <a:rPr lang="en-US" dirty="0"/>
              <a:t>Messages smaller than </a:t>
            </a:r>
            <a:r>
              <a:rPr lang="en-US" b="1" dirty="0">
                <a:latin typeface="Courier New" panose="02070309020205020404" pitchFamily="49" charset="0"/>
                <a:cs typeface="Courier New" panose="02070309020205020404" pitchFamily="49" charset="0"/>
              </a:rPr>
              <a:t>PIPE_BUF</a:t>
            </a:r>
            <a:r>
              <a:rPr lang="en-US" dirty="0"/>
              <a:t> are sent atomically</a:t>
            </a:r>
          </a:p>
          <a:p>
            <a:pPr lvl="1"/>
            <a:r>
              <a:rPr lang="en-US" dirty="0"/>
              <a:t>Two processes writing messages to a pipe will not get their messages garbled</a:t>
            </a:r>
          </a:p>
        </p:txBody>
      </p:sp>
    </p:spTree>
    <p:extLst>
      <p:ext uri="{BB962C8B-B14F-4D97-AF65-F5344CB8AC3E}">
        <p14:creationId xmlns:p14="http://schemas.microsoft.com/office/powerpoint/2010/main" val="15350855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CE797F-C3A5-4E12-BF67-5A5784B76665}"/>
              </a:ext>
            </a:extLst>
          </p:cNvPr>
          <p:cNvSpPr>
            <a:spLocks noGrp="1"/>
          </p:cNvSpPr>
          <p:nvPr>
            <p:ph type="title"/>
          </p:nvPr>
        </p:nvSpPr>
        <p:spPr/>
        <p:txBody>
          <a:bodyPr/>
          <a:lstStyle/>
          <a:p>
            <a:r>
              <a:rPr lang="en-US" dirty="0"/>
              <a:t>Pipe mechanics</a:t>
            </a:r>
          </a:p>
        </p:txBody>
      </p:sp>
      <p:sp>
        <p:nvSpPr>
          <p:cNvPr id="3" name="Content Placeholder 2">
            <a:extLst>
              <a:ext uri="{FF2B5EF4-FFF2-40B4-BE49-F238E27FC236}">
                <a16:creationId xmlns:a16="http://schemas.microsoft.com/office/drawing/2014/main" id="{95599CF2-EA84-41C7-887E-23372CBEC008}"/>
              </a:ext>
            </a:extLst>
          </p:cNvPr>
          <p:cNvSpPr>
            <a:spLocks noGrp="1"/>
          </p:cNvSpPr>
          <p:nvPr>
            <p:ph idx="1"/>
          </p:nvPr>
        </p:nvSpPr>
        <p:spPr/>
        <p:txBody>
          <a:bodyPr>
            <a:normAutofit fontScale="92500" lnSpcReduction="20000"/>
          </a:bodyPr>
          <a:lstStyle/>
          <a:p>
            <a:r>
              <a:rPr lang="en-US" dirty="0"/>
              <a:t>The </a:t>
            </a:r>
            <a:r>
              <a:rPr lang="en-US" b="1" dirty="0">
                <a:latin typeface="Courier New" panose="02070309020205020404" pitchFamily="49" charset="0"/>
                <a:cs typeface="Courier New" panose="02070309020205020404" pitchFamily="49" charset="0"/>
              </a:rPr>
              <a:t>pipe()</a:t>
            </a:r>
            <a:r>
              <a:rPr lang="en-US" dirty="0"/>
              <a:t> function takes an </a:t>
            </a:r>
            <a:r>
              <a:rPr lang="en-US" b="1" dirty="0">
                <a:latin typeface="Courier New" panose="02070309020205020404" pitchFamily="49" charset="0"/>
                <a:cs typeface="Courier New" panose="02070309020205020404" pitchFamily="49" charset="0"/>
              </a:rPr>
              <a:t>int</a:t>
            </a:r>
            <a:r>
              <a:rPr lang="en-US" dirty="0"/>
              <a:t> array of length 2 to hold file descriptors corresponding to the ends of the pipe</a:t>
            </a:r>
          </a:p>
          <a:p>
            <a:endParaRPr lang="en-US" dirty="0"/>
          </a:p>
          <a:p>
            <a:endParaRPr lang="en-US" dirty="0"/>
          </a:p>
          <a:p>
            <a:endParaRPr lang="en-US" dirty="0"/>
          </a:p>
          <a:p>
            <a:r>
              <a:rPr lang="en-US" dirty="0"/>
              <a:t>It's convention to use element 0 for reading and element 1 for writing</a:t>
            </a:r>
          </a:p>
          <a:p>
            <a:r>
              <a:rPr lang="en-US" dirty="0"/>
              <a:t>For piping between parent and child, the call to </a:t>
            </a:r>
            <a:r>
              <a:rPr lang="en-US" b="1" dirty="0">
                <a:latin typeface="Courier New" panose="02070309020205020404" pitchFamily="49" charset="0"/>
                <a:cs typeface="Courier New" panose="02070309020205020404" pitchFamily="49" charset="0"/>
              </a:rPr>
              <a:t>pipe()</a:t>
            </a:r>
            <a:r>
              <a:rPr lang="en-US" dirty="0"/>
              <a:t> happens before the </a:t>
            </a:r>
            <a:r>
              <a:rPr lang="en-US" b="1" dirty="0">
                <a:latin typeface="Courier New" panose="02070309020205020404" pitchFamily="49" charset="0"/>
                <a:cs typeface="Courier New" panose="02070309020205020404" pitchFamily="49" charset="0"/>
              </a:rPr>
              <a:t>fork()</a:t>
            </a:r>
            <a:r>
              <a:rPr lang="en-US" dirty="0"/>
              <a:t>, so that both have clones of the same file descriptors</a:t>
            </a:r>
          </a:p>
          <a:p>
            <a:r>
              <a:rPr lang="en-US" dirty="0"/>
              <a:t>One process reads from the pipe and the other writes</a:t>
            </a:r>
          </a:p>
          <a:p>
            <a:r>
              <a:rPr lang="en-US" dirty="0"/>
              <a:t>Each process closes the end that they're not using</a:t>
            </a:r>
          </a:p>
        </p:txBody>
      </p:sp>
      <p:sp>
        <p:nvSpPr>
          <p:cNvPr id="4" name="Content Placeholder 2">
            <a:extLst>
              <a:ext uri="{FF2B5EF4-FFF2-40B4-BE49-F238E27FC236}">
                <a16:creationId xmlns:a16="http://schemas.microsoft.com/office/drawing/2014/main" id="{6B54C9E3-7C0C-4D6D-A2FC-AE15E418723E}"/>
              </a:ext>
            </a:extLst>
          </p:cNvPr>
          <p:cNvSpPr txBox="1">
            <a:spLocks/>
          </p:cNvSpPr>
          <p:nvPr/>
        </p:nvSpPr>
        <p:spPr>
          <a:xfrm>
            <a:off x="609600" y="2743200"/>
            <a:ext cx="10972800" cy="685800"/>
          </a:xfrm>
          <a:prstGeom prst="rect">
            <a:avLst/>
          </a:prstGeom>
          <a:ln/>
        </p:spPr>
        <p:style>
          <a:lnRef idx="1">
            <a:schemeClr val="dk1"/>
          </a:lnRef>
          <a:fillRef idx="2">
            <a:schemeClr val="dk1"/>
          </a:fillRef>
          <a:effectRef idx="1">
            <a:schemeClr val="dk1"/>
          </a:effectRef>
          <a:fontRef idx="minor">
            <a:schemeClr val="dk1"/>
          </a:fontRef>
        </p:style>
        <p:txBody>
          <a:bodyPr vert="horz" lIns="54864" tIns="91440" rtlCol="0" anchor="ctr">
            <a:normAutofit/>
          </a:bodyPr>
          <a:lstStyle/>
          <a:p>
            <a:pPr marL="438912" indent="-320040">
              <a:buClr>
                <a:schemeClr val="accent1"/>
              </a:buClr>
              <a:buSzPct val="80000"/>
              <a:defRPr/>
            </a:pPr>
            <a:r>
              <a:rPr lang="en-US" sz="2700" b="1" dirty="0">
                <a:solidFill>
                  <a:srgbClr val="0070C0"/>
                </a:solidFill>
                <a:latin typeface="Courier New" pitchFamily="49" charset="0"/>
                <a:cs typeface="Courier New" pitchFamily="49" charset="0"/>
              </a:rPr>
              <a:t>int</a:t>
            </a:r>
            <a:r>
              <a:rPr lang="en-US" sz="2700" b="1" dirty="0">
                <a:solidFill>
                  <a:schemeClr val="tx1"/>
                </a:solidFill>
                <a:latin typeface="Courier New" pitchFamily="49" charset="0"/>
                <a:cs typeface="Courier New" pitchFamily="49" charset="0"/>
              </a:rPr>
              <a:t> pipe (</a:t>
            </a:r>
            <a:r>
              <a:rPr lang="en-US" sz="2700" b="1" dirty="0">
                <a:solidFill>
                  <a:srgbClr val="0070C0"/>
                </a:solidFill>
                <a:latin typeface="Courier New" pitchFamily="49" charset="0"/>
                <a:cs typeface="Courier New" pitchFamily="49" charset="0"/>
              </a:rPr>
              <a:t>int</a:t>
            </a:r>
            <a:r>
              <a:rPr lang="en-US" sz="2700" b="1" dirty="0">
                <a:solidFill>
                  <a:schemeClr val="tx1"/>
                </a:solidFill>
                <a:latin typeface="Courier New" pitchFamily="49" charset="0"/>
                <a:cs typeface="Courier New" pitchFamily="49" charset="0"/>
              </a:rPr>
              <a:t> </a:t>
            </a:r>
            <a:r>
              <a:rPr lang="en-US" sz="2700" b="1" dirty="0" err="1">
                <a:solidFill>
                  <a:schemeClr val="tx1"/>
                </a:solidFill>
                <a:latin typeface="Courier New" pitchFamily="49" charset="0"/>
                <a:cs typeface="Courier New" pitchFamily="49" charset="0"/>
              </a:rPr>
              <a:t>pipefd</a:t>
            </a:r>
            <a:r>
              <a:rPr lang="en-US" sz="2700" b="1" dirty="0">
                <a:solidFill>
                  <a:schemeClr val="tx1"/>
                </a:solidFill>
                <a:latin typeface="Courier New" pitchFamily="49" charset="0"/>
                <a:cs typeface="Courier New" pitchFamily="49" charset="0"/>
              </a:rPr>
              <a:t>[2]);</a:t>
            </a:r>
          </a:p>
        </p:txBody>
      </p:sp>
    </p:spTree>
    <p:extLst>
      <p:ext uri="{BB962C8B-B14F-4D97-AF65-F5344CB8AC3E}">
        <p14:creationId xmlns:p14="http://schemas.microsoft.com/office/powerpoint/2010/main" val="1298876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4" grpId="0" animBg="1"/>
    </p:bldLst>
  </p:timing>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B9B13F-3BE0-45D9-BCA1-B4DA4C6263A9}"/>
              </a:ext>
            </a:extLst>
          </p:cNvPr>
          <p:cNvSpPr>
            <a:spLocks noGrp="1"/>
          </p:cNvSpPr>
          <p:nvPr>
            <p:ph type="title"/>
          </p:nvPr>
        </p:nvSpPr>
        <p:spPr/>
        <p:txBody>
          <a:bodyPr/>
          <a:lstStyle/>
          <a:p>
            <a:r>
              <a:rPr lang="en-US" dirty="0"/>
              <a:t>Pipe example</a:t>
            </a:r>
          </a:p>
        </p:txBody>
      </p:sp>
      <p:sp>
        <p:nvSpPr>
          <p:cNvPr id="4" name="Content Placeholder 2">
            <a:extLst>
              <a:ext uri="{FF2B5EF4-FFF2-40B4-BE49-F238E27FC236}">
                <a16:creationId xmlns:a16="http://schemas.microsoft.com/office/drawing/2014/main" id="{A08D52E2-9DB3-4464-8359-99028CE7410A}"/>
              </a:ext>
            </a:extLst>
          </p:cNvPr>
          <p:cNvSpPr txBox="1">
            <a:spLocks/>
          </p:cNvSpPr>
          <p:nvPr/>
        </p:nvSpPr>
        <p:spPr>
          <a:xfrm>
            <a:off x="381000" y="1676400"/>
            <a:ext cx="11201400" cy="4876800"/>
          </a:xfrm>
          <a:prstGeom prst="rect">
            <a:avLst/>
          </a:prstGeom>
          <a:ln/>
        </p:spPr>
        <p:style>
          <a:lnRef idx="1">
            <a:schemeClr val="dk1"/>
          </a:lnRef>
          <a:fillRef idx="2">
            <a:schemeClr val="dk1"/>
          </a:fillRef>
          <a:effectRef idx="1">
            <a:schemeClr val="dk1"/>
          </a:effectRef>
          <a:fontRef idx="minor">
            <a:schemeClr val="dk1"/>
          </a:fontRef>
        </p:style>
        <p:txBody>
          <a:bodyPr vert="horz" lIns="54864" tIns="91440" rtlCol="0" anchor="ctr">
            <a:normAutofit fontScale="55000" lnSpcReduction="20000"/>
          </a:bodyPr>
          <a:lstStyle/>
          <a:p>
            <a:pPr marL="438912" indent="-320040">
              <a:buClr>
                <a:schemeClr val="accent1"/>
              </a:buClr>
              <a:buSzPct val="80000"/>
              <a:defRPr/>
            </a:pPr>
            <a:r>
              <a:rPr lang="en-US" sz="2700" b="1" dirty="0">
                <a:solidFill>
                  <a:srgbClr val="0070C0"/>
                </a:solidFill>
                <a:latin typeface="Courier New" pitchFamily="49" charset="0"/>
                <a:cs typeface="Courier New" pitchFamily="49" charset="0"/>
              </a:rPr>
              <a:t>int </a:t>
            </a:r>
            <a:r>
              <a:rPr lang="en-US" sz="2700" b="1" dirty="0" err="1">
                <a:solidFill>
                  <a:schemeClr val="tx1"/>
                </a:solidFill>
                <a:latin typeface="Courier New" pitchFamily="49" charset="0"/>
                <a:cs typeface="Courier New" pitchFamily="49" charset="0"/>
              </a:rPr>
              <a:t>pipefd</a:t>
            </a:r>
            <a:r>
              <a:rPr lang="en-US" sz="2700" b="1" dirty="0">
                <a:solidFill>
                  <a:schemeClr val="tx1"/>
                </a:solidFill>
                <a:latin typeface="Courier New" pitchFamily="49" charset="0"/>
                <a:cs typeface="Courier New" pitchFamily="49" charset="0"/>
              </a:rPr>
              <a:t>[2];</a:t>
            </a:r>
          </a:p>
          <a:p>
            <a:pPr marL="438912" indent="-320040">
              <a:buClr>
                <a:schemeClr val="accent1"/>
              </a:buClr>
              <a:buSzPct val="80000"/>
              <a:defRPr/>
            </a:pPr>
            <a:r>
              <a:rPr lang="en-US" sz="2700" b="1" dirty="0">
                <a:solidFill>
                  <a:srgbClr val="0070C0"/>
                </a:solidFill>
                <a:latin typeface="Courier New" pitchFamily="49" charset="0"/>
                <a:cs typeface="Courier New" pitchFamily="49" charset="0"/>
              </a:rPr>
              <a:t>char </a:t>
            </a:r>
            <a:r>
              <a:rPr lang="en-US" sz="2700" b="1" dirty="0">
                <a:solidFill>
                  <a:schemeClr val="tx1"/>
                </a:solidFill>
                <a:latin typeface="Courier New" pitchFamily="49" charset="0"/>
                <a:cs typeface="Courier New" pitchFamily="49" charset="0"/>
              </a:rPr>
              <a:t>buffer[10];</a:t>
            </a:r>
          </a:p>
          <a:p>
            <a:pPr marL="438912" indent="-320040">
              <a:buClr>
                <a:schemeClr val="accent1"/>
              </a:buClr>
              <a:buSzPct val="80000"/>
              <a:defRPr/>
            </a:pPr>
            <a:r>
              <a:rPr lang="en-US" sz="2700" b="1" dirty="0" err="1">
                <a:solidFill>
                  <a:schemeClr val="tx1"/>
                </a:solidFill>
                <a:latin typeface="Courier New" pitchFamily="49" charset="0"/>
                <a:cs typeface="Courier New" pitchFamily="49" charset="0"/>
              </a:rPr>
              <a:t>memset</a:t>
            </a:r>
            <a:r>
              <a:rPr lang="en-US" sz="2700" b="1" dirty="0">
                <a:solidFill>
                  <a:schemeClr val="tx1"/>
                </a:solidFill>
                <a:latin typeface="Courier New" pitchFamily="49" charset="0"/>
                <a:cs typeface="Courier New" pitchFamily="49" charset="0"/>
              </a:rPr>
              <a:t> (buffer, 0, </a:t>
            </a:r>
            <a:r>
              <a:rPr lang="en-US" sz="2700" b="1" dirty="0" err="1">
                <a:solidFill>
                  <a:srgbClr val="0070C0"/>
                </a:solidFill>
                <a:latin typeface="Courier New" pitchFamily="49" charset="0"/>
                <a:cs typeface="Courier New" pitchFamily="49" charset="0"/>
              </a:rPr>
              <a:t>sizeof</a:t>
            </a:r>
            <a:r>
              <a:rPr lang="en-US" sz="2700" b="1" dirty="0">
                <a:solidFill>
                  <a:schemeClr val="tx1"/>
                </a:solidFill>
                <a:latin typeface="Courier New" pitchFamily="49" charset="0"/>
                <a:cs typeface="Courier New" pitchFamily="49" charset="0"/>
              </a:rPr>
              <a:t> (buffer));</a:t>
            </a:r>
          </a:p>
          <a:p>
            <a:pPr marL="438912" indent="-320040">
              <a:buClr>
                <a:schemeClr val="accent1"/>
              </a:buClr>
              <a:buSzPct val="80000"/>
              <a:defRPr/>
            </a:pPr>
            <a:r>
              <a:rPr lang="en-US" sz="2700" b="1" dirty="0">
                <a:solidFill>
                  <a:srgbClr val="0070C0"/>
                </a:solidFill>
                <a:latin typeface="Courier New" pitchFamily="49" charset="0"/>
                <a:cs typeface="Courier New" pitchFamily="49" charset="0"/>
              </a:rPr>
              <a:t>int </a:t>
            </a:r>
            <a:r>
              <a:rPr lang="en-US" sz="2700" b="1" dirty="0">
                <a:solidFill>
                  <a:schemeClr val="tx1"/>
                </a:solidFill>
                <a:latin typeface="Courier New" pitchFamily="49" charset="0"/>
                <a:cs typeface="Courier New" pitchFamily="49" charset="0"/>
              </a:rPr>
              <a:t>result = pipe (</a:t>
            </a:r>
            <a:r>
              <a:rPr lang="en-US" sz="2700" b="1" dirty="0" err="1">
                <a:solidFill>
                  <a:schemeClr val="tx1"/>
                </a:solidFill>
                <a:latin typeface="Courier New" pitchFamily="49" charset="0"/>
                <a:cs typeface="Courier New" pitchFamily="49" charset="0"/>
              </a:rPr>
              <a:t>pipefd</a:t>
            </a:r>
            <a:r>
              <a:rPr lang="en-US" sz="2700" b="1" dirty="0">
                <a:solidFill>
                  <a:schemeClr val="tx1"/>
                </a:solidFill>
                <a:latin typeface="Courier New" pitchFamily="49" charset="0"/>
                <a:cs typeface="Courier New" pitchFamily="49" charset="0"/>
              </a:rPr>
              <a:t>); </a:t>
            </a:r>
            <a:r>
              <a:rPr lang="en-US" sz="2700" b="1" dirty="0">
                <a:solidFill>
                  <a:srgbClr val="00B050"/>
                </a:solidFill>
                <a:latin typeface="Courier New" pitchFamily="49" charset="0"/>
                <a:cs typeface="Courier New" pitchFamily="49" charset="0"/>
              </a:rPr>
              <a:t>// Open the pipe</a:t>
            </a:r>
          </a:p>
          <a:p>
            <a:pPr marL="438912" indent="-320040">
              <a:buClr>
                <a:schemeClr val="accent1"/>
              </a:buClr>
              <a:buSzPct val="80000"/>
              <a:defRPr/>
            </a:pPr>
            <a:r>
              <a:rPr lang="en-US" sz="2700" b="1" dirty="0">
                <a:solidFill>
                  <a:schemeClr val="tx1"/>
                </a:solidFill>
                <a:latin typeface="Courier New" pitchFamily="49" charset="0"/>
                <a:cs typeface="Courier New" pitchFamily="49" charset="0"/>
              </a:rPr>
              <a:t>assert (result &gt;= 0);</a:t>
            </a:r>
          </a:p>
          <a:p>
            <a:pPr marL="438912" indent="-320040">
              <a:buClr>
                <a:schemeClr val="accent1"/>
              </a:buClr>
              <a:buSzPct val="80000"/>
              <a:defRPr/>
            </a:pPr>
            <a:endParaRPr lang="en-US" sz="2700" b="1" dirty="0">
              <a:solidFill>
                <a:schemeClr val="tx1"/>
              </a:solidFill>
              <a:latin typeface="Courier New" pitchFamily="49" charset="0"/>
              <a:cs typeface="Courier New" pitchFamily="49" charset="0"/>
            </a:endParaRPr>
          </a:p>
          <a:p>
            <a:pPr marL="438912" indent="-320040">
              <a:buClr>
                <a:schemeClr val="accent1"/>
              </a:buClr>
              <a:buSzPct val="80000"/>
              <a:defRPr/>
            </a:pPr>
            <a:r>
              <a:rPr lang="en-US" sz="2700" b="1" dirty="0" err="1">
                <a:solidFill>
                  <a:schemeClr val="tx1"/>
                </a:solidFill>
                <a:latin typeface="Courier New" pitchFamily="49" charset="0"/>
                <a:cs typeface="Courier New" pitchFamily="49" charset="0"/>
              </a:rPr>
              <a:t>pid_t</a:t>
            </a:r>
            <a:r>
              <a:rPr lang="en-US" sz="2700" b="1" dirty="0">
                <a:solidFill>
                  <a:schemeClr val="tx1"/>
                </a:solidFill>
                <a:latin typeface="Courier New" pitchFamily="49" charset="0"/>
                <a:cs typeface="Courier New" pitchFamily="49" charset="0"/>
              </a:rPr>
              <a:t> </a:t>
            </a:r>
            <a:r>
              <a:rPr lang="en-US" sz="2700" b="1" dirty="0" err="1">
                <a:solidFill>
                  <a:schemeClr val="tx1"/>
                </a:solidFill>
                <a:latin typeface="Courier New" pitchFamily="49" charset="0"/>
                <a:cs typeface="Courier New" pitchFamily="49" charset="0"/>
              </a:rPr>
              <a:t>child_pid</a:t>
            </a:r>
            <a:r>
              <a:rPr lang="en-US" sz="2700" b="1" dirty="0">
                <a:solidFill>
                  <a:schemeClr val="tx1"/>
                </a:solidFill>
                <a:latin typeface="Courier New" pitchFamily="49" charset="0"/>
                <a:cs typeface="Courier New" pitchFamily="49" charset="0"/>
              </a:rPr>
              <a:t> = fork (); </a:t>
            </a:r>
            <a:r>
              <a:rPr lang="en-US" sz="2700" b="1" dirty="0">
                <a:solidFill>
                  <a:srgbClr val="00B050"/>
                </a:solidFill>
                <a:latin typeface="Courier New" pitchFamily="49" charset="0"/>
                <a:cs typeface="Courier New" pitchFamily="49" charset="0"/>
              </a:rPr>
              <a:t>// Create child process</a:t>
            </a:r>
          </a:p>
          <a:p>
            <a:pPr marL="438912" indent="-320040">
              <a:buClr>
                <a:schemeClr val="accent1"/>
              </a:buClr>
              <a:buSzPct val="80000"/>
              <a:defRPr/>
            </a:pPr>
            <a:r>
              <a:rPr lang="en-US" sz="2700" b="1" dirty="0">
                <a:solidFill>
                  <a:schemeClr val="tx1"/>
                </a:solidFill>
                <a:latin typeface="Courier New" pitchFamily="49" charset="0"/>
                <a:cs typeface="Courier New" pitchFamily="49" charset="0"/>
              </a:rPr>
              <a:t>assert (</a:t>
            </a:r>
            <a:r>
              <a:rPr lang="en-US" sz="2700" b="1" dirty="0" err="1">
                <a:solidFill>
                  <a:schemeClr val="tx1"/>
                </a:solidFill>
                <a:latin typeface="Courier New" pitchFamily="49" charset="0"/>
                <a:cs typeface="Courier New" pitchFamily="49" charset="0"/>
              </a:rPr>
              <a:t>child_pid</a:t>
            </a:r>
            <a:r>
              <a:rPr lang="en-US" sz="2700" b="1" dirty="0">
                <a:solidFill>
                  <a:schemeClr val="tx1"/>
                </a:solidFill>
                <a:latin typeface="Courier New" pitchFamily="49" charset="0"/>
                <a:cs typeface="Courier New" pitchFamily="49" charset="0"/>
              </a:rPr>
              <a:t> &gt;= 0);</a:t>
            </a:r>
          </a:p>
          <a:p>
            <a:pPr marL="438912" indent="-320040">
              <a:buClr>
                <a:schemeClr val="accent1"/>
              </a:buClr>
              <a:buSzPct val="80000"/>
              <a:defRPr/>
            </a:pPr>
            <a:r>
              <a:rPr lang="en-US" sz="2700" b="1" dirty="0">
                <a:solidFill>
                  <a:srgbClr val="0070C0"/>
                </a:solidFill>
                <a:latin typeface="Courier New" pitchFamily="49" charset="0"/>
                <a:cs typeface="Courier New" pitchFamily="49" charset="0"/>
              </a:rPr>
              <a:t>if</a:t>
            </a:r>
            <a:r>
              <a:rPr lang="en-US" sz="2700" b="1" dirty="0">
                <a:solidFill>
                  <a:schemeClr val="tx1"/>
                </a:solidFill>
                <a:latin typeface="Courier New" pitchFamily="49" charset="0"/>
                <a:cs typeface="Courier New" pitchFamily="49" charset="0"/>
              </a:rPr>
              <a:t> (</a:t>
            </a:r>
            <a:r>
              <a:rPr lang="en-US" sz="2700" b="1" dirty="0" err="1">
                <a:solidFill>
                  <a:schemeClr val="tx1"/>
                </a:solidFill>
                <a:latin typeface="Courier New" pitchFamily="49" charset="0"/>
                <a:cs typeface="Courier New" pitchFamily="49" charset="0"/>
              </a:rPr>
              <a:t>child_pid</a:t>
            </a:r>
            <a:r>
              <a:rPr lang="en-US" sz="2700" b="1" dirty="0">
                <a:solidFill>
                  <a:schemeClr val="tx1"/>
                </a:solidFill>
                <a:latin typeface="Courier New" pitchFamily="49" charset="0"/>
                <a:cs typeface="Courier New" pitchFamily="49" charset="0"/>
              </a:rPr>
              <a:t> == 0)</a:t>
            </a:r>
          </a:p>
          <a:p>
            <a:pPr marL="438912" indent="-320040">
              <a:buClr>
                <a:schemeClr val="accent1"/>
              </a:buClr>
              <a:buSzPct val="80000"/>
              <a:defRPr/>
            </a:pPr>
            <a:r>
              <a:rPr lang="en-US" sz="2700" b="1" dirty="0">
                <a:solidFill>
                  <a:schemeClr val="tx1"/>
                </a:solidFill>
                <a:latin typeface="Courier New" pitchFamily="49" charset="0"/>
                <a:cs typeface="Courier New" pitchFamily="49" charset="0"/>
              </a:rPr>
              <a:t>  {</a:t>
            </a:r>
          </a:p>
          <a:p>
            <a:pPr marL="438912" indent="-320040">
              <a:buClr>
                <a:schemeClr val="accent1"/>
              </a:buClr>
              <a:buSzPct val="80000"/>
              <a:defRPr/>
            </a:pPr>
            <a:r>
              <a:rPr lang="en-US" sz="2700" b="1" dirty="0">
                <a:solidFill>
                  <a:schemeClr val="tx1"/>
                </a:solidFill>
                <a:latin typeface="Courier New" pitchFamily="49" charset="0"/>
                <a:cs typeface="Courier New" pitchFamily="49" charset="0"/>
              </a:rPr>
              <a:t>    close (</a:t>
            </a:r>
            <a:r>
              <a:rPr lang="en-US" sz="2700" b="1" dirty="0" err="1">
                <a:solidFill>
                  <a:schemeClr val="tx1"/>
                </a:solidFill>
                <a:latin typeface="Courier New" pitchFamily="49" charset="0"/>
                <a:cs typeface="Courier New" pitchFamily="49" charset="0"/>
              </a:rPr>
              <a:t>pipefd</a:t>
            </a:r>
            <a:r>
              <a:rPr lang="en-US" sz="2700" b="1" dirty="0">
                <a:solidFill>
                  <a:schemeClr val="tx1"/>
                </a:solidFill>
                <a:latin typeface="Courier New" pitchFamily="49" charset="0"/>
                <a:cs typeface="Courier New" pitchFamily="49" charset="0"/>
              </a:rPr>
              <a:t>[1]); //  Child closes writing end</a:t>
            </a:r>
          </a:p>
          <a:p>
            <a:pPr marL="438912" indent="-320040">
              <a:buClr>
                <a:schemeClr val="accent1"/>
              </a:buClr>
              <a:buSzPct val="80000"/>
              <a:defRPr/>
            </a:pPr>
            <a:r>
              <a:rPr lang="en-US" sz="2700" b="1" dirty="0">
                <a:solidFill>
                  <a:schemeClr val="tx1"/>
                </a:solidFill>
                <a:latin typeface="Courier New" pitchFamily="49" charset="0"/>
                <a:cs typeface="Courier New" pitchFamily="49" charset="0"/>
              </a:rPr>
              <a:t>    </a:t>
            </a:r>
            <a:r>
              <a:rPr lang="en-US" sz="2700" b="1" dirty="0" err="1">
                <a:solidFill>
                  <a:schemeClr val="tx1"/>
                </a:solidFill>
                <a:latin typeface="Courier New" pitchFamily="49" charset="0"/>
                <a:cs typeface="Courier New" pitchFamily="49" charset="0"/>
              </a:rPr>
              <a:t>ssize_t</a:t>
            </a:r>
            <a:r>
              <a:rPr lang="en-US" sz="2700" b="1" dirty="0">
                <a:solidFill>
                  <a:schemeClr val="tx1"/>
                </a:solidFill>
                <a:latin typeface="Courier New" pitchFamily="49" charset="0"/>
                <a:cs typeface="Courier New" pitchFamily="49" charset="0"/>
              </a:rPr>
              <a:t> </a:t>
            </a:r>
            <a:r>
              <a:rPr lang="en-US" sz="2700" b="1" dirty="0" err="1">
                <a:solidFill>
                  <a:schemeClr val="tx1"/>
                </a:solidFill>
                <a:latin typeface="Courier New" pitchFamily="49" charset="0"/>
                <a:cs typeface="Courier New" pitchFamily="49" charset="0"/>
              </a:rPr>
              <a:t>bytes_read</a:t>
            </a:r>
            <a:r>
              <a:rPr lang="en-US" sz="2700" b="1" dirty="0">
                <a:solidFill>
                  <a:schemeClr val="tx1"/>
                </a:solidFill>
                <a:latin typeface="Courier New" pitchFamily="49" charset="0"/>
                <a:cs typeface="Courier New" pitchFamily="49" charset="0"/>
              </a:rPr>
              <a:t> = read (</a:t>
            </a:r>
            <a:r>
              <a:rPr lang="en-US" sz="2700" b="1" dirty="0" err="1">
                <a:solidFill>
                  <a:schemeClr val="tx1"/>
                </a:solidFill>
                <a:latin typeface="Courier New" pitchFamily="49" charset="0"/>
                <a:cs typeface="Courier New" pitchFamily="49" charset="0"/>
              </a:rPr>
              <a:t>pipefd</a:t>
            </a:r>
            <a:r>
              <a:rPr lang="en-US" sz="2700" b="1" dirty="0">
                <a:solidFill>
                  <a:schemeClr val="tx1"/>
                </a:solidFill>
                <a:latin typeface="Courier New" pitchFamily="49" charset="0"/>
                <a:cs typeface="Courier New" pitchFamily="49" charset="0"/>
              </a:rPr>
              <a:t>[0], buffer, 10); </a:t>
            </a:r>
            <a:r>
              <a:rPr lang="en-US" sz="2700" b="1" dirty="0">
                <a:solidFill>
                  <a:srgbClr val="00B050"/>
                </a:solidFill>
                <a:latin typeface="Courier New" pitchFamily="49" charset="0"/>
                <a:cs typeface="Courier New" pitchFamily="49" charset="0"/>
              </a:rPr>
              <a:t>// Read from pipe</a:t>
            </a:r>
          </a:p>
          <a:p>
            <a:pPr marL="438912" indent="-320040">
              <a:buClr>
                <a:schemeClr val="accent1"/>
              </a:buClr>
              <a:buSzPct val="80000"/>
              <a:defRPr/>
            </a:pPr>
            <a:r>
              <a:rPr lang="en-US" sz="2700" b="1" dirty="0">
                <a:solidFill>
                  <a:schemeClr val="tx1"/>
                </a:solidFill>
                <a:latin typeface="Courier New" pitchFamily="49" charset="0"/>
                <a:cs typeface="Courier New" pitchFamily="49" charset="0"/>
              </a:rPr>
              <a:t>    </a:t>
            </a:r>
            <a:r>
              <a:rPr lang="en-US" sz="2700" b="1" dirty="0">
                <a:solidFill>
                  <a:srgbClr val="0070C0"/>
                </a:solidFill>
                <a:latin typeface="Courier New" pitchFamily="49" charset="0"/>
                <a:cs typeface="Courier New" pitchFamily="49" charset="0"/>
              </a:rPr>
              <a:t>if</a:t>
            </a:r>
            <a:r>
              <a:rPr lang="en-US" sz="2700" b="1" dirty="0">
                <a:solidFill>
                  <a:schemeClr val="tx1"/>
                </a:solidFill>
                <a:latin typeface="Courier New" pitchFamily="49" charset="0"/>
                <a:cs typeface="Courier New" pitchFamily="49" charset="0"/>
              </a:rPr>
              <a:t> (</a:t>
            </a:r>
            <a:r>
              <a:rPr lang="en-US" sz="2700" b="1" dirty="0" err="1">
                <a:solidFill>
                  <a:schemeClr val="tx1"/>
                </a:solidFill>
                <a:latin typeface="Courier New" pitchFamily="49" charset="0"/>
                <a:cs typeface="Courier New" pitchFamily="49" charset="0"/>
              </a:rPr>
              <a:t>bytes_read</a:t>
            </a:r>
            <a:r>
              <a:rPr lang="en-US" sz="2700" b="1" dirty="0">
                <a:solidFill>
                  <a:schemeClr val="tx1"/>
                </a:solidFill>
                <a:latin typeface="Courier New" pitchFamily="49" charset="0"/>
                <a:cs typeface="Courier New" pitchFamily="49" charset="0"/>
              </a:rPr>
              <a:t> &lt;= 0)</a:t>
            </a:r>
          </a:p>
          <a:p>
            <a:pPr marL="438912" indent="-320040">
              <a:buClr>
                <a:schemeClr val="accent1"/>
              </a:buClr>
              <a:buSzPct val="80000"/>
              <a:defRPr/>
            </a:pPr>
            <a:r>
              <a:rPr lang="en-US" sz="2700" b="1" dirty="0">
                <a:solidFill>
                  <a:schemeClr val="tx1"/>
                </a:solidFill>
                <a:latin typeface="Courier New" pitchFamily="49" charset="0"/>
                <a:cs typeface="Courier New" pitchFamily="49" charset="0"/>
              </a:rPr>
              <a:t>      exit (1);</a:t>
            </a:r>
          </a:p>
          <a:p>
            <a:pPr marL="438912" indent="-320040">
              <a:buClr>
                <a:schemeClr val="accent1"/>
              </a:buClr>
              <a:buSzPct val="80000"/>
              <a:defRPr/>
            </a:pPr>
            <a:endParaRPr lang="en-US" sz="2700" b="1" dirty="0">
              <a:solidFill>
                <a:schemeClr val="tx1"/>
              </a:solidFill>
              <a:latin typeface="Courier New" pitchFamily="49" charset="0"/>
              <a:cs typeface="Courier New" pitchFamily="49" charset="0"/>
            </a:endParaRPr>
          </a:p>
          <a:p>
            <a:pPr marL="438912" indent="-320040">
              <a:buClr>
                <a:schemeClr val="accent1"/>
              </a:buClr>
              <a:buSzPct val="80000"/>
              <a:defRPr/>
            </a:pPr>
            <a:r>
              <a:rPr lang="en-US" sz="2700" b="1" dirty="0">
                <a:solidFill>
                  <a:schemeClr val="tx1"/>
                </a:solidFill>
                <a:latin typeface="Courier New" pitchFamily="49" charset="0"/>
                <a:cs typeface="Courier New" pitchFamily="49" charset="0"/>
              </a:rPr>
              <a:t>    </a:t>
            </a:r>
            <a:r>
              <a:rPr lang="en-US" sz="2700" b="1" dirty="0" err="1">
                <a:solidFill>
                  <a:schemeClr val="tx1"/>
                </a:solidFill>
                <a:latin typeface="Courier New" pitchFamily="49" charset="0"/>
                <a:cs typeface="Courier New" pitchFamily="49" charset="0"/>
              </a:rPr>
              <a:t>printf</a:t>
            </a:r>
            <a:r>
              <a:rPr lang="en-US" sz="2700" b="1" dirty="0">
                <a:solidFill>
                  <a:schemeClr val="tx1"/>
                </a:solidFill>
                <a:latin typeface="Courier New" pitchFamily="49" charset="0"/>
                <a:cs typeface="Courier New" pitchFamily="49" charset="0"/>
              </a:rPr>
              <a:t> (</a:t>
            </a:r>
            <a:r>
              <a:rPr lang="en-US" sz="2700" b="1" dirty="0">
                <a:solidFill>
                  <a:srgbClr val="C00000"/>
                </a:solidFill>
                <a:latin typeface="Courier New" pitchFamily="49" charset="0"/>
                <a:cs typeface="Courier New" pitchFamily="49" charset="0"/>
              </a:rPr>
              <a:t>"Child received: '%s'\n"</a:t>
            </a:r>
            <a:r>
              <a:rPr lang="en-US" sz="2700" b="1" dirty="0">
                <a:solidFill>
                  <a:schemeClr val="tx1"/>
                </a:solidFill>
                <a:latin typeface="Courier New" pitchFamily="49" charset="0"/>
                <a:cs typeface="Courier New" pitchFamily="49" charset="0"/>
              </a:rPr>
              <a:t>, buffer);</a:t>
            </a:r>
          </a:p>
          <a:p>
            <a:pPr marL="438912" indent="-320040">
              <a:buClr>
                <a:schemeClr val="accent1"/>
              </a:buClr>
              <a:buSzPct val="80000"/>
              <a:defRPr/>
            </a:pPr>
            <a:r>
              <a:rPr lang="en-US" sz="2700" b="1" dirty="0">
                <a:solidFill>
                  <a:schemeClr val="tx1"/>
                </a:solidFill>
                <a:latin typeface="Courier New" pitchFamily="49" charset="0"/>
                <a:cs typeface="Courier New" pitchFamily="49" charset="0"/>
              </a:rPr>
              <a:t>    exit (0);</a:t>
            </a:r>
          </a:p>
          <a:p>
            <a:pPr marL="438912" indent="-320040">
              <a:buClr>
                <a:schemeClr val="accent1"/>
              </a:buClr>
              <a:buSzPct val="80000"/>
              <a:defRPr/>
            </a:pPr>
            <a:r>
              <a:rPr lang="en-US" sz="2700" b="1" dirty="0">
                <a:solidFill>
                  <a:schemeClr val="tx1"/>
                </a:solidFill>
                <a:latin typeface="Courier New" pitchFamily="49" charset="0"/>
                <a:cs typeface="Courier New" pitchFamily="49" charset="0"/>
              </a:rPr>
              <a:t>  }</a:t>
            </a:r>
          </a:p>
          <a:p>
            <a:pPr marL="438912" indent="-320040">
              <a:buClr>
                <a:schemeClr val="accent1"/>
              </a:buClr>
              <a:buSzPct val="80000"/>
              <a:defRPr/>
            </a:pPr>
            <a:endParaRPr lang="en-US" sz="2700" b="1" dirty="0">
              <a:solidFill>
                <a:schemeClr val="tx1"/>
              </a:solidFill>
              <a:latin typeface="Courier New" pitchFamily="49" charset="0"/>
              <a:cs typeface="Courier New" pitchFamily="49" charset="0"/>
            </a:endParaRPr>
          </a:p>
          <a:p>
            <a:pPr marL="438912" indent="-320040">
              <a:buClr>
                <a:schemeClr val="accent1"/>
              </a:buClr>
              <a:buSzPct val="80000"/>
              <a:defRPr/>
            </a:pPr>
            <a:r>
              <a:rPr lang="en-US" sz="2700" b="1" dirty="0">
                <a:solidFill>
                  <a:schemeClr val="tx1"/>
                </a:solidFill>
                <a:latin typeface="Courier New" pitchFamily="49" charset="0"/>
                <a:cs typeface="Courier New" pitchFamily="49" charset="0"/>
              </a:rPr>
              <a:t>close (</a:t>
            </a:r>
            <a:r>
              <a:rPr lang="en-US" sz="2700" b="1" dirty="0" err="1">
                <a:solidFill>
                  <a:schemeClr val="tx1"/>
                </a:solidFill>
                <a:latin typeface="Courier New" pitchFamily="49" charset="0"/>
                <a:cs typeface="Courier New" pitchFamily="49" charset="0"/>
              </a:rPr>
              <a:t>pipefd</a:t>
            </a:r>
            <a:r>
              <a:rPr lang="en-US" sz="2700" b="1" dirty="0">
                <a:solidFill>
                  <a:schemeClr val="tx1"/>
                </a:solidFill>
                <a:latin typeface="Courier New" pitchFamily="49" charset="0"/>
                <a:cs typeface="Courier New" pitchFamily="49" charset="0"/>
              </a:rPr>
              <a:t>[0]); </a:t>
            </a:r>
            <a:r>
              <a:rPr lang="en-US" sz="2700" b="1" dirty="0">
                <a:solidFill>
                  <a:srgbClr val="00B050"/>
                </a:solidFill>
                <a:latin typeface="Courier New" pitchFamily="49" charset="0"/>
                <a:cs typeface="Courier New" pitchFamily="49" charset="0"/>
              </a:rPr>
              <a:t>// Parent closes the </a:t>
            </a:r>
            <a:r>
              <a:rPr lang="en-US" sz="2700" b="1">
                <a:solidFill>
                  <a:srgbClr val="00B050"/>
                </a:solidFill>
                <a:latin typeface="Courier New" pitchFamily="49" charset="0"/>
                <a:cs typeface="Courier New" pitchFamily="49" charset="0"/>
              </a:rPr>
              <a:t>reading end</a:t>
            </a:r>
            <a:endParaRPr lang="en-US" sz="2700" b="1" dirty="0">
              <a:solidFill>
                <a:schemeClr val="tx1"/>
              </a:solidFill>
              <a:latin typeface="Courier New" pitchFamily="49" charset="0"/>
              <a:cs typeface="Courier New" pitchFamily="49" charset="0"/>
            </a:endParaRPr>
          </a:p>
          <a:p>
            <a:pPr marL="438912" indent="-320040">
              <a:buClr>
                <a:schemeClr val="accent1"/>
              </a:buClr>
              <a:buSzPct val="80000"/>
              <a:defRPr/>
            </a:pPr>
            <a:r>
              <a:rPr lang="en-US" sz="2700" b="1" dirty="0" err="1">
                <a:solidFill>
                  <a:schemeClr val="tx1"/>
                </a:solidFill>
                <a:latin typeface="Courier New" pitchFamily="49" charset="0"/>
                <a:cs typeface="Courier New" pitchFamily="49" charset="0"/>
              </a:rPr>
              <a:t>strncpy</a:t>
            </a:r>
            <a:r>
              <a:rPr lang="en-US" sz="2700" b="1" dirty="0">
                <a:solidFill>
                  <a:schemeClr val="tx1"/>
                </a:solidFill>
                <a:latin typeface="Courier New" pitchFamily="49" charset="0"/>
                <a:cs typeface="Courier New" pitchFamily="49" charset="0"/>
              </a:rPr>
              <a:t> (buffer, </a:t>
            </a:r>
            <a:r>
              <a:rPr lang="en-US" sz="2700" b="1" dirty="0">
                <a:solidFill>
                  <a:srgbClr val="C00000"/>
                </a:solidFill>
                <a:latin typeface="Courier New" pitchFamily="49" charset="0"/>
                <a:cs typeface="Courier New" pitchFamily="49" charset="0"/>
              </a:rPr>
              <a:t>"hello"</a:t>
            </a:r>
            <a:r>
              <a:rPr lang="en-US" sz="2700" b="1" dirty="0">
                <a:solidFill>
                  <a:schemeClr val="tx1"/>
                </a:solidFill>
                <a:latin typeface="Courier New" pitchFamily="49" charset="0"/>
                <a:cs typeface="Courier New" pitchFamily="49" charset="0"/>
              </a:rPr>
              <a:t>, </a:t>
            </a:r>
            <a:r>
              <a:rPr lang="en-US" sz="2700" b="1" dirty="0" err="1">
                <a:solidFill>
                  <a:schemeClr val="tx1"/>
                </a:solidFill>
                <a:latin typeface="Courier New" pitchFamily="49" charset="0"/>
                <a:cs typeface="Courier New" pitchFamily="49" charset="0"/>
              </a:rPr>
              <a:t>sizeof</a:t>
            </a:r>
            <a:r>
              <a:rPr lang="en-US" sz="2700" b="1" dirty="0">
                <a:solidFill>
                  <a:schemeClr val="tx1"/>
                </a:solidFill>
                <a:latin typeface="Courier New" pitchFamily="49" charset="0"/>
                <a:cs typeface="Courier New" pitchFamily="49" charset="0"/>
              </a:rPr>
              <a:t> (buffer)); </a:t>
            </a:r>
          </a:p>
          <a:p>
            <a:pPr marL="438912" indent="-320040">
              <a:buClr>
                <a:schemeClr val="accent1"/>
              </a:buClr>
              <a:buSzPct val="80000"/>
              <a:defRPr/>
            </a:pPr>
            <a:r>
              <a:rPr lang="en-US" sz="2700" b="1" dirty="0" err="1">
                <a:solidFill>
                  <a:schemeClr val="tx1"/>
                </a:solidFill>
                <a:latin typeface="Courier New" pitchFamily="49" charset="0"/>
                <a:cs typeface="Courier New" pitchFamily="49" charset="0"/>
              </a:rPr>
              <a:t>printf</a:t>
            </a:r>
            <a:r>
              <a:rPr lang="en-US" sz="2700" b="1" dirty="0">
                <a:solidFill>
                  <a:schemeClr val="tx1"/>
                </a:solidFill>
                <a:latin typeface="Courier New" pitchFamily="49" charset="0"/>
                <a:cs typeface="Courier New" pitchFamily="49" charset="0"/>
              </a:rPr>
              <a:t> (</a:t>
            </a:r>
            <a:r>
              <a:rPr lang="en-US" sz="2700" b="1" dirty="0">
                <a:solidFill>
                  <a:srgbClr val="C00000"/>
                </a:solidFill>
                <a:latin typeface="Courier New" pitchFamily="49" charset="0"/>
                <a:cs typeface="Courier New" pitchFamily="49" charset="0"/>
              </a:rPr>
              <a:t>"Parent is sending '%s'\n"</a:t>
            </a:r>
            <a:r>
              <a:rPr lang="en-US" sz="2700" b="1" dirty="0">
                <a:solidFill>
                  <a:schemeClr val="tx1"/>
                </a:solidFill>
                <a:latin typeface="Courier New" pitchFamily="49" charset="0"/>
                <a:cs typeface="Courier New" pitchFamily="49" charset="0"/>
              </a:rPr>
              <a:t>, buffer); </a:t>
            </a:r>
          </a:p>
          <a:p>
            <a:pPr marL="438912" indent="-320040">
              <a:buClr>
                <a:schemeClr val="accent1"/>
              </a:buClr>
              <a:buSzPct val="80000"/>
              <a:defRPr/>
            </a:pPr>
            <a:r>
              <a:rPr lang="en-US" sz="2700" b="1" dirty="0">
                <a:solidFill>
                  <a:schemeClr val="tx1"/>
                </a:solidFill>
                <a:latin typeface="Courier New" pitchFamily="49" charset="0"/>
                <a:cs typeface="Courier New" pitchFamily="49" charset="0"/>
              </a:rPr>
              <a:t>write (</a:t>
            </a:r>
            <a:r>
              <a:rPr lang="en-US" sz="2700" b="1" dirty="0" err="1">
                <a:solidFill>
                  <a:schemeClr val="tx1"/>
                </a:solidFill>
                <a:latin typeface="Courier New" pitchFamily="49" charset="0"/>
                <a:cs typeface="Courier New" pitchFamily="49" charset="0"/>
              </a:rPr>
              <a:t>pipefd</a:t>
            </a:r>
            <a:r>
              <a:rPr lang="en-US" sz="2700" b="1" dirty="0">
                <a:solidFill>
                  <a:schemeClr val="tx1"/>
                </a:solidFill>
                <a:latin typeface="Courier New" pitchFamily="49" charset="0"/>
                <a:cs typeface="Courier New" pitchFamily="49" charset="0"/>
              </a:rPr>
              <a:t>[1], buffer, </a:t>
            </a:r>
            <a:r>
              <a:rPr lang="en-US" sz="2700" b="1" dirty="0" err="1">
                <a:solidFill>
                  <a:srgbClr val="0070C0"/>
                </a:solidFill>
                <a:latin typeface="Courier New" pitchFamily="49" charset="0"/>
                <a:cs typeface="Courier New" pitchFamily="49" charset="0"/>
              </a:rPr>
              <a:t>sizeof</a:t>
            </a:r>
            <a:r>
              <a:rPr lang="en-US" sz="2700" b="1" dirty="0">
                <a:solidFill>
                  <a:schemeClr val="tx1"/>
                </a:solidFill>
                <a:latin typeface="Courier New" pitchFamily="49" charset="0"/>
                <a:cs typeface="Courier New" pitchFamily="49" charset="0"/>
              </a:rPr>
              <a:t> (buffer)); </a:t>
            </a:r>
            <a:r>
              <a:rPr lang="en-US" sz="2700" b="1" dirty="0">
                <a:solidFill>
                  <a:srgbClr val="00B050"/>
                </a:solidFill>
                <a:latin typeface="Courier New" pitchFamily="49" charset="0"/>
                <a:cs typeface="Courier New" pitchFamily="49" charset="0"/>
              </a:rPr>
              <a:t>// Parent sends "hello"</a:t>
            </a:r>
          </a:p>
          <a:p>
            <a:pPr marL="438912" indent="-320040">
              <a:buClr>
                <a:schemeClr val="accent1"/>
              </a:buClr>
              <a:buSzPct val="80000"/>
              <a:defRPr/>
            </a:pPr>
            <a:r>
              <a:rPr lang="en-US" sz="2700" b="1" dirty="0">
                <a:solidFill>
                  <a:schemeClr val="tx1"/>
                </a:solidFill>
                <a:latin typeface="Courier New" pitchFamily="49" charset="0"/>
                <a:cs typeface="Courier New" pitchFamily="49" charset="0"/>
              </a:rPr>
              <a:t>wait (NULL);</a:t>
            </a:r>
            <a:r>
              <a:rPr lang="en-US" sz="2700" b="1" dirty="0">
                <a:solidFill>
                  <a:srgbClr val="0070C0"/>
                </a:solidFill>
                <a:latin typeface="Courier New" pitchFamily="49" charset="0"/>
                <a:cs typeface="Courier New" pitchFamily="49" charset="0"/>
              </a:rPr>
              <a:t> </a:t>
            </a:r>
            <a:r>
              <a:rPr lang="en-US" sz="2700" b="1" dirty="0">
                <a:solidFill>
                  <a:srgbClr val="00B050"/>
                </a:solidFill>
                <a:latin typeface="Courier New" pitchFamily="49" charset="0"/>
                <a:cs typeface="Courier New" pitchFamily="49" charset="0"/>
              </a:rPr>
              <a:t>// Wait for child to terminate</a:t>
            </a:r>
          </a:p>
        </p:txBody>
      </p:sp>
    </p:spTree>
    <p:extLst>
      <p:ext uri="{BB962C8B-B14F-4D97-AF65-F5344CB8AC3E}">
        <p14:creationId xmlns:p14="http://schemas.microsoft.com/office/powerpoint/2010/main" val="4022697496"/>
      </p:ext>
    </p:extLst>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C86E94-2F16-4458-9253-D24F0BDA7F93}"/>
              </a:ext>
            </a:extLst>
          </p:cNvPr>
          <p:cNvSpPr>
            <a:spLocks noGrp="1"/>
          </p:cNvSpPr>
          <p:nvPr>
            <p:ph type="title"/>
          </p:nvPr>
        </p:nvSpPr>
        <p:spPr/>
        <p:txBody>
          <a:bodyPr/>
          <a:lstStyle/>
          <a:p>
            <a:r>
              <a:rPr lang="en-US" dirty="0"/>
              <a:t>Pipes and shell commands</a:t>
            </a:r>
          </a:p>
        </p:txBody>
      </p:sp>
      <p:sp>
        <p:nvSpPr>
          <p:cNvPr id="3" name="Content Placeholder 2">
            <a:extLst>
              <a:ext uri="{FF2B5EF4-FFF2-40B4-BE49-F238E27FC236}">
                <a16:creationId xmlns:a16="http://schemas.microsoft.com/office/drawing/2014/main" id="{C20BDB0D-7D20-4C12-B1A1-2C5A7225A7B5}"/>
              </a:ext>
            </a:extLst>
          </p:cNvPr>
          <p:cNvSpPr>
            <a:spLocks noGrp="1"/>
          </p:cNvSpPr>
          <p:nvPr>
            <p:ph idx="1"/>
          </p:nvPr>
        </p:nvSpPr>
        <p:spPr>
          <a:xfrm>
            <a:off x="609600" y="1775192"/>
            <a:ext cx="10972800" cy="3711207"/>
          </a:xfrm>
        </p:spPr>
        <p:txBody>
          <a:bodyPr>
            <a:normAutofit fontScale="77500" lnSpcReduction="20000"/>
          </a:bodyPr>
          <a:lstStyle/>
          <a:p>
            <a:r>
              <a:rPr lang="en-US" dirty="0"/>
              <a:t>Let's go back to our command-line example:</a:t>
            </a:r>
          </a:p>
          <a:p>
            <a:endParaRPr lang="en-US" dirty="0"/>
          </a:p>
          <a:p>
            <a:endParaRPr lang="en-US" dirty="0"/>
          </a:p>
          <a:p>
            <a:endParaRPr lang="en-US" dirty="0"/>
          </a:p>
          <a:p>
            <a:r>
              <a:rPr lang="en-US" dirty="0"/>
              <a:t>What's happening behind the scenes?</a:t>
            </a:r>
          </a:p>
          <a:p>
            <a:r>
              <a:rPr lang="en-US" dirty="0"/>
              <a:t>The shell is calling </a:t>
            </a:r>
            <a:r>
              <a:rPr lang="en-US" b="1" dirty="0">
                <a:latin typeface="Courier New" panose="02070309020205020404" pitchFamily="49" charset="0"/>
                <a:cs typeface="Courier New" panose="02070309020205020404" pitchFamily="49" charset="0"/>
              </a:rPr>
              <a:t>fork()</a:t>
            </a:r>
            <a:r>
              <a:rPr lang="en-US" dirty="0"/>
              <a:t> and </a:t>
            </a:r>
            <a:r>
              <a:rPr lang="en-US" b="1" dirty="0">
                <a:latin typeface="Courier New" panose="02070309020205020404" pitchFamily="49" charset="0"/>
                <a:cs typeface="Courier New" panose="02070309020205020404" pitchFamily="49" charset="0"/>
              </a:rPr>
              <a:t>exec()</a:t>
            </a:r>
            <a:r>
              <a:rPr lang="en-US" dirty="0"/>
              <a:t> to run each of those processes</a:t>
            </a:r>
          </a:p>
          <a:p>
            <a:r>
              <a:rPr lang="en-US" dirty="0"/>
              <a:t>Then, each process is linked to the next one with a pipe</a:t>
            </a:r>
          </a:p>
          <a:p>
            <a:r>
              <a:rPr lang="en-US" dirty="0"/>
              <a:t>But how do those arbitrary processes know to read from or write to a pipe?</a:t>
            </a:r>
          </a:p>
          <a:p>
            <a:r>
              <a:rPr lang="en-US" b="1" dirty="0"/>
              <a:t>They don't</a:t>
            </a:r>
            <a:r>
              <a:rPr lang="en-US" dirty="0"/>
              <a:t>, so the shell magically changes </a:t>
            </a:r>
            <a:r>
              <a:rPr lang="en-US" b="1" dirty="0" err="1">
                <a:latin typeface="Courier New" panose="02070309020205020404" pitchFamily="49" charset="0"/>
                <a:cs typeface="Courier New" panose="02070309020205020404" pitchFamily="49" charset="0"/>
              </a:rPr>
              <a:t>stdout</a:t>
            </a:r>
            <a:r>
              <a:rPr lang="en-US" dirty="0"/>
              <a:t> or </a:t>
            </a:r>
            <a:r>
              <a:rPr lang="en-US" b="1" dirty="0">
                <a:latin typeface="Courier New" panose="02070309020205020404" pitchFamily="49" charset="0"/>
                <a:cs typeface="Courier New" panose="02070309020205020404" pitchFamily="49" charset="0"/>
              </a:rPr>
              <a:t>stdin</a:t>
            </a:r>
            <a:r>
              <a:rPr lang="en-US" dirty="0"/>
              <a:t> to pipe file descriptors</a:t>
            </a:r>
          </a:p>
        </p:txBody>
      </p:sp>
      <p:sp>
        <p:nvSpPr>
          <p:cNvPr id="4" name="Rectangle 3">
            <a:extLst>
              <a:ext uri="{FF2B5EF4-FFF2-40B4-BE49-F238E27FC236}">
                <a16:creationId xmlns:a16="http://schemas.microsoft.com/office/drawing/2014/main" id="{5D8459D6-CEE0-49B6-B99C-F4C9B1749EBD}"/>
              </a:ext>
            </a:extLst>
          </p:cNvPr>
          <p:cNvSpPr/>
          <p:nvPr/>
        </p:nvSpPr>
        <p:spPr>
          <a:xfrm>
            <a:off x="609600" y="2286000"/>
            <a:ext cx="10972800" cy="609600"/>
          </a:xfrm>
          <a:prstGeom prst="rect">
            <a:avLst/>
          </a:prstGeom>
          <a:solidFill>
            <a:schemeClr val="accent4">
              <a:lumMod val="50000"/>
            </a:schemeClr>
          </a:solidFill>
          <a:ln w="50800" cmpd="sng"/>
        </p:spPr>
        <p:style>
          <a:lnRef idx="3">
            <a:schemeClr val="lt1"/>
          </a:lnRef>
          <a:fillRef idx="1">
            <a:schemeClr val="dk1"/>
          </a:fillRef>
          <a:effectRef idx="1">
            <a:schemeClr val="dk1"/>
          </a:effectRef>
          <a:fontRef idx="minor">
            <a:schemeClr val="lt1"/>
          </a:fontRef>
        </p:style>
        <p:txBody>
          <a:bodyPr rtlCol="0" anchor="ctr" anchorCtr="0">
            <a:normAutofit/>
          </a:bodyPr>
          <a:lstStyle/>
          <a:p>
            <a:r>
              <a:rPr lang="en-US" sz="2800" b="1" dirty="0">
                <a:latin typeface="Courier New" pitchFamily="49" charset="0"/>
                <a:cs typeface="Courier New" pitchFamily="49" charset="0"/>
              </a:rPr>
              <a:t>sort foo.txt | grep -</a:t>
            </a:r>
            <a:r>
              <a:rPr lang="en-US" sz="2800" b="1" dirty="0" err="1">
                <a:latin typeface="Courier New" pitchFamily="49" charset="0"/>
                <a:cs typeface="Courier New" pitchFamily="49" charset="0"/>
              </a:rPr>
              <a:t>i</a:t>
            </a:r>
            <a:r>
              <a:rPr lang="en-US" sz="2800" b="1" dirty="0">
                <a:latin typeface="Courier New" pitchFamily="49" charset="0"/>
                <a:cs typeface="Courier New" pitchFamily="49" charset="0"/>
              </a:rPr>
              <a:t> error | head -n 10</a:t>
            </a:r>
          </a:p>
        </p:txBody>
      </p:sp>
      <p:grpSp>
        <p:nvGrpSpPr>
          <p:cNvPr id="10" name="Group 9">
            <a:extLst>
              <a:ext uri="{FF2B5EF4-FFF2-40B4-BE49-F238E27FC236}">
                <a16:creationId xmlns:a16="http://schemas.microsoft.com/office/drawing/2014/main" id="{377D52B3-A275-4233-A51E-A180341D0A9D}"/>
              </a:ext>
            </a:extLst>
          </p:cNvPr>
          <p:cNvGrpSpPr/>
          <p:nvPr/>
        </p:nvGrpSpPr>
        <p:grpSpPr>
          <a:xfrm>
            <a:off x="647700" y="5029200"/>
            <a:ext cx="10896600" cy="1701927"/>
            <a:chOff x="647700" y="5029200"/>
            <a:chExt cx="10896600" cy="1701927"/>
          </a:xfrm>
        </p:grpSpPr>
        <p:graphicFrame>
          <p:nvGraphicFramePr>
            <p:cNvPr id="5" name="Diagram 4">
              <a:extLst>
                <a:ext uri="{FF2B5EF4-FFF2-40B4-BE49-F238E27FC236}">
                  <a16:creationId xmlns:a16="http://schemas.microsoft.com/office/drawing/2014/main" id="{E157C089-C9F3-46CF-8411-DE54D67131AB}"/>
                </a:ext>
              </a:extLst>
            </p:cNvPr>
            <p:cNvGraphicFramePr/>
            <p:nvPr>
              <p:extLst/>
            </p:nvPr>
          </p:nvGraphicFramePr>
          <p:xfrm>
            <a:off x="647700" y="5029200"/>
            <a:ext cx="10896600" cy="89431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TextBox 5">
              <a:extLst>
                <a:ext uri="{FF2B5EF4-FFF2-40B4-BE49-F238E27FC236}">
                  <a16:creationId xmlns:a16="http://schemas.microsoft.com/office/drawing/2014/main" id="{1BF2D615-9273-4EA5-8B10-1C1690EF3E60}"/>
                </a:ext>
              </a:extLst>
            </p:cNvPr>
            <p:cNvSpPr txBox="1"/>
            <p:nvPr/>
          </p:nvSpPr>
          <p:spPr>
            <a:xfrm>
              <a:off x="2057400" y="5997207"/>
              <a:ext cx="1279516" cy="707886"/>
            </a:xfrm>
            <a:prstGeom prst="rect">
              <a:avLst/>
            </a:prstGeom>
            <a:noFill/>
          </p:spPr>
          <p:txBody>
            <a:bodyPr wrap="none" rtlCol="0">
              <a:spAutoFit/>
            </a:bodyPr>
            <a:lstStyle/>
            <a:p>
              <a:pPr algn="ctr"/>
              <a:r>
                <a:rPr lang="en-US" sz="2000" dirty="0"/>
                <a:t>redirected</a:t>
              </a:r>
            </a:p>
            <a:p>
              <a:pPr algn="ctr"/>
              <a:r>
                <a:rPr lang="en-US" sz="2000" b="1" dirty="0" err="1">
                  <a:latin typeface="Courier New" panose="02070309020205020404" pitchFamily="49" charset="0"/>
                  <a:cs typeface="Courier New" panose="02070309020205020404" pitchFamily="49" charset="0"/>
                </a:rPr>
                <a:t>stdout</a:t>
              </a:r>
              <a:endParaRPr lang="en-US" sz="2000" b="1" dirty="0">
                <a:latin typeface="Courier New" panose="02070309020205020404" pitchFamily="49" charset="0"/>
                <a:cs typeface="Courier New" panose="02070309020205020404" pitchFamily="49" charset="0"/>
              </a:endParaRPr>
            </a:p>
          </p:txBody>
        </p:sp>
        <p:sp>
          <p:nvSpPr>
            <p:cNvPr id="7" name="TextBox 6">
              <a:extLst>
                <a:ext uri="{FF2B5EF4-FFF2-40B4-BE49-F238E27FC236}">
                  <a16:creationId xmlns:a16="http://schemas.microsoft.com/office/drawing/2014/main" id="{87286C17-8007-48C7-9F7A-5F123C7B17C5}"/>
                </a:ext>
              </a:extLst>
            </p:cNvPr>
            <p:cNvSpPr txBox="1"/>
            <p:nvPr/>
          </p:nvSpPr>
          <p:spPr>
            <a:xfrm>
              <a:off x="4267200" y="6019800"/>
              <a:ext cx="1279516" cy="707886"/>
            </a:xfrm>
            <a:prstGeom prst="rect">
              <a:avLst/>
            </a:prstGeom>
            <a:noFill/>
          </p:spPr>
          <p:txBody>
            <a:bodyPr wrap="none" rtlCol="0">
              <a:spAutoFit/>
            </a:bodyPr>
            <a:lstStyle/>
            <a:p>
              <a:pPr algn="ctr"/>
              <a:r>
                <a:rPr lang="en-US" sz="2000" dirty="0"/>
                <a:t>redirected</a:t>
              </a:r>
            </a:p>
            <a:p>
              <a:pPr algn="ctr"/>
              <a:r>
                <a:rPr lang="en-US" sz="2000" b="1" dirty="0">
                  <a:latin typeface="Courier New" panose="02070309020205020404" pitchFamily="49" charset="0"/>
                  <a:cs typeface="Courier New" panose="02070309020205020404" pitchFamily="49" charset="0"/>
                </a:rPr>
                <a:t>stdin</a:t>
              </a:r>
            </a:p>
          </p:txBody>
        </p:sp>
        <p:sp>
          <p:nvSpPr>
            <p:cNvPr id="8" name="TextBox 7">
              <a:extLst>
                <a:ext uri="{FF2B5EF4-FFF2-40B4-BE49-F238E27FC236}">
                  <a16:creationId xmlns:a16="http://schemas.microsoft.com/office/drawing/2014/main" id="{5E6E2282-5160-412C-87B3-E2538DAC079C}"/>
                </a:ext>
              </a:extLst>
            </p:cNvPr>
            <p:cNvSpPr txBox="1"/>
            <p:nvPr/>
          </p:nvSpPr>
          <p:spPr>
            <a:xfrm>
              <a:off x="6597659" y="5994666"/>
              <a:ext cx="1279516" cy="707886"/>
            </a:xfrm>
            <a:prstGeom prst="rect">
              <a:avLst/>
            </a:prstGeom>
            <a:noFill/>
          </p:spPr>
          <p:txBody>
            <a:bodyPr wrap="none" rtlCol="0">
              <a:spAutoFit/>
            </a:bodyPr>
            <a:lstStyle/>
            <a:p>
              <a:pPr algn="ctr"/>
              <a:r>
                <a:rPr lang="en-US" sz="2000" dirty="0"/>
                <a:t>redirected</a:t>
              </a:r>
            </a:p>
            <a:p>
              <a:pPr algn="ctr"/>
              <a:r>
                <a:rPr lang="en-US" sz="2000" b="1" dirty="0" err="1">
                  <a:latin typeface="Courier New" panose="02070309020205020404" pitchFamily="49" charset="0"/>
                  <a:cs typeface="Courier New" panose="02070309020205020404" pitchFamily="49" charset="0"/>
                </a:rPr>
                <a:t>stdout</a:t>
              </a:r>
              <a:endParaRPr lang="en-US" sz="2000" b="1" dirty="0">
                <a:latin typeface="Courier New" panose="02070309020205020404" pitchFamily="49" charset="0"/>
                <a:cs typeface="Courier New" panose="02070309020205020404" pitchFamily="49" charset="0"/>
              </a:endParaRPr>
            </a:p>
          </p:txBody>
        </p:sp>
        <p:sp>
          <p:nvSpPr>
            <p:cNvPr id="9" name="TextBox 8">
              <a:extLst>
                <a:ext uri="{FF2B5EF4-FFF2-40B4-BE49-F238E27FC236}">
                  <a16:creationId xmlns:a16="http://schemas.microsoft.com/office/drawing/2014/main" id="{40CB8416-8C86-4510-9D34-590FD1522A57}"/>
                </a:ext>
              </a:extLst>
            </p:cNvPr>
            <p:cNvSpPr txBox="1"/>
            <p:nvPr/>
          </p:nvSpPr>
          <p:spPr>
            <a:xfrm>
              <a:off x="8890005" y="6023241"/>
              <a:ext cx="1279516" cy="707886"/>
            </a:xfrm>
            <a:prstGeom prst="rect">
              <a:avLst/>
            </a:prstGeom>
            <a:noFill/>
          </p:spPr>
          <p:txBody>
            <a:bodyPr wrap="none" rtlCol="0">
              <a:spAutoFit/>
            </a:bodyPr>
            <a:lstStyle/>
            <a:p>
              <a:pPr algn="ctr"/>
              <a:r>
                <a:rPr lang="en-US" sz="2000" dirty="0"/>
                <a:t>redirected</a:t>
              </a:r>
            </a:p>
            <a:p>
              <a:pPr algn="ctr"/>
              <a:r>
                <a:rPr lang="en-US" sz="2000" b="1" dirty="0">
                  <a:latin typeface="Courier New" panose="02070309020205020404" pitchFamily="49" charset="0"/>
                  <a:cs typeface="Courier New" panose="02070309020205020404" pitchFamily="49" charset="0"/>
                </a:rPr>
                <a:t>stdin</a:t>
              </a:r>
            </a:p>
          </p:txBody>
        </p:sp>
      </p:grpSp>
    </p:spTree>
    <p:extLst>
      <p:ext uri="{BB962C8B-B14F-4D97-AF65-F5344CB8AC3E}">
        <p14:creationId xmlns:p14="http://schemas.microsoft.com/office/powerpoint/2010/main" val="27097044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4" grpId="0" animBg="1"/>
    </p:bldLst>
  </p:timing>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5FD9BC-C820-46EF-A248-71ABD0A84A3A}"/>
              </a:ext>
            </a:extLst>
          </p:cNvPr>
          <p:cNvSpPr>
            <a:spLocks noGrp="1"/>
          </p:cNvSpPr>
          <p:nvPr>
            <p:ph type="title"/>
          </p:nvPr>
        </p:nvSpPr>
        <p:spPr/>
        <p:txBody>
          <a:bodyPr/>
          <a:lstStyle/>
          <a:p>
            <a:r>
              <a:rPr lang="en-US" dirty="0">
                <a:latin typeface="Courier New" panose="02070309020205020404" pitchFamily="49" charset="0"/>
                <a:cs typeface="Courier New" panose="02070309020205020404" pitchFamily="49" charset="0"/>
              </a:rPr>
              <a:t>dup2()</a:t>
            </a:r>
          </a:p>
        </p:txBody>
      </p:sp>
      <p:sp>
        <p:nvSpPr>
          <p:cNvPr id="3" name="Content Placeholder 2">
            <a:extLst>
              <a:ext uri="{FF2B5EF4-FFF2-40B4-BE49-F238E27FC236}">
                <a16:creationId xmlns:a16="http://schemas.microsoft.com/office/drawing/2014/main" id="{C6494A78-3604-4042-B86E-374F3DAA7092}"/>
              </a:ext>
            </a:extLst>
          </p:cNvPr>
          <p:cNvSpPr>
            <a:spLocks noGrp="1"/>
          </p:cNvSpPr>
          <p:nvPr>
            <p:ph idx="1"/>
          </p:nvPr>
        </p:nvSpPr>
        <p:spPr/>
        <p:txBody>
          <a:bodyPr/>
          <a:lstStyle/>
          <a:p>
            <a:r>
              <a:rPr lang="en-US" dirty="0"/>
              <a:t>The </a:t>
            </a:r>
            <a:r>
              <a:rPr lang="en-US" b="1" dirty="0">
                <a:latin typeface="Courier New" panose="02070309020205020404" pitchFamily="49" charset="0"/>
                <a:cs typeface="Courier New" panose="02070309020205020404" pitchFamily="49" charset="0"/>
              </a:rPr>
              <a:t>dup2()</a:t>
            </a:r>
            <a:r>
              <a:rPr lang="en-US" dirty="0"/>
              <a:t> function closes a new file descriptor and replaces it with an old file descriptor</a:t>
            </a:r>
            <a:endParaRPr lang="en-US" b="1" dirty="0">
              <a:latin typeface="Courier New" panose="02070309020205020404" pitchFamily="49" charset="0"/>
              <a:cs typeface="Courier New" panose="02070309020205020404" pitchFamily="49" charset="0"/>
            </a:endParaRPr>
          </a:p>
          <a:p>
            <a:endParaRPr lang="en-US" dirty="0"/>
          </a:p>
          <a:p>
            <a:endParaRPr lang="en-US" dirty="0"/>
          </a:p>
          <a:p>
            <a:r>
              <a:rPr lang="en-US" dirty="0"/>
              <a:t>This function is used by the shell to close their </a:t>
            </a:r>
            <a:r>
              <a:rPr lang="en-US" b="1" dirty="0">
                <a:latin typeface="Courier New" panose="02070309020205020404" pitchFamily="49" charset="0"/>
                <a:cs typeface="Courier New" panose="02070309020205020404" pitchFamily="49" charset="0"/>
              </a:rPr>
              <a:t>stdin</a:t>
            </a:r>
            <a:r>
              <a:rPr lang="en-US" dirty="0"/>
              <a:t> or </a:t>
            </a:r>
            <a:r>
              <a:rPr lang="en-US" b="1" dirty="0" err="1">
                <a:latin typeface="Courier New" panose="02070309020205020404" pitchFamily="49" charset="0"/>
                <a:cs typeface="Courier New" panose="02070309020205020404" pitchFamily="49" charset="0"/>
              </a:rPr>
              <a:t>stdout</a:t>
            </a:r>
            <a:r>
              <a:rPr lang="en-US" dirty="0"/>
              <a:t> and replace it with an end of a pipe</a:t>
            </a:r>
          </a:p>
          <a:p>
            <a:r>
              <a:rPr lang="en-US" dirty="0"/>
              <a:t>The syntax is confusing:</a:t>
            </a:r>
          </a:p>
          <a:p>
            <a:pPr lvl="1"/>
            <a:r>
              <a:rPr lang="en-US" dirty="0"/>
              <a:t>We keep the first file descriptor</a:t>
            </a:r>
          </a:p>
          <a:p>
            <a:pPr lvl="1"/>
            <a:r>
              <a:rPr lang="en-US" dirty="0"/>
              <a:t>We replace the second one</a:t>
            </a:r>
          </a:p>
        </p:txBody>
      </p:sp>
      <p:sp>
        <p:nvSpPr>
          <p:cNvPr id="4" name="Content Placeholder 2">
            <a:extLst>
              <a:ext uri="{FF2B5EF4-FFF2-40B4-BE49-F238E27FC236}">
                <a16:creationId xmlns:a16="http://schemas.microsoft.com/office/drawing/2014/main" id="{F4CF9454-72C3-4720-895D-AD1AC644E3E3}"/>
              </a:ext>
            </a:extLst>
          </p:cNvPr>
          <p:cNvSpPr txBox="1">
            <a:spLocks/>
          </p:cNvSpPr>
          <p:nvPr/>
        </p:nvSpPr>
        <p:spPr>
          <a:xfrm>
            <a:off x="609600" y="2971800"/>
            <a:ext cx="10972800" cy="685800"/>
          </a:xfrm>
          <a:prstGeom prst="rect">
            <a:avLst/>
          </a:prstGeom>
          <a:ln/>
        </p:spPr>
        <p:style>
          <a:lnRef idx="1">
            <a:schemeClr val="dk1"/>
          </a:lnRef>
          <a:fillRef idx="2">
            <a:schemeClr val="dk1"/>
          </a:fillRef>
          <a:effectRef idx="1">
            <a:schemeClr val="dk1"/>
          </a:effectRef>
          <a:fontRef idx="minor">
            <a:schemeClr val="dk1"/>
          </a:fontRef>
        </p:style>
        <p:txBody>
          <a:bodyPr vert="horz" lIns="54864" tIns="91440" rtlCol="0" anchor="ctr">
            <a:normAutofit/>
          </a:bodyPr>
          <a:lstStyle/>
          <a:p>
            <a:pPr marL="438912" indent="-320040">
              <a:buClr>
                <a:schemeClr val="accent1"/>
              </a:buClr>
              <a:buSzPct val="80000"/>
              <a:defRPr/>
            </a:pPr>
            <a:r>
              <a:rPr lang="en-US" sz="2700" b="1" dirty="0">
                <a:solidFill>
                  <a:srgbClr val="0070C0"/>
                </a:solidFill>
                <a:latin typeface="Courier New" pitchFamily="49" charset="0"/>
                <a:cs typeface="Courier New" pitchFamily="49" charset="0"/>
              </a:rPr>
              <a:t>int </a:t>
            </a:r>
            <a:r>
              <a:rPr lang="en-US" sz="2700" b="1" dirty="0">
                <a:solidFill>
                  <a:schemeClr val="tx1"/>
                </a:solidFill>
                <a:latin typeface="Courier New" pitchFamily="49" charset="0"/>
                <a:cs typeface="Courier New" pitchFamily="49" charset="0"/>
              </a:rPr>
              <a:t>dup2 (</a:t>
            </a:r>
            <a:r>
              <a:rPr lang="en-US" sz="2700" b="1" dirty="0">
                <a:solidFill>
                  <a:srgbClr val="0070C0"/>
                </a:solidFill>
                <a:latin typeface="Courier New" pitchFamily="49" charset="0"/>
                <a:cs typeface="Courier New" pitchFamily="49" charset="0"/>
              </a:rPr>
              <a:t>int </a:t>
            </a:r>
            <a:r>
              <a:rPr lang="en-US" sz="2700" b="1" dirty="0" err="1">
                <a:solidFill>
                  <a:schemeClr val="tx1"/>
                </a:solidFill>
                <a:latin typeface="Courier New" pitchFamily="49" charset="0"/>
                <a:cs typeface="Courier New" pitchFamily="49" charset="0"/>
              </a:rPr>
              <a:t>oldfd</a:t>
            </a:r>
            <a:r>
              <a:rPr lang="en-US" sz="2700" b="1" dirty="0">
                <a:solidFill>
                  <a:schemeClr val="tx1"/>
                </a:solidFill>
                <a:latin typeface="Courier New" pitchFamily="49" charset="0"/>
                <a:cs typeface="Courier New" pitchFamily="49" charset="0"/>
              </a:rPr>
              <a:t>, </a:t>
            </a:r>
            <a:r>
              <a:rPr lang="en-US" sz="2700" b="1" dirty="0">
                <a:solidFill>
                  <a:srgbClr val="0070C0"/>
                </a:solidFill>
                <a:latin typeface="Courier New" pitchFamily="49" charset="0"/>
                <a:cs typeface="Courier New" pitchFamily="49" charset="0"/>
              </a:rPr>
              <a:t>int </a:t>
            </a:r>
            <a:r>
              <a:rPr lang="en-US" sz="2700" b="1" dirty="0" err="1">
                <a:solidFill>
                  <a:schemeClr val="tx1"/>
                </a:solidFill>
                <a:latin typeface="Courier New" pitchFamily="49" charset="0"/>
                <a:cs typeface="Courier New" pitchFamily="49" charset="0"/>
              </a:rPr>
              <a:t>newfd</a:t>
            </a:r>
            <a:r>
              <a:rPr lang="en-US" sz="2700" b="1" dirty="0">
                <a:solidFill>
                  <a:schemeClr val="tx1"/>
                </a:solidFill>
                <a:latin typeface="Courier New" pitchFamily="49" charset="0"/>
                <a:cs typeface="Courier New" pitchFamily="49" charset="0"/>
              </a:rPr>
              <a:t>);</a:t>
            </a:r>
          </a:p>
        </p:txBody>
      </p:sp>
    </p:spTree>
    <p:extLst>
      <p:ext uri="{BB962C8B-B14F-4D97-AF65-F5344CB8AC3E}">
        <p14:creationId xmlns:p14="http://schemas.microsoft.com/office/powerpoint/2010/main" val="42105756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4" grpId="0" animBg="1"/>
    </p:bldLst>
  </p:timing>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E08703-3C7F-43BD-B1DE-9D993B021654}"/>
              </a:ext>
            </a:extLst>
          </p:cNvPr>
          <p:cNvSpPr>
            <a:spLocks noGrp="1"/>
          </p:cNvSpPr>
          <p:nvPr>
            <p:ph type="title"/>
          </p:nvPr>
        </p:nvSpPr>
        <p:spPr/>
        <p:txBody>
          <a:bodyPr/>
          <a:lstStyle/>
          <a:p>
            <a:r>
              <a:rPr lang="en-US" dirty="0"/>
              <a:t>FIFOs</a:t>
            </a:r>
          </a:p>
        </p:txBody>
      </p:sp>
      <p:sp>
        <p:nvSpPr>
          <p:cNvPr id="3" name="Text Placeholder 2">
            <a:extLst>
              <a:ext uri="{FF2B5EF4-FFF2-40B4-BE49-F238E27FC236}">
                <a16:creationId xmlns:a16="http://schemas.microsoft.com/office/drawing/2014/main" id="{05AA8E54-FE7D-4952-BFF7-15F8991468B4}"/>
              </a:ext>
            </a:extLst>
          </p:cNvPr>
          <p:cNvSpPr>
            <a:spLocks noGrp="1"/>
          </p:cNvSpPr>
          <p:nvPr>
            <p:ph type="body" idx="1"/>
          </p:nvPr>
        </p:nvSpPr>
        <p:spPr/>
        <p:txBody>
          <a:bodyPr/>
          <a:lstStyle/>
          <a:p>
            <a:endParaRPr lang="en-US"/>
          </a:p>
        </p:txBody>
      </p:sp>
    </p:spTree>
    <p:extLst>
      <p:ext uri="{BB962C8B-B14F-4D97-AF65-F5344CB8AC3E}">
        <p14:creationId xmlns:p14="http://schemas.microsoft.com/office/powerpoint/2010/main" val="160830223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F8AA3585-937C-456B-B037-097543D18E2A}"/>
              </a:ext>
            </a:extLst>
          </p:cNvPr>
          <p:cNvSpPr>
            <a:spLocks noGrp="1"/>
          </p:cNvSpPr>
          <p:nvPr>
            <p:ph type="title"/>
          </p:nvPr>
        </p:nvSpPr>
        <p:spPr/>
        <p:txBody>
          <a:bodyPr/>
          <a:lstStyle/>
          <a:p>
            <a:r>
              <a:rPr lang="en-US" dirty="0"/>
              <a:t>Fixed-Width Types</a:t>
            </a:r>
          </a:p>
        </p:txBody>
      </p:sp>
      <p:sp>
        <p:nvSpPr>
          <p:cNvPr id="5" name="Text Placeholder 4">
            <a:extLst>
              <a:ext uri="{FF2B5EF4-FFF2-40B4-BE49-F238E27FC236}">
                <a16:creationId xmlns:a16="http://schemas.microsoft.com/office/drawing/2014/main" id="{314CE5A4-C5E7-4A8C-92AC-4E8B04560877}"/>
              </a:ext>
            </a:extLst>
          </p:cNvPr>
          <p:cNvSpPr>
            <a:spLocks noGrp="1"/>
          </p:cNvSpPr>
          <p:nvPr>
            <p:ph type="body" idx="1"/>
          </p:nvPr>
        </p:nvSpPr>
        <p:spPr/>
        <p:txBody>
          <a:bodyPr/>
          <a:lstStyle/>
          <a:p>
            <a:endParaRPr lang="en-US"/>
          </a:p>
        </p:txBody>
      </p:sp>
    </p:spTree>
    <p:extLst>
      <p:ext uri="{BB962C8B-B14F-4D97-AF65-F5344CB8AC3E}">
        <p14:creationId xmlns:p14="http://schemas.microsoft.com/office/powerpoint/2010/main" val="3969233617"/>
      </p:ext>
    </p:extLst>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DFE7CBE5-BEF7-4777-A95C-33AF4E031B24}"/>
              </a:ext>
            </a:extLst>
          </p:cNvPr>
          <p:cNvSpPr>
            <a:spLocks noGrp="1"/>
          </p:cNvSpPr>
          <p:nvPr>
            <p:ph type="title"/>
          </p:nvPr>
        </p:nvSpPr>
        <p:spPr/>
        <p:txBody>
          <a:bodyPr/>
          <a:lstStyle/>
          <a:p>
            <a:r>
              <a:rPr lang="en-US" dirty="0"/>
              <a:t>FIFOs</a:t>
            </a:r>
          </a:p>
        </p:txBody>
      </p:sp>
      <p:sp>
        <p:nvSpPr>
          <p:cNvPr id="5" name="Content Placeholder 4">
            <a:extLst>
              <a:ext uri="{FF2B5EF4-FFF2-40B4-BE49-F238E27FC236}">
                <a16:creationId xmlns:a16="http://schemas.microsoft.com/office/drawing/2014/main" id="{79CC5D4E-FD0A-4D88-95F6-6EC9EE54D9EE}"/>
              </a:ext>
            </a:extLst>
          </p:cNvPr>
          <p:cNvSpPr>
            <a:spLocks noGrp="1"/>
          </p:cNvSpPr>
          <p:nvPr>
            <p:ph idx="1"/>
          </p:nvPr>
        </p:nvSpPr>
        <p:spPr/>
        <p:txBody>
          <a:bodyPr>
            <a:normAutofit lnSpcReduction="10000"/>
          </a:bodyPr>
          <a:lstStyle/>
          <a:p>
            <a:r>
              <a:rPr lang="en-US" dirty="0"/>
              <a:t>Pipes are great for parent and child processes</a:t>
            </a:r>
          </a:p>
          <a:p>
            <a:pPr lvl="1"/>
            <a:r>
              <a:rPr lang="en-US" dirty="0"/>
              <a:t>Create the pipes in the parent, use them in the children</a:t>
            </a:r>
          </a:p>
          <a:p>
            <a:r>
              <a:rPr lang="en-US" dirty="0"/>
              <a:t>But what if two unrelated processes want to share a pipe?</a:t>
            </a:r>
          </a:p>
          <a:p>
            <a:r>
              <a:rPr lang="en-US" b="1" dirty="0"/>
              <a:t>FIFOs</a:t>
            </a:r>
            <a:r>
              <a:rPr lang="en-US" dirty="0"/>
              <a:t> or </a:t>
            </a:r>
            <a:r>
              <a:rPr lang="en-US" b="1" dirty="0"/>
              <a:t>named pipes</a:t>
            </a:r>
            <a:r>
              <a:rPr lang="en-US" dirty="0"/>
              <a:t> are pipes associated with a file name</a:t>
            </a:r>
          </a:p>
          <a:p>
            <a:r>
              <a:rPr lang="en-US" dirty="0"/>
              <a:t>These files can be seen in the file system, but they're special files intended only for use as pipes</a:t>
            </a:r>
          </a:p>
          <a:p>
            <a:r>
              <a:rPr lang="en-US" dirty="0"/>
              <a:t>Naming:</a:t>
            </a:r>
          </a:p>
          <a:p>
            <a:pPr lvl="1"/>
            <a:r>
              <a:rPr lang="en-US" dirty="0"/>
              <a:t>In Linux, it's common to put these files in the </a:t>
            </a:r>
            <a:r>
              <a:rPr lang="en-US" b="1" dirty="0">
                <a:latin typeface="Courier New" panose="02070309020205020404" pitchFamily="49" charset="0"/>
                <a:cs typeface="Courier New" panose="02070309020205020404" pitchFamily="49" charset="0"/>
              </a:rPr>
              <a:t>/</a:t>
            </a:r>
            <a:r>
              <a:rPr lang="en-US" b="1" dirty="0" err="1">
                <a:latin typeface="Courier New" panose="02070309020205020404" pitchFamily="49" charset="0"/>
                <a:cs typeface="Courier New" panose="02070309020205020404" pitchFamily="49" charset="0"/>
              </a:rPr>
              <a:t>tmp</a:t>
            </a:r>
            <a:r>
              <a:rPr lang="en-US" b="1" dirty="0">
                <a:latin typeface="Courier New" panose="02070309020205020404" pitchFamily="49" charset="0"/>
                <a:cs typeface="Courier New" panose="02070309020205020404" pitchFamily="49" charset="0"/>
              </a:rPr>
              <a:t>/</a:t>
            </a:r>
            <a:r>
              <a:rPr lang="en-US" dirty="0"/>
              <a:t> directory</a:t>
            </a:r>
          </a:p>
          <a:p>
            <a:pPr lvl="1"/>
            <a:r>
              <a:rPr lang="en-US" dirty="0"/>
              <a:t>It's important to pick a file name that's unlikely to collide with other FIFOs</a:t>
            </a:r>
          </a:p>
        </p:txBody>
      </p:sp>
    </p:spTree>
    <p:extLst>
      <p:ext uri="{BB962C8B-B14F-4D97-AF65-F5344CB8AC3E}">
        <p14:creationId xmlns:p14="http://schemas.microsoft.com/office/powerpoint/2010/main" val="31146899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5">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5">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5">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98396A-EAD7-4BAA-9FFE-415872DD429F}"/>
              </a:ext>
            </a:extLst>
          </p:cNvPr>
          <p:cNvSpPr>
            <a:spLocks noGrp="1"/>
          </p:cNvSpPr>
          <p:nvPr>
            <p:ph type="title"/>
          </p:nvPr>
        </p:nvSpPr>
        <p:spPr/>
        <p:txBody>
          <a:bodyPr/>
          <a:lstStyle/>
          <a:p>
            <a:r>
              <a:rPr lang="en-US" dirty="0"/>
              <a:t>The </a:t>
            </a:r>
            <a:r>
              <a:rPr lang="en-US" dirty="0" err="1">
                <a:latin typeface="Courier New" panose="02070309020205020404" pitchFamily="49" charset="0"/>
                <a:cs typeface="Courier New" panose="02070309020205020404" pitchFamily="49" charset="0"/>
              </a:rPr>
              <a:t>mkfifo</a:t>
            </a:r>
            <a:r>
              <a:rPr lang="en-US" dirty="0">
                <a:latin typeface="Courier New" panose="02070309020205020404" pitchFamily="49" charset="0"/>
                <a:cs typeface="Courier New" panose="02070309020205020404" pitchFamily="49" charset="0"/>
              </a:rPr>
              <a:t>()</a:t>
            </a:r>
            <a:r>
              <a:rPr lang="en-US" dirty="0"/>
              <a:t> function</a:t>
            </a:r>
          </a:p>
        </p:txBody>
      </p:sp>
      <p:sp>
        <p:nvSpPr>
          <p:cNvPr id="3" name="Content Placeholder 2">
            <a:extLst>
              <a:ext uri="{FF2B5EF4-FFF2-40B4-BE49-F238E27FC236}">
                <a16:creationId xmlns:a16="http://schemas.microsoft.com/office/drawing/2014/main" id="{9214AAD6-0F1B-4452-853B-1CAE544E6E8C}"/>
              </a:ext>
            </a:extLst>
          </p:cNvPr>
          <p:cNvSpPr>
            <a:spLocks noGrp="1"/>
          </p:cNvSpPr>
          <p:nvPr>
            <p:ph idx="1"/>
          </p:nvPr>
        </p:nvSpPr>
        <p:spPr>
          <a:xfrm>
            <a:off x="609600" y="1775193"/>
            <a:ext cx="10972800" cy="3863607"/>
          </a:xfrm>
        </p:spPr>
        <p:txBody>
          <a:bodyPr>
            <a:normAutofit fontScale="92500" lnSpcReduction="10000"/>
          </a:bodyPr>
          <a:lstStyle/>
          <a:p>
            <a:r>
              <a:rPr lang="en-US" dirty="0"/>
              <a:t>The </a:t>
            </a:r>
            <a:r>
              <a:rPr lang="en-US" b="1" dirty="0" err="1">
                <a:latin typeface="Courier New" panose="02070309020205020404" pitchFamily="49" charset="0"/>
                <a:cs typeface="Courier New" panose="02070309020205020404" pitchFamily="49" charset="0"/>
              </a:rPr>
              <a:t>mkfifo</a:t>
            </a:r>
            <a:r>
              <a:rPr lang="en-US" b="1" dirty="0">
                <a:latin typeface="Courier New" panose="02070309020205020404" pitchFamily="49" charset="0"/>
                <a:cs typeface="Courier New" panose="02070309020205020404" pitchFamily="49" charset="0"/>
              </a:rPr>
              <a:t>()</a:t>
            </a:r>
            <a:r>
              <a:rPr lang="en-US" dirty="0"/>
              <a:t> function is used to create a FIFO</a:t>
            </a:r>
          </a:p>
          <a:p>
            <a:endParaRPr lang="en-US" dirty="0"/>
          </a:p>
          <a:p>
            <a:endParaRPr lang="en-US" dirty="0"/>
          </a:p>
          <a:p>
            <a:r>
              <a:rPr lang="en-US" dirty="0"/>
              <a:t>The </a:t>
            </a:r>
            <a:r>
              <a:rPr lang="en-US" b="1" dirty="0">
                <a:latin typeface="Courier New" panose="02070309020205020404" pitchFamily="49" charset="0"/>
                <a:cs typeface="Courier New" panose="02070309020205020404" pitchFamily="49" charset="0"/>
              </a:rPr>
              <a:t>mode</a:t>
            </a:r>
            <a:r>
              <a:rPr lang="en-US" dirty="0"/>
              <a:t> is a bitwise OR of the permissions you want the FIFO to have (who can read and write)</a:t>
            </a:r>
          </a:p>
          <a:p>
            <a:r>
              <a:rPr lang="en-US" dirty="0"/>
              <a:t>Using it creates the FIFO (which looks like a file), but programs still have to open it to use it and close it when done</a:t>
            </a:r>
          </a:p>
          <a:p>
            <a:r>
              <a:rPr lang="en-US" dirty="0"/>
              <a:t>After the FIFO is done being used, the </a:t>
            </a:r>
            <a:r>
              <a:rPr lang="en-US" b="1" dirty="0">
                <a:latin typeface="Courier New" panose="02070309020205020404" pitchFamily="49" charset="0"/>
                <a:cs typeface="Courier New" panose="02070309020205020404" pitchFamily="49" charset="0"/>
              </a:rPr>
              <a:t>unlink()</a:t>
            </a:r>
            <a:r>
              <a:rPr lang="en-US" dirty="0"/>
              <a:t> function removes the path from the file system</a:t>
            </a:r>
          </a:p>
        </p:txBody>
      </p:sp>
      <p:sp>
        <p:nvSpPr>
          <p:cNvPr id="4" name="Content Placeholder 2">
            <a:extLst>
              <a:ext uri="{FF2B5EF4-FFF2-40B4-BE49-F238E27FC236}">
                <a16:creationId xmlns:a16="http://schemas.microsoft.com/office/drawing/2014/main" id="{FBDF2464-6A85-4210-ACAC-0633B405E521}"/>
              </a:ext>
            </a:extLst>
          </p:cNvPr>
          <p:cNvSpPr txBox="1">
            <a:spLocks/>
          </p:cNvSpPr>
          <p:nvPr/>
        </p:nvSpPr>
        <p:spPr>
          <a:xfrm>
            <a:off x="533400" y="2362200"/>
            <a:ext cx="10972800" cy="685800"/>
          </a:xfrm>
          <a:prstGeom prst="rect">
            <a:avLst/>
          </a:prstGeom>
          <a:ln/>
        </p:spPr>
        <p:style>
          <a:lnRef idx="1">
            <a:schemeClr val="dk1"/>
          </a:lnRef>
          <a:fillRef idx="2">
            <a:schemeClr val="dk1"/>
          </a:fillRef>
          <a:effectRef idx="1">
            <a:schemeClr val="dk1"/>
          </a:effectRef>
          <a:fontRef idx="minor">
            <a:schemeClr val="dk1"/>
          </a:fontRef>
        </p:style>
        <p:txBody>
          <a:bodyPr vert="horz" lIns="54864" tIns="91440" rtlCol="0" anchor="ctr">
            <a:normAutofit/>
          </a:bodyPr>
          <a:lstStyle/>
          <a:p>
            <a:pPr marL="438912" indent="-320040">
              <a:buClr>
                <a:schemeClr val="accent1"/>
              </a:buClr>
              <a:buSzPct val="80000"/>
              <a:defRPr/>
            </a:pPr>
            <a:r>
              <a:rPr lang="en-US" sz="2700" b="1" dirty="0">
                <a:solidFill>
                  <a:srgbClr val="0070C0"/>
                </a:solidFill>
                <a:latin typeface="Courier New" pitchFamily="49" charset="0"/>
                <a:cs typeface="Courier New" pitchFamily="49" charset="0"/>
              </a:rPr>
              <a:t>int </a:t>
            </a:r>
            <a:r>
              <a:rPr lang="en-US" sz="2700" b="1" dirty="0" err="1">
                <a:solidFill>
                  <a:schemeClr val="tx1"/>
                </a:solidFill>
                <a:latin typeface="Courier New" pitchFamily="49" charset="0"/>
                <a:cs typeface="Courier New" pitchFamily="49" charset="0"/>
              </a:rPr>
              <a:t>mkfifo</a:t>
            </a:r>
            <a:r>
              <a:rPr lang="en-US" sz="2700" b="1" dirty="0">
                <a:solidFill>
                  <a:schemeClr val="tx1"/>
                </a:solidFill>
                <a:latin typeface="Courier New" pitchFamily="49" charset="0"/>
                <a:cs typeface="Courier New" pitchFamily="49" charset="0"/>
              </a:rPr>
              <a:t> (</a:t>
            </a:r>
            <a:r>
              <a:rPr lang="en-US" sz="2700" b="1" dirty="0">
                <a:solidFill>
                  <a:srgbClr val="0070C0"/>
                </a:solidFill>
                <a:latin typeface="Courier New" pitchFamily="49" charset="0"/>
                <a:cs typeface="Courier New" pitchFamily="49" charset="0"/>
              </a:rPr>
              <a:t>const char </a:t>
            </a:r>
            <a:r>
              <a:rPr lang="en-US" sz="2700" b="1" dirty="0">
                <a:solidFill>
                  <a:schemeClr val="tx1"/>
                </a:solidFill>
                <a:latin typeface="Courier New" pitchFamily="49" charset="0"/>
                <a:cs typeface="Courier New" pitchFamily="49" charset="0"/>
              </a:rPr>
              <a:t>*path, </a:t>
            </a:r>
            <a:r>
              <a:rPr lang="en-US" sz="2700" b="1" dirty="0" err="1">
                <a:solidFill>
                  <a:schemeClr val="tx1"/>
                </a:solidFill>
                <a:latin typeface="Courier New" pitchFamily="49" charset="0"/>
                <a:cs typeface="Courier New" pitchFamily="49" charset="0"/>
              </a:rPr>
              <a:t>mode_t</a:t>
            </a:r>
            <a:r>
              <a:rPr lang="en-US" sz="2700" b="1" dirty="0">
                <a:solidFill>
                  <a:schemeClr val="tx1"/>
                </a:solidFill>
                <a:latin typeface="Courier New" pitchFamily="49" charset="0"/>
                <a:cs typeface="Courier New" pitchFamily="49" charset="0"/>
              </a:rPr>
              <a:t> mode);</a:t>
            </a:r>
          </a:p>
        </p:txBody>
      </p:sp>
      <p:sp>
        <p:nvSpPr>
          <p:cNvPr id="5" name="Content Placeholder 2">
            <a:extLst>
              <a:ext uri="{FF2B5EF4-FFF2-40B4-BE49-F238E27FC236}">
                <a16:creationId xmlns:a16="http://schemas.microsoft.com/office/drawing/2014/main" id="{54EE6071-9690-40EB-A783-31DAA164FE92}"/>
              </a:ext>
            </a:extLst>
          </p:cNvPr>
          <p:cNvSpPr txBox="1">
            <a:spLocks/>
          </p:cNvSpPr>
          <p:nvPr/>
        </p:nvSpPr>
        <p:spPr>
          <a:xfrm>
            <a:off x="533400" y="5638800"/>
            <a:ext cx="10972800" cy="685800"/>
          </a:xfrm>
          <a:prstGeom prst="rect">
            <a:avLst/>
          </a:prstGeom>
          <a:ln/>
        </p:spPr>
        <p:style>
          <a:lnRef idx="1">
            <a:schemeClr val="dk1"/>
          </a:lnRef>
          <a:fillRef idx="2">
            <a:schemeClr val="dk1"/>
          </a:fillRef>
          <a:effectRef idx="1">
            <a:schemeClr val="dk1"/>
          </a:effectRef>
          <a:fontRef idx="minor">
            <a:schemeClr val="dk1"/>
          </a:fontRef>
        </p:style>
        <p:txBody>
          <a:bodyPr vert="horz" lIns="54864" tIns="91440" rtlCol="0" anchor="ctr">
            <a:normAutofit/>
          </a:bodyPr>
          <a:lstStyle/>
          <a:p>
            <a:pPr marL="438912" indent="-320040">
              <a:buClr>
                <a:schemeClr val="accent1"/>
              </a:buClr>
              <a:buSzPct val="80000"/>
              <a:defRPr/>
            </a:pPr>
            <a:r>
              <a:rPr lang="en-US" sz="2700" b="1" dirty="0">
                <a:solidFill>
                  <a:srgbClr val="0070C0"/>
                </a:solidFill>
                <a:latin typeface="Courier New" pitchFamily="49" charset="0"/>
                <a:cs typeface="Courier New" pitchFamily="49" charset="0"/>
              </a:rPr>
              <a:t>int </a:t>
            </a:r>
            <a:r>
              <a:rPr lang="en-US" sz="2700" b="1" dirty="0">
                <a:solidFill>
                  <a:schemeClr val="tx1"/>
                </a:solidFill>
                <a:latin typeface="Courier New" pitchFamily="49" charset="0"/>
                <a:cs typeface="Courier New" pitchFamily="49" charset="0"/>
              </a:rPr>
              <a:t>unlink (</a:t>
            </a:r>
            <a:r>
              <a:rPr lang="en-US" sz="2700" b="1" dirty="0">
                <a:solidFill>
                  <a:srgbClr val="0070C0"/>
                </a:solidFill>
                <a:latin typeface="Courier New" pitchFamily="49" charset="0"/>
                <a:cs typeface="Courier New" pitchFamily="49" charset="0"/>
              </a:rPr>
              <a:t>const char </a:t>
            </a:r>
            <a:r>
              <a:rPr lang="en-US" sz="2700" b="1" dirty="0">
                <a:solidFill>
                  <a:schemeClr val="tx1"/>
                </a:solidFill>
                <a:latin typeface="Courier New" pitchFamily="49" charset="0"/>
                <a:cs typeface="Courier New" pitchFamily="49" charset="0"/>
              </a:rPr>
              <a:t>*path);</a:t>
            </a:r>
          </a:p>
        </p:txBody>
      </p:sp>
    </p:spTree>
    <p:extLst>
      <p:ext uri="{BB962C8B-B14F-4D97-AF65-F5344CB8AC3E}">
        <p14:creationId xmlns:p14="http://schemas.microsoft.com/office/powerpoint/2010/main" val="16736248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4" grpId="0" animBg="1"/>
      <p:bldP spid="5" grpId="0" animBg="1"/>
    </p:bldLst>
  </p:timing>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0FCAFA-81B1-480E-9CC0-03DE87D809F9}"/>
              </a:ext>
            </a:extLst>
          </p:cNvPr>
          <p:cNvSpPr>
            <a:spLocks noGrp="1"/>
          </p:cNvSpPr>
          <p:nvPr>
            <p:ph type="title"/>
          </p:nvPr>
        </p:nvSpPr>
        <p:spPr/>
        <p:txBody>
          <a:bodyPr/>
          <a:lstStyle/>
          <a:p>
            <a:r>
              <a:rPr lang="en-US" dirty="0"/>
              <a:t>FIFO example reader</a:t>
            </a:r>
          </a:p>
        </p:txBody>
      </p:sp>
      <p:sp>
        <p:nvSpPr>
          <p:cNvPr id="3" name="Content Placeholder 2">
            <a:extLst>
              <a:ext uri="{FF2B5EF4-FFF2-40B4-BE49-F238E27FC236}">
                <a16:creationId xmlns:a16="http://schemas.microsoft.com/office/drawing/2014/main" id="{CBABA788-6F68-455D-8B7E-CDB44722A301}"/>
              </a:ext>
            </a:extLst>
          </p:cNvPr>
          <p:cNvSpPr>
            <a:spLocks noGrp="1"/>
          </p:cNvSpPr>
          <p:nvPr>
            <p:ph idx="1"/>
          </p:nvPr>
        </p:nvSpPr>
        <p:spPr>
          <a:xfrm>
            <a:off x="609600" y="1775193"/>
            <a:ext cx="10972800" cy="663207"/>
          </a:xfrm>
        </p:spPr>
        <p:txBody>
          <a:bodyPr>
            <a:normAutofit fontScale="85000" lnSpcReduction="10000"/>
          </a:bodyPr>
          <a:lstStyle/>
          <a:p>
            <a:r>
              <a:rPr lang="en-US" dirty="0"/>
              <a:t>The following code creates a FIFO and reads </a:t>
            </a:r>
            <a:r>
              <a:rPr lang="en-US" b="1" dirty="0">
                <a:latin typeface="Courier New" panose="02070309020205020404" pitchFamily="49" charset="0"/>
                <a:cs typeface="Courier New" panose="02070309020205020404" pitchFamily="49" charset="0"/>
              </a:rPr>
              <a:t>int</a:t>
            </a:r>
            <a:r>
              <a:rPr lang="en-US" dirty="0"/>
              <a:t> values until it gets a </a:t>
            </a:r>
            <a:r>
              <a:rPr lang="en-US" b="1" dirty="0">
                <a:latin typeface="Courier New" panose="02070309020205020404" pitchFamily="49" charset="0"/>
                <a:cs typeface="Courier New" panose="02070309020205020404" pitchFamily="49" charset="0"/>
              </a:rPr>
              <a:t>0</a:t>
            </a:r>
          </a:p>
        </p:txBody>
      </p:sp>
      <p:sp>
        <p:nvSpPr>
          <p:cNvPr id="4" name="Content Placeholder 2">
            <a:extLst>
              <a:ext uri="{FF2B5EF4-FFF2-40B4-BE49-F238E27FC236}">
                <a16:creationId xmlns:a16="http://schemas.microsoft.com/office/drawing/2014/main" id="{43428A90-AEE6-4C0B-866E-9C2AF8BE53B8}"/>
              </a:ext>
            </a:extLst>
          </p:cNvPr>
          <p:cNvSpPr txBox="1">
            <a:spLocks/>
          </p:cNvSpPr>
          <p:nvPr/>
        </p:nvSpPr>
        <p:spPr>
          <a:xfrm>
            <a:off x="381000" y="2286000"/>
            <a:ext cx="11201400" cy="4267200"/>
          </a:xfrm>
          <a:prstGeom prst="rect">
            <a:avLst/>
          </a:prstGeom>
          <a:ln/>
        </p:spPr>
        <p:style>
          <a:lnRef idx="1">
            <a:schemeClr val="dk1"/>
          </a:lnRef>
          <a:fillRef idx="2">
            <a:schemeClr val="dk1"/>
          </a:fillRef>
          <a:effectRef idx="1">
            <a:schemeClr val="dk1"/>
          </a:effectRef>
          <a:fontRef idx="minor">
            <a:schemeClr val="dk1"/>
          </a:fontRef>
        </p:style>
        <p:txBody>
          <a:bodyPr vert="horz" lIns="54864" tIns="91440" rtlCol="0" anchor="ctr">
            <a:normAutofit fontScale="55000" lnSpcReduction="20000"/>
          </a:bodyPr>
          <a:lstStyle/>
          <a:p>
            <a:pPr marL="438912" indent="-320040">
              <a:buClr>
                <a:schemeClr val="accent1"/>
              </a:buClr>
              <a:buSzPct val="80000"/>
              <a:defRPr/>
            </a:pPr>
            <a:r>
              <a:rPr lang="en-US" sz="2700" b="1" dirty="0">
                <a:solidFill>
                  <a:srgbClr val="0070C0"/>
                </a:solidFill>
                <a:latin typeface="Courier New" pitchFamily="49" charset="0"/>
                <a:cs typeface="Courier New" pitchFamily="49" charset="0"/>
              </a:rPr>
              <a:t>const char</a:t>
            </a:r>
            <a:r>
              <a:rPr lang="en-US" sz="2700" b="1" dirty="0">
                <a:solidFill>
                  <a:schemeClr val="tx1"/>
                </a:solidFill>
                <a:latin typeface="Courier New" pitchFamily="49" charset="0"/>
                <a:cs typeface="Courier New" pitchFamily="49" charset="0"/>
              </a:rPr>
              <a:t> *FIFO = </a:t>
            </a:r>
            <a:r>
              <a:rPr lang="en-US" sz="2700" b="1" dirty="0">
                <a:solidFill>
                  <a:srgbClr val="C00000"/>
                </a:solidFill>
                <a:latin typeface="Courier New" pitchFamily="49" charset="0"/>
                <a:cs typeface="Courier New" pitchFamily="49" charset="0"/>
              </a:rPr>
              <a:t>"/</a:t>
            </a:r>
            <a:r>
              <a:rPr lang="en-US" sz="2700" b="1" dirty="0" err="1">
                <a:solidFill>
                  <a:srgbClr val="C00000"/>
                </a:solidFill>
                <a:latin typeface="Courier New" pitchFamily="49" charset="0"/>
                <a:cs typeface="Courier New" pitchFamily="49" charset="0"/>
              </a:rPr>
              <a:t>tmp</a:t>
            </a:r>
            <a:r>
              <a:rPr lang="en-US" sz="2700" b="1" dirty="0">
                <a:solidFill>
                  <a:srgbClr val="C00000"/>
                </a:solidFill>
                <a:latin typeface="Courier New" pitchFamily="49" charset="0"/>
                <a:cs typeface="Courier New" pitchFamily="49" charset="0"/>
              </a:rPr>
              <a:t>/MY_FIFO"</a:t>
            </a:r>
            <a:r>
              <a:rPr lang="en-US" sz="2700" b="1" dirty="0">
                <a:solidFill>
                  <a:schemeClr val="tx1"/>
                </a:solidFill>
                <a:latin typeface="Courier New" pitchFamily="49" charset="0"/>
                <a:cs typeface="Courier New" pitchFamily="49" charset="0"/>
              </a:rPr>
              <a:t>;</a:t>
            </a:r>
          </a:p>
          <a:p>
            <a:pPr marL="438912" indent="-320040">
              <a:buClr>
                <a:schemeClr val="accent1"/>
              </a:buClr>
              <a:buSzPct val="80000"/>
              <a:defRPr/>
            </a:pPr>
            <a:r>
              <a:rPr lang="en-US" sz="2700" b="1" dirty="0">
                <a:solidFill>
                  <a:schemeClr val="tx1"/>
                </a:solidFill>
                <a:latin typeface="Courier New" pitchFamily="49" charset="0"/>
                <a:cs typeface="Courier New" pitchFamily="49" charset="0"/>
              </a:rPr>
              <a:t>assert (</a:t>
            </a:r>
            <a:r>
              <a:rPr lang="en-US" sz="2700" b="1" dirty="0" err="1">
                <a:solidFill>
                  <a:schemeClr val="tx1"/>
                </a:solidFill>
                <a:latin typeface="Courier New" pitchFamily="49" charset="0"/>
                <a:cs typeface="Courier New" pitchFamily="49" charset="0"/>
              </a:rPr>
              <a:t>mkfifo</a:t>
            </a:r>
            <a:r>
              <a:rPr lang="en-US" sz="2700" b="1" dirty="0">
                <a:solidFill>
                  <a:schemeClr val="tx1"/>
                </a:solidFill>
                <a:latin typeface="Courier New" pitchFamily="49" charset="0"/>
                <a:cs typeface="Courier New" pitchFamily="49" charset="0"/>
              </a:rPr>
              <a:t> (FIFO, S_IRUSR | S_IWUSR) == 0);</a:t>
            </a:r>
          </a:p>
          <a:p>
            <a:pPr marL="438912" indent="-320040">
              <a:buClr>
                <a:schemeClr val="accent1"/>
              </a:buClr>
              <a:buSzPct val="80000"/>
              <a:defRPr/>
            </a:pPr>
            <a:r>
              <a:rPr lang="en-US" sz="2700" b="1" dirty="0">
                <a:solidFill>
                  <a:srgbClr val="0070C0"/>
                </a:solidFill>
                <a:latin typeface="Courier New" pitchFamily="49" charset="0"/>
                <a:cs typeface="Courier New" pitchFamily="49" charset="0"/>
              </a:rPr>
              <a:t>int</a:t>
            </a:r>
            <a:r>
              <a:rPr lang="en-US" sz="2700" b="1" dirty="0">
                <a:solidFill>
                  <a:schemeClr val="tx1"/>
                </a:solidFill>
                <a:latin typeface="Courier New" pitchFamily="49" charset="0"/>
                <a:cs typeface="Courier New" pitchFamily="49" charset="0"/>
              </a:rPr>
              <a:t> </a:t>
            </a:r>
            <a:r>
              <a:rPr lang="en-US" sz="2700" b="1" dirty="0" err="1">
                <a:solidFill>
                  <a:schemeClr val="tx1"/>
                </a:solidFill>
                <a:latin typeface="Courier New" pitchFamily="49" charset="0"/>
                <a:cs typeface="Courier New" pitchFamily="49" charset="0"/>
              </a:rPr>
              <a:t>fifo</a:t>
            </a:r>
            <a:r>
              <a:rPr lang="en-US" sz="2700" b="1" dirty="0">
                <a:solidFill>
                  <a:schemeClr val="tx1"/>
                </a:solidFill>
                <a:latin typeface="Courier New" pitchFamily="49" charset="0"/>
                <a:cs typeface="Courier New" pitchFamily="49" charset="0"/>
              </a:rPr>
              <a:t> = open (FIFO, O_RDONLY);  </a:t>
            </a:r>
            <a:r>
              <a:rPr lang="en-US" sz="2700" b="1" dirty="0">
                <a:solidFill>
                  <a:srgbClr val="00B050"/>
                </a:solidFill>
                <a:latin typeface="Courier New" pitchFamily="49" charset="0"/>
                <a:cs typeface="Courier New" pitchFamily="49" charset="0"/>
              </a:rPr>
              <a:t>// Open FIFO, delete if fails</a:t>
            </a:r>
          </a:p>
          <a:p>
            <a:pPr marL="438912" indent="-320040">
              <a:buClr>
                <a:schemeClr val="accent1"/>
              </a:buClr>
              <a:buSzPct val="80000"/>
              <a:defRPr/>
            </a:pPr>
            <a:r>
              <a:rPr lang="en-US" sz="2700" b="1" dirty="0">
                <a:solidFill>
                  <a:srgbClr val="0070C0"/>
                </a:solidFill>
                <a:latin typeface="Courier New" pitchFamily="49" charset="0"/>
                <a:cs typeface="Courier New" pitchFamily="49" charset="0"/>
              </a:rPr>
              <a:t>if</a:t>
            </a:r>
            <a:r>
              <a:rPr lang="en-US" sz="2700" b="1" dirty="0">
                <a:solidFill>
                  <a:schemeClr val="tx1"/>
                </a:solidFill>
                <a:latin typeface="Courier New" pitchFamily="49" charset="0"/>
                <a:cs typeface="Courier New" pitchFamily="49" charset="0"/>
              </a:rPr>
              <a:t> (</a:t>
            </a:r>
            <a:r>
              <a:rPr lang="en-US" sz="2700" b="1" dirty="0" err="1">
                <a:solidFill>
                  <a:schemeClr val="tx1"/>
                </a:solidFill>
                <a:latin typeface="Courier New" pitchFamily="49" charset="0"/>
                <a:cs typeface="Courier New" pitchFamily="49" charset="0"/>
              </a:rPr>
              <a:t>fifo</a:t>
            </a:r>
            <a:r>
              <a:rPr lang="en-US" sz="2700" b="1" dirty="0">
                <a:solidFill>
                  <a:schemeClr val="tx1"/>
                </a:solidFill>
                <a:latin typeface="Courier New" pitchFamily="49" charset="0"/>
                <a:cs typeface="Courier New" pitchFamily="49" charset="0"/>
              </a:rPr>
              <a:t> == -1)</a:t>
            </a:r>
          </a:p>
          <a:p>
            <a:pPr marL="438912" indent="-320040">
              <a:buClr>
                <a:schemeClr val="accent1"/>
              </a:buClr>
              <a:buSzPct val="80000"/>
              <a:defRPr/>
            </a:pPr>
            <a:r>
              <a:rPr lang="en-US" sz="2700" b="1" dirty="0">
                <a:solidFill>
                  <a:schemeClr val="tx1"/>
                </a:solidFill>
                <a:latin typeface="Courier New" pitchFamily="49" charset="0"/>
                <a:cs typeface="Courier New" pitchFamily="49" charset="0"/>
              </a:rPr>
              <a:t>  {</a:t>
            </a:r>
          </a:p>
          <a:p>
            <a:pPr marL="438912" indent="-320040">
              <a:buClr>
                <a:schemeClr val="accent1"/>
              </a:buClr>
              <a:buSzPct val="80000"/>
              <a:defRPr/>
            </a:pPr>
            <a:r>
              <a:rPr lang="en-US" sz="2700" b="1" dirty="0">
                <a:solidFill>
                  <a:schemeClr val="tx1"/>
                </a:solidFill>
                <a:latin typeface="Courier New" pitchFamily="49" charset="0"/>
                <a:cs typeface="Courier New" pitchFamily="49" charset="0"/>
              </a:rPr>
              <a:t>    </a:t>
            </a:r>
            <a:r>
              <a:rPr lang="en-US" sz="2700" b="1" dirty="0" err="1">
                <a:solidFill>
                  <a:schemeClr val="tx1"/>
                </a:solidFill>
                <a:latin typeface="Courier New" pitchFamily="49" charset="0"/>
                <a:cs typeface="Courier New" pitchFamily="49" charset="0"/>
              </a:rPr>
              <a:t>fprintf</a:t>
            </a:r>
            <a:r>
              <a:rPr lang="en-US" sz="2700" b="1" dirty="0">
                <a:solidFill>
                  <a:schemeClr val="tx1"/>
                </a:solidFill>
                <a:latin typeface="Courier New" pitchFamily="49" charset="0"/>
                <a:cs typeface="Courier New" pitchFamily="49" charset="0"/>
              </a:rPr>
              <a:t> (stderr, </a:t>
            </a:r>
            <a:r>
              <a:rPr lang="en-US" sz="2700" b="1" dirty="0">
                <a:solidFill>
                  <a:srgbClr val="C00000"/>
                </a:solidFill>
                <a:latin typeface="Courier New" pitchFamily="49" charset="0"/>
                <a:cs typeface="Courier New" pitchFamily="49" charset="0"/>
              </a:rPr>
              <a:t>"Failed to open FIFO\n"</a:t>
            </a:r>
            <a:r>
              <a:rPr lang="en-US" sz="2700" b="1" dirty="0">
                <a:solidFill>
                  <a:schemeClr val="tx1"/>
                </a:solidFill>
                <a:latin typeface="Courier New" pitchFamily="49" charset="0"/>
                <a:cs typeface="Courier New" pitchFamily="49" charset="0"/>
              </a:rPr>
              <a:t>);</a:t>
            </a:r>
          </a:p>
          <a:p>
            <a:pPr marL="438912" indent="-320040">
              <a:buClr>
                <a:schemeClr val="accent1"/>
              </a:buClr>
              <a:buSzPct val="80000"/>
              <a:defRPr/>
            </a:pPr>
            <a:r>
              <a:rPr lang="en-US" sz="2700" b="1" dirty="0">
                <a:solidFill>
                  <a:schemeClr val="tx1"/>
                </a:solidFill>
                <a:latin typeface="Courier New" pitchFamily="49" charset="0"/>
                <a:cs typeface="Courier New" pitchFamily="49" charset="0"/>
              </a:rPr>
              <a:t>    unlink (FIFO);</a:t>
            </a:r>
          </a:p>
          <a:p>
            <a:pPr marL="438912" indent="-320040">
              <a:buClr>
                <a:schemeClr val="accent1"/>
              </a:buClr>
              <a:buSzPct val="80000"/>
              <a:defRPr/>
            </a:pPr>
            <a:r>
              <a:rPr lang="en-US" sz="2700" b="1" dirty="0">
                <a:solidFill>
                  <a:schemeClr val="tx1"/>
                </a:solidFill>
                <a:latin typeface="Courier New" pitchFamily="49" charset="0"/>
                <a:cs typeface="Courier New" pitchFamily="49" charset="0"/>
              </a:rPr>
              <a:t>    </a:t>
            </a:r>
            <a:r>
              <a:rPr lang="en-US" sz="2700" b="1" dirty="0">
                <a:solidFill>
                  <a:srgbClr val="0070C0"/>
                </a:solidFill>
                <a:latin typeface="Courier New" pitchFamily="49" charset="0"/>
                <a:cs typeface="Courier New" pitchFamily="49" charset="0"/>
              </a:rPr>
              <a:t>return</a:t>
            </a:r>
            <a:r>
              <a:rPr lang="en-US" sz="2700" b="1" dirty="0">
                <a:solidFill>
                  <a:schemeClr val="tx1"/>
                </a:solidFill>
                <a:latin typeface="Courier New" pitchFamily="49" charset="0"/>
                <a:cs typeface="Courier New" pitchFamily="49" charset="0"/>
              </a:rPr>
              <a:t> 1;</a:t>
            </a:r>
          </a:p>
          <a:p>
            <a:pPr marL="438912" indent="-320040">
              <a:buClr>
                <a:schemeClr val="accent1"/>
              </a:buClr>
              <a:buSzPct val="80000"/>
              <a:defRPr/>
            </a:pPr>
            <a:r>
              <a:rPr lang="en-US" sz="2700" b="1" dirty="0">
                <a:solidFill>
                  <a:schemeClr val="tx1"/>
                </a:solidFill>
                <a:latin typeface="Courier New" pitchFamily="49" charset="0"/>
                <a:cs typeface="Courier New" pitchFamily="49" charset="0"/>
              </a:rPr>
              <a:t>  }</a:t>
            </a:r>
          </a:p>
          <a:p>
            <a:pPr marL="438912" indent="-320040">
              <a:buClr>
                <a:schemeClr val="accent1"/>
              </a:buClr>
              <a:buSzPct val="80000"/>
              <a:defRPr/>
            </a:pPr>
            <a:endParaRPr lang="en-US" sz="2700" b="1" dirty="0">
              <a:solidFill>
                <a:schemeClr val="tx1"/>
              </a:solidFill>
              <a:latin typeface="Courier New" pitchFamily="49" charset="0"/>
              <a:cs typeface="Courier New" pitchFamily="49" charset="0"/>
            </a:endParaRPr>
          </a:p>
          <a:p>
            <a:pPr marL="438912" indent="-320040">
              <a:buClr>
                <a:schemeClr val="accent1"/>
              </a:buClr>
              <a:buSzPct val="80000"/>
              <a:defRPr/>
            </a:pPr>
            <a:r>
              <a:rPr lang="en-US" sz="2700" b="1" dirty="0">
                <a:solidFill>
                  <a:srgbClr val="0070C0"/>
                </a:solidFill>
                <a:latin typeface="Courier New" pitchFamily="49" charset="0"/>
                <a:cs typeface="Courier New" pitchFamily="49" charset="0"/>
              </a:rPr>
              <a:t>bool</a:t>
            </a:r>
            <a:r>
              <a:rPr lang="en-US" sz="2700" b="1" dirty="0">
                <a:solidFill>
                  <a:schemeClr val="tx1"/>
                </a:solidFill>
                <a:latin typeface="Courier New" pitchFamily="49" charset="0"/>
                <a:cs typeface="Courier New" pitchFamily="49" charset="0"/>
              </a:rPr>
              <a:t> done = </a:t>
            </a:r>
            <a:r>
              <a:rPr lang="en-US" sz="2700" b="1" dirty="0">
                <a:solidFill>
                  <a:srgbClr val="0070C0"/>
                </a:solidFill>
                <a:latin typeface="Courier New" pitchFamily="49" charset="0"/>
                <a:cs typeface="Courier New" pitchFamily="49" charset="0"/>
              </a:rPr>
              <a:t>false</a:t>
            </a:r>
            <a:r>
              <a:rPr lang="en-US" sz="2700" b="1" dirty="0">
                <a:solidFill>
                  <a:schemeClr val="tx1"/>
                </a:solidFill>
                <a:latin typeface="Courier New" pitchFamily="49" charset="0"/>
                <a:cs typeface="Courier New" pitchFamily="49" charset="0"/>
              </a:rPr>
              <a:t>;</a:t>
            </a:r>
          </a:p>
          <a:p>
            <a:pPr marL="438912" indent="-320040">
              <a:buClr>
                <a:schemeClr val="accent1"/>
              </a:buClr>
              <a:buSzPct val="80000"/>
              <a:defRPr/>
            </a:pPr>
            <a:r>
              <a:rPr lang="en-US" sz="2700" b="1" dirty="0">
                <a:solidFill>
                  <a:srgbClr val="0070C0"/>
                </a:solidFill>
                <a:latin typeface="Courier New" pitchFamily="49" charset="0"/>
                <a:cs typeface="Courier New" pitchFamily="49" charset="0"/>
              </a:rPr>
              <a:t>while</a:t>
            </a:r>
            <a:r>
              <a:rPr lang="en-US" sz="2700" b="1" dirty="0">
                <a:solidFill>
                  <a:schemeClr val="tx1"/>
                </a:solidFill>
                <a:latin typeface="Courier New" pitchFamily="49" charset="0"/>
                <a:cs typeface="Courier New" pitchFamily="49" charset="0"/>
              </a:rPr>
              <a:t> (!done)</a:t>
            </a:r>
          </a:p>
          <a:p>
            <a:pPr marL="438912" indent="-320040">
              <a:buClr>
                <a:schemeClr val="accent1"/>
              </a:buClr>
              <a:buSzPct val="80000"/>
              <a:defRPr/>
            </a:pPr>
            <a:r>
              <a:rPr lang="en-US" sz="2700" b="1" dirty="0">
                <a:solidFill>
                  <a:schemeClr val="tx1"/>
                </a:solidFill>
                <a:latin typeface="Courier New" pitchFamily="49" charset="0"/>
                <a:cs typeface="Courier New" pitchFamily="49" charset="0"/>
              </a:rPr>
              <a:t>  {</a:t>
            </a:r>
          </a:p>
          <a:p>
            <a:pPr marL="438912" indent="-320040">
              <a:buClr>
                <a:schemeClr val="accent1"/>
              </a:buClr>
              <a:buSzPct val="80000"/>
              <a:defRPr/>
            </a:pPr>
            <a:r>
              <a:rPr lang="en-US" sz="2700" b="1" dirty="0">
                <a:solidFill>
                  <a:schemeClr val="tx1"/>
                </a:solidFill>
                <a:latin typeface="Courier New" pitchFamily="49" charset="0"/>
                <a:cs typeface="Courier New" pitchFamily="49" charset="0"/>
              </a:rPr>
              <a:t>	</a:t>
            </a:r>
            <a:r>
              <a:rPr lang="en-US" sz="2700" b="1" dirty="0">
                <a:solidFill>
                  <a:srgbClr val="0070C0"/>
                </a:solidFill>
                <a:latin typeface="Courier New" pitchFamily="49" charset="0"/>
                <a:cs typeface="Courier New" pitchFamily="49" charset="0"/>
              </a:rPr>
              <a:t>int</a:t>
            </a:r>
            <a:r>
              <a:rPr lang="en-US" sz="2700" b="1" dirty="0">
                <a:solidFill>
                  <a:schemeClr val="tx1"/>
                </a:solidFill>
                <a:latin typeface="Courier New" pitchFamily="49" charset="0"/>
                <a:cs typeface="Courier New" pitchFamily="49" charset="0"/>
              </a:rPr>
              <a:t> value = 0;</a:t>
            </a:r>
          </a:p>
          <a:p>
            <a:pPr marL="438912" indent="-320040">
              <a:buClr>
                <a:schemeClr val="accent1"/>
              </a:buClr>
              <a:buSzPct val="80000"/>
              <a:defRPr/>
            </a:pPr>
            <a:r>
              <a:rPr lang="en-US" sz="2700" b="1" dirty="0">
                <a:solidFill>
                  <a:schemeClr val="tx1"/>
                </a:solidFill>
                <a:latin typeface="Courier New" pitchFamily="49" charset="0"/>
                <a:cs typeface="Courier New" pitchFamily="49" charset="0"/>
              </a:rPr>
              <a:t>	</a:t>
            </a:r>
            <a:r>
              <a:rPr lang="en-US" sz="2700" b="1" dirty="0">
                <a:solidFill>
                  <a:srgbClr val="0070C0"/>
                </a:solidFill>
                <a:latin typeface="Courier New" pitchFamily="49" charset="0"/>
                <a:cs typeface="Courier New" pitchFamily="49" charset="0"/>
              </a:rPr>
              <a:t>if</a:t>
            </a:r>
            <a:r>
              <a:rPr lang="en-US" sz="2700" b="1" dirty="0">
                <a:solidFill>
                  <a:schemeClr val="tx1"/>
                </a:solidFill>
                <a:latin typeface="Courier New" pitchFamily="49" charset="0"/>
                <a:cs typeface="Courier New" pitchFamily="49" charset="0"/>
              </a:rPr>
              <a:t> (read (</a:t>
            </a:r>
            <a:r>
              <a:rPr lang="en-US" sz="2700" b="1" dirty="0" err="1">
                <a:solidFill>
                  <a:schemeClr val="tx1"/>
                </a:solidFill>
                <a:latin typeface="Courier New" pitchFamily="49" charset="0"/>
                <a:cs typeface="Courier New" pitchFamily="49" charset="0"/>
              </a:rPr>
              <a:t>fifo</a:t>
            </a:r>
            <a:r>
              <a:rPr lang="en-US" sz="2700" b="1" dirty="0">
                <a:solidFill>
                  <a:schemeClr val="tx1"/>
                </a:solidFill>
                <a:latin typeface="Courier New" pitchFamily="49" charset="0"/>
                <a:cs typeface="Courier New" pitchFamily="49" charset="0"/>
              </a:rPr>
              <a:t>, </a:t>
            </a:r>
            <a:r>
              <a:rPr lang="en-US" sz="2700" b="1">
                <a:solidFill>
                  <a:schemeClr val="tx1"/>
                </a:solidFill>
                <a:latin typeface="Courier New" pitchFamily="49" charset="0"/>
                <a:cs typeface="Courier New" pitchFamily="49" charset="0"/>
              </a:rPr>
              <a:t>&amp;value, </a:t>
            </a:r>
            <a:r>
              <a:rPr lang="en-US" sz="2700" b="1" dirty="0" err="1">
                <a:solidFill>
                  <a:srgbClr val="0070C0"/>
                </a:solidFill>
                <a:latin typeface="Courier New" pitchFamily="49" charset="0"/>
                <a:cs typeface="Courier New" pitchFamily="49" charset="0"/>
              </a:rPr>
              <a:t>sizeof</a:t>
            </a:r>
            <a:r>
              <a:rPr lang="en-US" sz="2700" b="1" dirty="0">
                <a:solidFill>
                  <a:schemeClr val="tx1"/>
                </a:solidFill>
                <a:latin typeface="Courier New" pitchFamily="49" charset="0"/>
                <a:cs typeface="Courier New" pitchFamily="49" charset="0"/>
              </a:rPr>
              <a:t> (</a:t>
            </a:r>
            <a:r>
              <a:rPr lang="en-US" sz="2700" b="1" dirty="0">
                <a:solidFill>
                  <a:srgbClr val="0070C0"/>
                </a:solidFill>
                <a:latin typeface="Courier New" pitchFamily="49" charset="0"/>
                <a:cs typeface="Courier New" pitchFamily="49" charset="0"/>
              </a:rPr>
              <a:t>int</a:t>
            </a:r>
            <a:r>
              <a:rPr lang="en-US" sz="2700" b="1" dirty="0">
                <a:solidFill>
                  <a:schemeClr val="tx1"/>
                </a:solidFill>
                <a:latin typeface="Courier New" pitchFamily="49" charset="0"/>
                <a:cs typeface="Courier New" pitchFamily="49" charset="0"/>
              </a:rPr>
              <a:t>)) == </a:t>
            </a:r>
            <a:r>
              <a:rPr lang="en-US" sz="2700" b="1" dirty="0" err="1">
                <a:solidFill>
                  <a:srgbClr val="0070C0"/>
                </a:solidFill>
                <a:latin typeface="Courier New" pitchFamily="49" charset="0"/>
                <a:cs typeface="Courier New" pitchFamily="49" charset="0"/>
              </a:rPr>
              <a:t>sizeof</a:t>
            </a:r>
            <a:r>
              <a:rPr lang="en-US" sz="2700" b="1" dirty="0">
                <a:solidFill>
                  <a:schemeClr val="tx1"/>
                </a:solidFill>
                <a:latin typeface="Courier New" pitchFamily="49" charset="0"/>
                <a:cs typeface="Courier New" pitchFamily="49" charset="0"/>
              </a:rPr>
              <a:t> (</a:t>
            </a:r>
            <a:r>
              <a:rPr lang="en-US" sz="2700" b="1" dirty="0">
                <a:solidFill>
                  <a:srgbClr val="0070C0"/>
                </a:solidFill>
                <a:latin typeface="Courier New" pitchFamily="49" charset="0"/>
                <a:cs typeface="Courier New" pitchFamily="49" charset="0"/>
              </a:rPr>
              <a:t>int</a:t>
            </a:r>
            <a:r>
              <a:rPr lang="en-US" sz="2700" b="1" dirty="0">
                <a:solidFill>
                  <a:schemeClr val="tx1"/>
                </a:solidFill>
                <a:latin typeface="Courier New" pitchFamily="49" charset="0"/>
                <a:cs typeface="Courier New" pitchFamily="49" charset="0"/>
              </a:rPr>
              <a:t>)) {</a:t>
            </a:r>
          </a:p>
          <a:p>
            <a:pPr marL="438912" indent="-320040">
              <a:buClr>
                <a:schemeClr val="accent1"/>
              </a:buClr>
              <a:buSzPct val="80000"/>
              <a:defRPr/>
            </a:pPr>
            <a:r>
              <a:rPr lang="en-US" sz="2700" b="1" dirty="0">
                <a:solidFill>
                  <a:schemeClr val="tx1"/>
                </a:solidFill>
                <a:latin typeface="Courier New" pitchFamily="49" charset="0"/>
                <a:cs typeface="Courier New" pitchFamily="49" charset="0"/>
              </a:rPr>
              <a:t>		</a:t>
            </a:r>
            <a:r>
              <a:rPr lang="en-US" sz="2700" b="1" dirty="0">
                <a:solidFill>
                  <a:srgbClr val="0070C0"/>
                </a:solidFill>
                <a:latin typeface="Courier New" pitchFamily="49" charset="0"/>
                <a:cs typeface="Courier New" pitchFamily="49" charset="0"/>
              </a:rPr>
              <a:t>if </a:t>
            </a:r>
            <a:r>
              <a:rPr lang="en-US" sz="2700" b="1" dirty="0">
                <a:solidFill>
                  <a:schemeClr val="tx1"/>
                </a:solidFill>
                <a:latin typeface="Courier New" pitchFamily="49" charset="0"/>
                <a:cs typeface="Courier New" pitchFamily="49" charset="0"/>
              </a:rPr>
              <a:t>(value == 0)</a:t>
            </a:r>
          </a:p>
          <a:p>
            <a:pPr marL="438912" indent="-320040">
              <a:buClr>
                <a:schemeClr val="accent1"/>
              </a:buClr>
              <a:buSzPct val="80000"/>
              <a:defRPr/>
            </a:pPr>
            <a:r>
              <a:rPr lang="en-US" sz="2700" b="1" dirty="0">
                <a:solidFill>
                  <a:schemeClr val="tx1"/>
                </a:solidFill>
                <a:latin typeface="Courier New" pitchFamily="49" charset="0"/>
                <a:cs typeface="Courier New" pitchFamily="49" charset="0"/>
              </a:rPr>
              <a:t>			done = </a:t>
            </a:r>
            <a:r>
              <a:rPr lang="en-US" sz="2700" b="1" dirty="0">
                <a:solidFill>
                  <a:srgbClr val="0070C0"/>
                </a:solidFill>
                <a:latin typeface="Courier New" pitchFamily="49" charset="0"/>
                <a:cs typeface="Courier New" pitchFamily="49" charset="0"/>
              </a:rPr>
              <a:t>true</a:t>
            </a:r>
            <a:r>
              <a:rPr lang="en-US" sz="2700" b="1" dirty="0">
                <a:solidFill>
                  <a:schemeClr val="tx1"/>
                </a:solidFill>
                <a:latin typeface="Courier New" pitchFamily="49" charset="0"/>
                <a:cs typeface="Courier New" pitchFamily="49" charset="0"/>
              </a:rPr>
              <a:t>;</a:t>
            </a:r>
          </a:p>
          <a:p>
            <a:pPr marL="438912" indent="-320040">
              <a:buClr>
                <a:schemeClr val="accent1"/>
              </a:buClr>
              <a:buSzPct val="80000"/>
              <a:defRPr/>
            </a:pPr>
            <a:r>
              <a:rPr lang="en-US" sz="2700" b="1" dirty="0">
                <a:solidFill>
                  <a:schemeClr val="tx1"/>
                </a:solidFill>
                <a:latin typeface="Courier New" pitchFamily="49" charset="0"/>
                <a:cs typeface="Courier New" pitchFamily="49" charset="0"/>
              </a:rPr>
              <a:t>		</a:t>
            </a:r>
            <a:r>
              <a:rPr lang="en-US" sz="2700" b="1" dirty="0">
                <a:solidFill>
                  <a:srgbClr val="0070C0"/>
                </a:solidFill>
                <a:latin typeface="Courier New" pitchFamily="49" charset="0"/>
                <a:cs typeface="Courier New" pitchFamily="49" charset="0"/>
              </a:rPr>
              <a:t>else</a:t>
            </a:r>
          </a:p>
          <a:p>
            <a:pPr marL="438912" indent="-320040">
              <a:buClr>
                <a:schemeClr val="accent1"/>
              </a:buClr>
              <a:buSzPct val="80000"/>
              <a:defRPr/>
            </a:pPr>
            <a:r>
              <a:rPr lang="en-US" sz="2700" b="1" dirty="0">
                <a:solidFill>
                  <a:schemeClr val="tx1"/>
                </a:solidFill>
                <a:latin typeface="Courier New" pitchFamily="49" charset="0"/>
                <a:cs typeface="Courier New" pitchFamily="49" charset="0"/>
              </a:rPr>
              <a:t>			</a:t>
            </a:r>
            <a:r>
              <a:rPr lang="en-US" sz="2700" b="1" dirty="0" err="1">
                <a:solidFill>
                  <a:schemeClr val="tx1"/>
                </a:solidFill>
                <a:latin typeface="Courier New" pitchFamily="49" charset="0"/>
                <a:cs typeface="Courier New" pitchFamily="49" charset="0"/>
              </a:rPr>
              <a:t>printf</a:t>
            </a:r>
            <a:r>
              <a:rPr lang="en-US" sz="2700" b="1" dirty="0">
                <a:solidFill>
                  <a:schemeClr val="tx1"/>
                </a:solidFill>
                <a:latin typeface="Courier New" pitchFamily="49" charset="0"/>
                <a:cs typeface="Courier New" pitchFamily="49" charset="0"/>
              </a:rPr>
              <a:t> (</a:t>
            </a:r>
            <a:r>
              <a:rPr lang="en-US" sz="2700" b="1" dirty="0">
                <a:solidFill>
                  <a:srgbClr val="C00000"/>
                </a:solidFill>
                <a:latin typeface="Courier New" pitchFamily="49" charset="0"/>
                <a:cs typeface="Courier New" pitchFamily="49" charset="0"/>
              </a:rPr>
              <a:t>"%d\n"</a:t>
            </a:r>
            <a:r>
              <a:rPr lang="en-US" sz="2700" b="1" dirty="0">
                <a:solidFill>
                  <a:schemeClr val="tx1"/>
                </a:solidFill>
                <a:latin typeface="Courier New" pitchFamily="49" charset="0"/>
                <a:cs typeface="Courier New" pitchFamily="49" charset="0"/>
              </a:rPr>
              <a:t>, value);</a:t>
            </a:r>
          </a:p>
          <a:p>
            <a:pPr marL="438912" indent="-320040">
              <a:buClr>
                <a:schemeClr val="accent1"/>
              </a:buClr>
              <a:buSzPct val="80000"/>
              <a:defRPr/>
            </a:pPr>
            <a:r>
              <a:rPr lang="en-US" sz="2700" b="1" dirty="0">
                <a:solidFill>
                  <a:schemeClr val="tx1"/>
                </a:solidFill>
                <a:latin typeface="Courier New" pitchFamily="49" charset="0"/>
                <a:cs typeface="Courier New" pitchFamily="49" charset="0"/>
              </a:rPr>
              <a:t>	}</a:t>
            </a:r>
          </a:p>
          <a:p>
            <a:pPr marL="438912" indent="-320040">
              <a:buClr>
                <a:schemeClr val="accent1"/>
              </a:buClr>
              <a:buSzPct val="80000"/>
              <a:defRPr/>
            </a:pPr>
            <a:r>
              <a:rPr lang="en-US" sz="2700" b="1" dirty="0">
                <a:solidFill>
                  <a:schemeClr val="tx1"/>
                </a:solidFill>
                <a:latin typeface="Courier New" pitchFamily="49" charset="0"/>
                <a:cs typeface="Courier New" pitchFamily="49" charset="0"/>
              </a:rPr>
              <a:t>close (</a:t>
            </a:r>
            <a:r>
              <a:rPr lang="en-US" sz="2700" b="1" dirty="0" err="1">
                <a:solidFill>
                  <a:schemeClr val="tx1"/>
                </a:solidFill>
                <a:latin typeface="Courier New" pitchFamily="49" charset="0"/>
                <a:cs typeface="Courier New" pitchFamily="49" charset="0"/>
              </a:rPr>
              <a:t>fifo</a:t>
            </a:r>
            <a:r>
              <a:rPr lang="en-US" sz="2700" b="1" dirty="0">
                <a:solidFill>
                  <a:schemeClr val="tx1"/>
                </a:solidFill>
                <a:latin typeface="Courier New" pitchFamily="49" charset="0"/>
                <a:cs typeface="Courier New" pitchFamily="49" charset="0"/>
              </a:rPr>
              <a:t>);</a:t>
            </a:r>
          </a:p>
          <a:p>
            <a:pPr marL="438912" indent="-320040">
              <a:buClr>
                <a:schemeClr val="accent1"/>
              </a:buClr>
              <a:buSzPct val="80000"/>
              <a:defRPr/>
            </a:pPr>
            <a:r>
              <a:rPr lang="en-US" sz="2700" b="1" dirty="0">
                <a:solidFill>
                  <a:schemeClr val="tx1"/>
                </a:solidFill>
                <a:latin typeface="Courier New" pitchFamily="49" charset="0"/>
                <a:cs typeface="Courier New" pitchFamily="49" charset="0"/>
              </a:rPr>
              <a:t>unlink (FIFO);</a:t>
            </a:r>
            <a:endParaRPr lang="en-US" sz="2700" b="1" dirty="0">
              <a:solidFill>
                <a:srgbClr val="00B050"/>
              </a:solidFill>
              <a:latin typeface="Courier New" pitchFamily="49" charset="0"/>
              <a:cs typeface="Courier New" pitchFamily="49" charset="0"/>
            </a:endParaRPr>
          </a:p>
        </p:txBody>
      </p:sp>
    </p:spTree>
    <p:extLst>
      <p:ext uri="{BB962C8B-B14F-4D97-AF65-F5344CB8AC3E}">
        <p14:creationId xmlns:p14="http://schemas.microsoft.com/office/powerpoint/2010/main" val="1533351483"/>
      </p:ext>
    </p:extLst>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5B93D0-F2CF-4467-92CD-535C94B51758}"/>
              </a:ext>
            </a:extLst>
          </p:cNvPr>
          <p:cNvSpPr>
            <a:spLocks noGrp="1"/>
          </p:cNvSpPr>
          <p:nvPr>
            <p:ph type="title"/>
          </p:nvPr>
        </p:nvSpPr>
        <p:spPr/>
        <p:txBody>
          <a:bodyPr/>
          <a:lstStyle/>
          <a:p>
            <a:r>
              <a:rPr lang="en-US" dirty="0"/>
              <a:t>FIFO example writer</a:t>
            </a:r>
          </a:p>
        </p:txBody>
      </p:sp>
      <p:sp>
        <p:nvSpPr>
          <p:cNvPr id="3" name="Content Placeholder 2">
            <a:extLst>
              <a:ext uri="{FF2B5EF4-FFF2-40B4-BE49-F238E27FC236}">
                <a16:creationId xmlns:a16="http://schemas.microsoft.com/office/drawing/2014/main" id="{9024CE66-7418-45A8-A67A-9A0FE553B8E8}"/>
              </a:ext>
            </a:extLst>
          </p:cNvPr>
          <p:cNvSpPr>
            <a:spLocks noGrp="1"/>
          </p:cNvSpPr>
          <p:nvPr>
            <p:ph idx="1"/>
          </p:nvPr>
        </p:nvSpPr>
        <p:spPr>
          <a:xfrm>
            <a:off x="609600" y="1775193"/>
            <a:ext cx="10972800" cy="891808"/>
          </a:xfrm>
        </p:spPr>
        <p:txBody>
          <a:bodyPr>
            <a:normAutofit fontScale="92500"/>
          </a:bodyPr>
          <a:lstStyle/>
          <a:p>
            <a:r>
              <a:rPr lang="en-US" dirty="0"/>
              <a:t>The following code opens the FIFO and writes 6 </a:t>
            </a:r>
            <a:r>
              <a:rPr lang="en-US" b="1" dirty="0">
                <a:latin typeface="Courier New" panose="02070309020205020404" pitchFamily="49" charset="0"/>
                <a:cs typeface="Courier New" panose="02070309020205020404" pitchFamily="49" charset="0"/>
              </a:rPr>
              <a:t>int</a:t>
            </a:r>
            <a:r>
              <a:rPr lang="en-US" dirty="0"/>
              <a:t> values to it</a:t>
            </a:r>
          </a:p>
        </p:txBody>
      </p:sp>
      <p:sp>
        <p:nvSpPr>
          <p:cNvPr id="4" name="Content Placeholder 2">
            <a:extLst>
              <a:ext uri="{FF2B5EF4-FFF2-40B4-BE49-F238E27FC236}">
                <a16:creationId xmlns:a16="http://schemas.microsoft.com/office/drawing/2014/main" id="{068280B2-7628-4F78-8329-13AB1869D83E}"/>
              </a:ext>
            </a:extLst>
          </p:cNvPr>
          <p:cNvSpPr txBox="1">
            <a:spLocks/>
          </p:cNvSpPr>
          <p:nvPr/>
        </p:nvSpPr>
        <p:spPr>
          <a:xfrm>
            <a:off x="381000" y="2514600"/>
            <a:ext cx="11201400" cy="3886200"/>
          </a:xfrm>
          <a:prstGeom prst="rect">
            <a:avLst/>
          </a:prstGeom>
          <a:ln/>
        </p:spPr>
        <p:style>
          <a:lnRef idx="1">
            <a:schemeClr val="dk1"/>
          </a:lnRef>
          <a:fillRef idx="2">
            <a:schemeClr val="dk1"/>
          </a:fillRef>
          <a:effectRef idx="1">
            <a:schemeClr val="dk1"/>
          </a:effectRef>
          <a:fontRef idx="minor">
            <a:schemeClr val="dk1"/>
          </a:fontRef>
        </p:style>
        <p:txBody>
          <a:bodyPr vert="horz" lIns="54864" tIns="91440" rtlCol="0" anchor="ctr">
            <a:normAutofit fontScale="85000" lnSpcReduction="20000"/>
          </a:bodyPr>
          <a:lstStyle/>
          <a:p>
            <a:pPr marL="438912" indent="-320040">
              <a:buClr>
                <a:schemeClr val="accent1"/>
              </a:buClr>
              <a:buSzPct val="80000"/>
              <a:defRPr/>
            </a:pPr>
            <a:r>
              <a:rPr lang="en-US" sz="2700" b="1" dirty="0">
                <a:solidFill>
                  <a:srgbClr val="0070C0"/>
                </a:solidFill>
                <a:latin typeface="Courier New" pitchFamily="49" charset="0"/>
                <a:cs typeface="Courier New" pitchFamily="49" charset="0"/>
              </a:rPr>
              <a:t>const char</a:t>
            </a:r>
            <a:r>
              <a:rPr lang="en-US" sz="2700" b="1" dirty="0">
                <a:solidFill>
                  <a:schemeClr val="tx1"/>
                </a:solidFill>
                <a:latin typeface="Courier New" pitchFamily="49" charset="0"/>
                <a:cs typeface="Courier New" pitchFamily="49" charset="0"/>
              </a:rPr>
              <a:t> *FIFO = </a:t>
            </a:r>
            <a:r>
              <a:rPr lang="en-US" sz="2700" b="1" dirty="0">
                <a:solidFill>
                  <a:srgbClr val="C00000"/>
                </a:solidFill>
                <a:latin typeface="Courier New" pitchFamily="49" charset="0"/>
                <a:cs typeface="Courier New" pitchFamily="49" charset="0"/>
              </a:rPr>
              <a:t>"/</a:t>
            </a:r>
            <a:r>
              <a:rPr lang="en-US" sz="2700" b="1" dirty="0" err="1">
                <a:solidFill>
                  <a:srgbClr val="C00000"/>
                </a:solidFill>
                <a:latin typeface="Courier New" pitchFamily="49" charset="0"/>
                <a:cs typeface="Courier New" pitchFamily="49" charset="0"/>
              </a:rPr>
              <a:t>tmp</a:t>
            </a:r>
            <a:r>
              <a:rPr lang="en-US" sz="2700" b="1" dirty="0">
                <a:solidFill>
                  <a:srgbClr val="C00000"/>
                </a:solidFill>
                <a:latin typeface="Courier New" pitchFamily="49" charset="0"/>
                <a:cs typeface="Courier New" pitchFamily="49" charset="0"/>
              </a:rPr>
              <a:t>/MY_FIFO"</a:t>
            </a:r>
            <a:r>
              <a:rPr lang="en-US" sz="2700" b="1" dirty="0">
                <a:solidFill>
                  <a:schemeClr val="tx1"/>
                </a:solidFill>
                <a:latin typeface="Courier New" pitchFamily="49" charset="0"/>
                <a:cs typeface="Courier New" pitchFamily="49" charset="0"/>
              </a:rPr>
              <a:t>;</a:t>
            </a:r>
          </a:p>
          <a:p>
            <a:pPr marL="438912" indent="-320040">
              <a:buClr>
                <a:schemeClr val="accent1"/>
              </a:buClr>
              <a:buSzPct val="80000"/>
              <a:defRPr/>
            </a:pPr>
            <a:endParaRPr lang="en-US" sz="2700" b="1" dirty="0">
              <a:solidFill>
                <a:schemeClr val="tx1"/>
              </a:solidFill>
              <a:latin typeface="Courier New" pitchFamily="49" charset="0"/>
              <a:cs typeface="Courier New" pitchFamily="49" charset="0"/>
            </a:endParaRPr>
          </a:p>
          <a:p>
            <a:pPr marL="438912" indent="-320040">
              <a:buClr>
                <a:schemeClr val="accent1"/>
              </a:buClr>
              <a:buSzPct val="80000"/>
              <a:defRPr/>
            </a:pPr>
            <a:r>
              <a:rPr lang="en-US" sz="2700" b="1" dirty="0">
                <a:solidFill>
                  <a:srgbClr val="0070C0"/>
                </a:solidFill>
                <a:latin typeface="Courier New" pitchFamily="49" charset="0"/>
                <a:cs typeface="Courier New" pitchFamily="49" charset="0"/>
              </a:rPr>
              <a:t>int</a:t>
            </a:r>
            <a:r>
              <a:rPr lang="en-US" sz="2700" b="1" dirty="0">
                <a:solidFill>
                  <a:schemeClr val="tx1"/>
                </a:solidFill>
                <a:latin typeface="Courier New" pitchFamily="49" charset="0"/>
                <a:cs typeface="Courier New" pitchFamily="49" charset="0"/>
              </a:rPr>
              <a:t> </a:t>
            </a:r>
            <a:r>
              <a:rPr lang="en-US" sz="2700" b="1" dirty="0" err="1">
                <a:solidFill>
                  <a:schemeClr val="tx1"/>
                </a:solidFill>
                <a:latin typeface="Courier New" pitchFamily="49" charset="0"/>
                <a:cs typeface="Courier New" pitchFamily="49" charset="0"/>
              </a:rPr>
              <a:t>fifo</a:t>
            </a:r>
            <a:r>
              <a:rPr lang="en-US" sz="2700" b="1" dirty="0">
                <a:solidFill>
                  <a:schemeClr val="tx1"/>
                </a:solidFill>
                <a:latin typeface="Courier New" pitchFamily="49" charset="0"/>
                <a:cs typeface="Courier New" pitchFamily="49" charset="0"/>
              </a:rPr>
              <a:t> = open (FIFO, O_WRONLY);</a:t>
            </a:r>
          </a:p>
          <a:p>
            <a:pPr marL="438912" indent="-320040">
              <a:buClr>
                <a:schemeClr val="accent1"/>
              </a:buClr>
              <a:buSzPct val="80000"/>
              <a:defRPr/>
            </a:pPr>
            <a:r>
              <a:rPr lang="en-US" sz="2700" b="1" dirty="0">
                <a:solidFill>
                  <a:schemeClr val="tx1"/>
                </a:solidFill>
                <a:latin typeface="Courier New" pitchFamily="49" charset="0"/>
                <a:cs typeface="Courier New" pitchFamily="49" charset="0"/>
              </a:rPr>
              <a:t>assert (</a:t>
            </a:r>
            <a:r>
              <a:rPr lang="en-US" sz="2700" b="1" dirty="0" err="1">
                <a:solidFill>
                  <a:schemeClr val="tx1"/>
                </a:solidFill>
                <a:latin typeface="Courier New" pitchFamily="49" charset="0"/>
                <a:cs typeface="Courier New" pitchFamily="49" charset="0"/>
              </a:rPr>
              <a:t>fifo</a:t>
            </a:r>
            <a:r>
              <a:rPr lang="en-US" sz="2700" b="1" dirty="0">
                <a:solidFill>
                  <a:schemeClr val="tx1"/>
                </a:solidFill>
                <a:latin typeface="Courier New" pitchFamily="49" charset="0"/>
                <a:cs typeface="Courier New" pitchFamily="49" charset="0"/>
              </a:rPr>
              <a:t> != -1);</a:t>
            </a:r>
          </a:p>
          <a:p>
            <a:pPr marL="438912" indent="-320040">
              <a:buClr>
                <a:schemeClr val="accent1"/>
              </a:buClr>
              <a:buSzPct val="80000"/>
              <a:defRPr/>
            </a:pPr>
            <a:endParaRPr lang="en-US" sz="2700" b="1" dirty="0">
              <a:solidFill>
                <a:schemeClr val="tx1"/>
              </a:solidFill>
              <a:latin typeface="Courier New" pitchFamily="49" charset="0"/>
              <a:cs typeface="Courier New" pitchFamily="49" charset="0"/>
            </a:endParaRPr>
          </a:p>
          <a:p>
            <a:pPr marL="438912" indent="-320040">
              <a:buClr>
                <a:schemeClr val="accent1"/>
              </a:buClr>
              <a:buSzPct val="80000"/>
              <a:defRPr/>
            </a:pPr>
            <a:r>
              <a:rPr lang="en-US" sz="2700" b="1" dirty="0">
                <a:solidFill>
                  <a:srgbClr val="0070C0"/>
                </a:solidFill>
                <a:latin typeface="Courier New" pitchFamily="49" charset="0"/>
                <a:cs typeface="Courier New" pitchFamily="49" charset="0"/>
              </a:rPr>
              <a:t>for</a:t>
            </a:r>
            <a:r>
              <a:rPr lang="en-US" sz="2700" b="1" dirty="0">
                <a:solidFill>
                  <a:schemeClr val="tx1"/>
                </a:solidFill>
                <a:latin typeface="Courier New" pitchFamily="49" charset="0"/>
                <a:cs typeface="Courier New" pitchFamily="49" charset="0"/>
              </a:rPr>
              <a:t> (</a:t>
            </a:r>
            <a:r>
              <a:rPr lang="en-US" sz="2700" b="1" dirty="0">
                <a:solidFill>
                  <a:srgbClr val="0070C0"/>
                </a:solidFill>
                <a:latin typeface="Courier New" pitchFamily="49" charset="0"/>
                <a:cs typeface="Courier New" pitchFamily="49" charset="0"/>
              </a:rPr>
              <a:t>int</a:t>
            </a:r>
            <a:r>
              <a:rPr lang="en-US" sz="2700" b="1" dirty="0">
                <a:solidFill>
                  <a:schemeClr val="tx1"/>
                </a:solidFill>
                <a:latin typeface="Courier New" pitchFamily="49" charset="0"/>
                <a:cs typeface="Courier New" pitchFamily="49" charset="0"/>
              </a:rPr>
              <a:t> index = 5; index &gt;= 0; index--)</a:t>
            </a:r>
          </a:p>
          <a:p>
            <a:pPr marL="438912" indent="-320040">
              <a:buClr>
                <a:schemeClr val="accent1"/>
              </a:buClr>
              <a:buSzPct val="80000"/>
              <a:defRPr/>
            </a:pPr>
            <a:r>
              <a:rPr lang="en-US" sz="2700" b="1" dirty="0">
                <a:solidFill>
                  <a:schemeClr val="tx1"/>
                </a:solidFill>
                <a:latin typeface="Courier New" pitchFamily="49" charset="0"/>
                <a:cs typeface="Courier New" pitchFamily="49" charset="0"/>
              </a:rPr>
              <a:t>  {</a:t>
            </a:r>
          </a:p>
          <a:p>
            <a:pPr marL="438912" indent="-320040">
              <a:buClr>
                <a:schemeClr val="accent1"/>
              </a:buClr>
              <a:buSzPct val="80000"/>
              <a:defRPr/>
            </a:pPr>
            <a:r>
              <a:rPr lang="en-US" sz="2700" b="1" dirty="0">
                <a:solidFill>
                  <a:schemeClr val="tx1"/>
                </a:solidFill>
                <a:latin typeface="Courier New" pitchFamily="49" charset="0"/>
                <a:cs typeface="Courier New" pitchFamily="49" charset="0"/>
              </a:rPr>
              <a:t>    write (</a:t>
            </a:r>
            <a:r>
              <a:rPr lang="en-US" sz="2700" b="1" dirty="0" err="1">
                <a:solidFill>
                  <a:schemeClr val="tx1"/>
                </a:solidFill>
                <a:latin typeface="Courier New" pitchFamily="49" charset="0"/>
                <a:cs typeface="Courier New" pitchFamily="49" charset="0"/>
              </a:rPr>
              <a:t>fifo</a:t>
            </a:r>
            <a:r>
              <a:rPr lang="en-US" sz="2700" b="1" dirty="0">
                <a:solidFill>
                  <a:schemeClr val="tx1"/>
                </a:solidFill>
                <a:latin typeface="Courier New" pitchFamily="49" charset="0"/>
                <a:cs typeface="Courier New" pitchFamily="49" charset="0"/>
              </a:rPr>
              <a:t>, &amp;index, </a:t>
            </a:r>
            <a:r>
              <a:rPr lang="en-US" sz="2700" b="1" dirty="0" err="1">
                <a:solidFill>
                  <a:srgbClr val="0070C0"/>
                </a:solidFill>
                <a:latin typeface="Courier New" pitchFamily="49" charset="0"/>
                <a:cs typeface="Courier New" pitchFamily="49" charset="0"/>
              </a:rPr>
              <a:t>sizeof</a:t>
            </a:r>
            <a:r>
              <a:rPr lang="en-US" sz="2700" b="1" dirty="0">
                <a:solidFill>
                  <a:schemeClr val="tx1"/>
                </a:solidFill>
                <a:latin typeface="Courier New" pitchFamily="49" charset="0"/>
                <a:cs typeface="Courier New" pitchFamily="49" charset="0"/>
              </a:rPr>
              <a:t> (</a:t>
            </a:r>
            <a:r>
              <a:rPr lang="en-US" sz="2700" b="1" dirty="0">
                <a:solidFill>
                  <a:srgbClr val="0070C0"/>
                </a:solidFill>
                <a:latin typeface="Courier New" pitchFamily="49" charset="0"/>
                <a:cs typeface="Courier New" pitchFamily="49" charset="0"/>
              </a:rPr>
              <a:t>int</a:t>
            </a:r>
            <a:r>
              <a:rPr lang="en-US" sz="2700" b="1" dirty="0">
                <a:solidFill>
                  <a:schemeClr val="tx1"/>
                </a:solidFill>
                <a:latin typeface="Courier New" pitchFamily="49" charset="0"/>
                <a:cs typeface="Courier New" pitchFamily="49" charset="0"/>
              </a:rPr>
              <a:t>));</a:t>
            </a:r>
          </a:p>
          <a:p>
            <a:pPr marL="438912" indent="-320040">
              <a:buClr>
                <a:schemeClr val="accent1"/>
              </a:buClr>
              <a:buSzPct val="80000"/>
              <a:defRPr/>
            </a:pPr>
            <a:r>
              <a:rPr lang="en-US" sz="2700" b="1" dirty="0">
                <a:solidFill>
                  <a:schemeClr val="tx1"/>
                </a:solidFill>
                <a:latin typeface="Courier New" pitchFamily="49" charset="0"/>
                <a:cs typeface="Courier New" pitchFamily="49" charset="0"/>
              </a:rPr>
              <a:t>    sleep (1); </a:t>
            </a:r>
            <a:r>
              <a:rPr lang="en-US" sz="2700" b="1" dirty="0">
                <a:solidFill>
                  <a:srgbClr val="00B050"/>
                </a:solidFill>
                <a:latin typeface="Courier New" pitchFamily="49" charset="0"/>
                <a:cs typeface="Courier New" pitchFamily="49" charset="0"/>
              </a:rPr>
              <a:t>// Sleep for a second before writing more</a:t>
            </a:r>
          </a:p>
          <a:p>
            <a:pPr marL="438912" indent="-320040">
              <a:buClr>
                <a:schemeClr val="accent1"/>
              </a:buClr>
              <a:buSzPct val="80000"/>
              <a:defRPr/>
            </a:pPr>
            <a:r>
              <a:rPr lang="en-US" sz="2700" b="1" dirty="0">
                <a:solidFill>
                  <a:schemeClr val="tx1"/>
                </a:solidFill>
                <a:latin typeface="Courier New" pitchFamily="49" charset="0"/>
                <a:cs typeface="Courier New" pitchFamily="49" charset="0"/>
              </a:rPr>
              <a:t>  }</a:t>
            </a:r>
          </a:p>
          <a:p>
            <a:pPr marL="438912" indent="-320040">
              <a:buClr>
                <a:schemeClr val="accent1"/>
              </a:buClr>
              <a:buSzPct val="80000"/>
              <a:defRPr/>
            </a:pPr>
            <a:endParaRPr lang="en-US" sz="2700" b="1" dirty="0">
              <a:solidFill>
                <a:schemeClr val="tx1"/>
              </a:solidFill>
              <a:latin typeface="Courier New" pitchFamily="49" charset="0"/>
              <a:cs typeface="Courier New" pitchFamily="49" charset="0"/>
            </a:endParaRPr>
          </a:p>
          <a:p>
            <a:pPr marL="438912" indent="-320040">
              <a:buClr>
                <a:schemeClr val="accent1"/>
              </a:buClr>
              <a:buSzPct val="80000"/>
              <a:defRPr/>
            </a:pPr>
            <a:r>
              <a:rPr lang="en-US" sz="2700" b="1" dirty="0">
                <a:solidFill>
                  <a:schemeClr val="tx1"/>
                </a:solidFill>
                <a:latin typeface="Courier New" pitchFamily="49" charset="0"/>
                <a:cs typeface="Courier New" pitchFamily="49" charset="0"/>
              </a:rPr>
              <a:t>close (</a:t>
            </a:r>
            <a:r>
              <a:rPr lang="en-US" sz="2700" b="1" dirty="0" err="1">
                <a:solidFill>
                  <a:schemeClr val="tx1"/>
                </a:solidFill>
                <a:latin typeface="Courier New" pitchFamily="49" charset="0"/>
                <a:cs typeface="Courier New" pitchFamily="49" charset="0"/>
              </a:rPr>
              <a:t>fifo</a:t>
            </a:r>
            <a:r>
              <a:rPr lang="en-US" sz="2700" b="1" dirty="0">
                <a:solidFill>
                  <a:schemeClr val="tx1"/>
                </a:solidFill>
                <a:latin typeface="Courier New" pitchFamily="49" charset="0"/>
                <a:cs typeface="Courier New" pitchFamily="49" charset="0"/>
              </a:rPr>
              <a:t>);</a:t>
            </a:r>
            <a:endParaRPr lang="en-US" sz="2700" b="1" dirty="0">
              <a:solidFill>
                <a:srgbClr val="00B050"/>
              </a:solidFill>
              <a:latin typeface="Courier New" pitchFamily="49" charset="0"/>
              <a:cs typeface="Courier New" pitchFamily="49" charset="0"/>
            </a:endParaRPr>
          </a:p>
        </p:txBody>
      </p:sp>
    </p:spTree>
    <p:extLst>
      <p:ext uri="{BB962C8B-B14F-4D97-AF65-F5344CB8AC3E}">
        <p14:creationId xmlns:p14="http://schemas.microsoft.com/office/powerpoint/2010/main" val="3553194525"/>
      </p:ext>
    </p:extLst>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34C6E3-E71B-4099-BD44-9AEC9493A111}"/>
              </a:ext>
            </a:extLst>
          </p:cNvPr>
          <p:cNvSpPr>
            <a:spLocks noGrp="1"/>
          </p:cNvSpPr>
          <p:nvPr>
            <p:ph type="title"/>
          </p:nvPr>
        </p:nvSpPr>
        <p:spPr/>
        <p:txBody>
          <a:bodyPr/>
          <a:lstStyle/>
          <a:p>
            <a:r>
              <a:rPr lang="en-US" dirty="0"/>
              <a:t>Memory-Mapped Files</a:t>
            </a:r>
          </a:p>
        </p:txBody>
      </p:sp>
      <p:sp>
        <p:nvSpPr>
          <p:cNvPr id="3" name="Text Placeholder 2">
            <a:extLst>
              <a:ext uri="{FF2B5EF4-FFF2-40B4-BE49-F238E27FC236}">
                <a16:creationId xmlns:a16="http://schemas.microsoft.com/office/drawing/2014/main" id="{18D03096-5128-46EE-A54A-6AC910C65D55}"/>
              </a:ext>
            </a:extLst>
          </p:cNvPr>
          <p:cNvSpPr>
            <a:spLocks noGrp="1"/>
          </p:cNvSpPr>
          <p:nvPr>
            <p:ph type="body" idx="1"/>
          </p:nvPr>
        </p:nvSpPr>
        <p:spPr/>
        <p:txBody>
          <a:bodyPr/>
          <a:lstStyle/>
          <a:p>
            <a:endParaRPr lang="en-US"/>
          </a:p>
        </p:txBody>
      </p:sp>
    </p:spTree>
    <p:extLst>
      <p:ext uri="{BB962C8B-B14F-4D97-AF65-F5344CB8AC3E}">
        <p14:creationId xmlns:p14="http://schemas.microsoft.com/office/powerpoint/2010/main" val="3083128170"/>
      </p:ext>
    </p:extLst>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3294878C-9E8F-40C6-B4A4-632BE30D1210}"/>
              </a:ext>
            </a:extLst>
          </p:cNvPr>
          <p:cNvSpPr>
            <a:spLocks noGrp="1"/>
          </p:cNvSpPr>
          <p:nvPr>
            <p:ph type="title"/>
          </p:nvPr>
        </p:nvSpPr>
        <p:spPr/>
        <p:txBody>
          <a:bodyPr/>
          <a:lstStyle/>
          <a:p>
            <a:r>
              <a:rPr lang="en-US" dirty="0"/>
              <a:t>Memory-mapped files</a:t>
            </a:r>
          </a:p>
        </p:txBody>
      </p:sp>
      <p:sp>
        <p:nvSpPr>
          <p:cNvPr id="5" name="Content Placeholder 4">
            <a:extLst>
              <a:ext uri="{FF2B5EF4-FFF2-40B4-BE49-F238E27FC236}">
                <a16:creationId xmlns:a16="http://schemas.microsoft.com/office/drawing/2014/main" id="{EA7C02E4-79F5-4160-8231-A4970F381997}"/>
              </a:ext>
            </a:extLst>
          </p:cNvPr>
          <p:cNvSpPr>
            <a:spLocks noGrp="1"/>
          </p:cNvSpPr>
          <p:nvPr>
            <p:ph idx="1"/>
          </p:nvPr>
        </p:nvSpPr>
        <p:spPr/>
        <p:txBody>
          <a:bodyPr>
            <a:normAutofit fontScale="92500" lnSpcReduction="20000"/>
          </a:bodyPr>
          <a:lstStyle/>
          <a:p>
            <a:r>
              <a:rPr lang="en-US" dirty="0"/>
              <a:t>Having covered pipes and FIFOs, we'll jump to the other side of the fence and talk about shared memory</a:t>
            </a:r>
          </a:p>
          <a:p>
            <a:r>
              <a:rPr lang="en-US" dirty="0"/>
              <a:t>One shared memory technique are </a:t>
            </a:r>
            <a:r>
              <a:rPr lang="en-US" b="1" dirty="0"/>
              <a:t>memory-mapped files</a:t>
            </a:r>
          </a:p>
          <a:p>
            <a:r>
              <a:rPr lang="en-US" dirty="0"/>
              <a:t>A normal file is </a:t>
            </a:r>
            <a:r>
              <a:rPr lang="en-US" i="1" dirty="0"/>
              <a:t>mapped</a:t>
            </a:r>
            <a:r>
              <a:rPr lang="en-US" dirty="0"/>
              <a:t> into the virtual memory of a process</a:t>
            </a:r>
          </a:p>
          <a:p>
            <a:r>
              <a:rPr lang="en-US" dirty="0"/>
              <a:t>Data can be read and written into that memory using normal pointer operations</a:t>
            </a:r>
          </a:p>
          <a:p>
            <a:pPr lvl="1"/>
            <a:r>
              <a:rPr lang="en-US" dirty="0"/>
              <a:t>And the data will magically get read and written to the file!</a:t>
            </a:r>
          </a:p>
          <a:p>
            <a:r>
              <a:rPr lang="en-US" dirty="0"/>
              <a:t>One process can use memory-mapped files to interact with a file without using </a:t>
            </a:r>
            <a:r>
              <a:rPr lang="en-US" b="1" dirty="0">
                <a:latin typeface="Courier New" panose="02070309020205020404" pitchFamily="49" charset="0"/>
                <a:cs typeface="Courier New" panose="02070309020205020404" pitchFamily="49" charset="0"/>
              </a:rPr>
              <a:t>read()</a:t>
            </a:r>
            <a:r>
              <a:rPr lang="en-US" dirty="0"/>
              <a:t> or </a:t>
            </a:r>
            <a:r>
              <a:rPr lang="en-US" b="1" dirty="0">
                <a:latin typeface="Courier New" panose="02070309020205020404" pitchFamily="49" charset="0"/>
                <a:cs typeface="Courier New" panose="02070309020205020404" pitchFamily="49" charset="0"/>
              </a:rPr>
              <a:t>write()</a:t>
            </a:r>
            <a:r>
              <a:rPr lang="en-US" dirty="0"/>
              <a:t> calls</a:t>
            </a:r>
          </a:p>
          <a:p>
            <a:r>
              <a:rPr lang="en-US" dirty="0"/>
              <a:t>But two or more processes can use memory-mapped files to exchange data directly</a:t>
            </a:r>
          </a:p>
        </p:txBody>
      </p:sp>
    </p:spTree>
    <p:extLst>
      <p:ext uri="{BB962C8B-B14F-4D97-AF65-F5344CB8AC3E}">
        <p14:creationId xmlns:p14="http://schemas.microsoft.com/office/powerpoint/2010/main" val="19009017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5">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5">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12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4" name="Table 3">
            <a:extLst>
              <a:ext uri="{FF2B5EF4-FFF2-40B4-BE49-F238E27FC236}">
                <a16:creationId xmlns:a16="http://schemas.microsoft.com/office/drawing/2014/main" id="{258BA853-43B5-4F3E-8DC9-D97B306E60C7}"/>
              </a:ext>
            </a:extLst>
          </p:cNvPr>
          <p:cNvGraphicFramePr>
            <a:graphicFrameLocks noGrp="1"/>
          </p:cNvGraphicFramePr>
          <p:nvPr>
            <p:extLst/>
          </p:nvPr>
        </p:nvGraphicFramePr>
        <p:xfrm>
          <a:off x="8356600" y="168089"/>
          <a:ext cx="3759200" cy="6534465"/>
        </p:xfrm>
        <a:graphic>
          <a:graphicData uri="http://schemas.openxmlformats.org/drawingml/2006/table">
            <a:tbl>
              <a:tblPr firstRow="1" bandRow="1">
                <a:tableStyleId>{5940675A-B579-460E-94D1-54222C63F5DA}</a:tableStyleId>
              </a:tblPr>
              <a:tblGrid>
                <a:gridCol w="1879600">
                  <a:extLst>
                    <a:ext uri="{9D8B030D-6E8A-4147-A177-3AD203B41FA5}">
                      <a16:colId xmlns:a16="http://schemas.microsoft.com/office/drawing/2014/main" val="278469851"/>
                    </a:ext>
                  </a:extLst>
                </a:gridCol>
                <a:gridCol w="1879600">
                  <a:extLst>
                    <a:ext uri="{9D8B030D-6E8A-4147-A177-3AD203B41FA5}">
                      <a16:colId xmlns:a16="http://schemas.microsoft.com/office/drawing/2014/main" val="4235062663"/>
                    </a:ext>
                  </a:extLst>
                </a:gridCol>
              </a:tblGrid>
              <a:tr h="1107527">
                <a:tc rowSpan="7">
                  <a:txBody>
                    <a:bodyPr/>
                    <a:lstStyle/>
                    <a:p>
                      <a:pPr algn="r"/>
                      <a:endParaRPr lang="en-US" dirty="0"/>
                    </a:p>
                  </a:txBody>
                  <a:tcPr>
                    <a:lnL w="12700" cmpd="sng">
                      <a:noFill/>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pPr algn="ctr"/>
                      <a:r>
                        <a:rPr lang="en-US" b="1" dirty="0">
                          <a:solidFill>
                            <a:schemeClr val="bg1"/>
                          </a:solidFill>
                        </a:rPr>
                        <a:t>Kernel</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extLst>
                  <a:ext uri="{0D108BD9-81ED-4DB2-BD59-A6C34878D82A}">
                    <a16:rowId xmlns:a16="http://schemas.microsoft.com/office/drawing/2014/main" val="1483575581"/>
                  </a:ext>
                </a:extLst>
              </a:tr>
              <a:tr h="546222">
                <a:tc vMerge="1">
                  <a:txBody>
                    <a:bodyPr/>
                    <a:lstStyle/>
                    <a:p>
                      <a:endParaRPr lang="en-US"/>
                    </a:p>
                  </a:txBody>
                  <a:tcPr/>
                </a:tc>
                <a:tc>
                  <a:txBody>
                    <a:bodyPr/>
                    <a:lstStyle/>
                    <a:p>
                      <a:pPr algn="ctr"/>
                      <a:endParaRPr lang="en-US" sz="800" b="1" dirty="0">
                        <a:solidFill>
                          <a:schemeClr val="bg1"/>
                        </a:solidFil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extLst>
                  <a:ext uri="{0D108BD9-81ED-4DB2-BD59-A6C34878D82A}">
                    <a16:rowId xmlns:a16="http://schemas.microsoft.com/office/drawing/2014/main" val="3907633935"/>
                  </a:ext>
                </a:extLst>
              </a:tr>
              <a:tr h="999504">
                <a:tc vMerge="1">
                  <a:txBody>
                    <a:bodyPr/>
                    <a:lstStyle/>
                    <a:p>
                      <a:endParaRPr lang="en-US" dirty="0"/>
                    </a:p>
                  </a:txBody>
                  <a:tcPr/>
                </a:tc>
                <a:tc>
                  <a:txBody>
                    <a:bodyPr/>
                    <a:lstStyle/>
                    <a:p>
                      <a:pPr algn="ctr"/>
                      <a:r>
                        <a:rPr lang="en-US" b="1" dirty="0">
                          <a:solidFill>
                            <a:schemeClr val="bg1"/>
                          </a:solidFill>
                        </a:rPr>
                        <a:t>Stack</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75000"/>
                      </a:schemeClr>
                    </a:solidFill>
                  </a:tcPr>
                </a:tc>
                <a:extLst>
                  <a:ext uri="{0D108BD9-81ED-4DB2-BD59-A6C34878D82A}">
                    <a16:rowId xmlns:a16="http://schemas.microsoft.com/office/drawing/2014/main" val="3236177662"/>
                  </a:ext>
                </a:extLst>
              </a:tr>
              <a:tr h="280737">
                <a:tc vMerge="1">
                  <a:txBody>
                    <a:bodyPr/>
                    <a:lstStyle/>
                    <a:p>
                      <a:endParaRPr lang="en-US" dirty="0"/>
                    </a:p>
                  </a:txBody>
                  <a:tcPr/>
                </a:tc>
                <a:tc>
                  <a:txBody>
                    <a:bodyPr/>
                    <a:lstStyle/>
                    <a:p>
                      <a:pPr algn="ctr"/>
                      <a:endParaRPr lang="en-US" sz="800" b="1" dirty="0">
                        <a:solidFill>
                          <a:schemeClr val="bg1"/>
                        </a:solidFil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extLst>
                  <a:ext uri="{0D108BD9-81ED-4DB2-BD59-A6C34878D82A}">
                    <a16:rowId xmlns:a16="http://schemas.microsoft.com/office/drawing/2014/main" val="1859955202"/>
                  </a:ext>
                </a:extLst>
              </a:tr>
              <a:tr h="522801">
                <a:tc vMerge="1">
                  <a:txBody>
                    <a:bodyPr/>
                    <a:lstStyle/>
                    <a:p>
                      <a:endParaRPr lang="en-US"/>
                    </a:p>
                  </a:txBody>
                  <a:tcPr/>
                </a:tc>
                <a:tc>
                  <a:txBody>
                    <a:bodyPr/>
                    <a:lstStyle/>
                    <a:p>
                      <a:pPr algn="ctr"/>
                      <a:r>
                        <a:rPr lang="en-US" sz="1800" b="1" dirty="0">
                          <a:solidFill>
                            <a:schemeClr val="bg1"/>
                          </a:solidFill>
                        </a:rPr>
                        <a:t>Memory Map</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solidFill>
                  </a:tcPr>
                </a:tc>
                <a:extLst>
                  <a:ext uri="{0D108BD9-81ED-4DB2-BD59-A6C34878D82A}">
                    <a16:rowId xmlns:a16="http://schemas.microsoft.com/office/drawing/2014/main" val="2083911224"/>
                  </a:ext>
                </a:extLst>
              </a:tr>
              <a:tr h="280737">
                <a:tc vMerge="1">
                  <a:txBody>
                    <a:bodyPr/>
                    <a:lstStyle/>
                    <a:p>
                      <a:endParaRPr lang="en-US"/>
                    </a:p>
                  </a:txBody>
                  <a:tcPr/>
                </a:tc>
                <a:tc>
                  <a:txBody>
                    <a:bodyPr/>
                    <a:lstStyle/>
                    <a:p>
                      <a:pPr algn="ctr"/>
                      <a:endParaRPr lang="en-US" sz="800" b="1" dirty="0">
                        <a:solidFill>
                          <a:schemeClr val="bg1"/>
                        </a:solidFil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extLst>
                  <a:ext uri="{0D108BD9-81ED-4DB2-BD59-A6C34878D82A}">
                    <a16:rowId xmlns:a16="http://schemas.microsoft.com/office/drawing/2014/main" val="817650750"/>
                  </a:ext>
                </a:extLst>
              </a:tr>
              <a:tr h="609934">
                <a:tc vMerge="1">
                  <a:txBody>
                    <a:bodyPr/>
                    <a:lstStyle/>
                    <a:p>
                      <a:endParaRPr lang="en-US" dirty="0"/>
                    </a:p>
                  </a:txBody>
                  <a:tcPr/>
                </a:tc>
                <a:tc>
                  <a:txBody>
                    <a:bodyPr/>
                    <a:lstStyle/>
                    <a:p>
                      <a:pPr algn="ctr"/>
                      <a:r>
                        <a:rPr lang="en-US" b="1" dirty="0">
                          <a:solidFill>
                            <a:schemeClr val="bg1"/>
                          </a:solidFill>
                        </a:rPr>
                        <a:t>Heap</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solidFill>
                  </a:tcPr>
                </a:tc>
                <a:extLst>
                  <a:ext uri="{0D108BD9-81ED-4DB2-BD59-A6C34878D82A}">
                    <a16:rowId xmlns:a16="http://schemas.microsoft.com/office/drawing/2014/main" val="5730505"/>
                  </a:ext>
                </a:extLst>
              </a:tr>
              <a:tr h="437383">
                <a:tc rowSpan="5">
                  <a:txBody>
                    <a:bodyPr/>
                    <a:lstStyle/>
                    <a:p>
                      <a:pPr algn="r"/>
                      <a:endParaRPr lang="en-US" dirty="0"/>
                    </a:p>
                  </a:txBody>
                  <a:tcPr anchor="b">
                    <a:lnL w="12700" cmpd="sng">
                      <a:noFill/>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pPr algn="ctr"/>
                      <a:endParaRPr lang="en-US" b="1" dirty="0">
                        <a:solidFill>
                          <a:schemeClr val="bg1"/>
                        </a:solidFil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extLst>
                  <a:ext uri="{0D108BD9-81ED-4DB2-BD59-A6C34878D82A}">
                    <a16:rowId xmlns:a16="http://schemas.microsoft.com/office/drawing/2014/main" val="3121296748"/>
                  </a:ext>
                </a:extLst>
              </a:tr>
              <a:tr h="442618">
                <a:tc vMerge="1">
                  <a:txBody>
                    <a:bodyPr/>
                    <a:lstStyle/>
                    <a:p>
                      <a:endParaRPr lang="en-US" dirty="0"/>
                    </a:p>
                  </a:txBody>
                  <a:tcPr/>
                </a:tc>
                <a:tc>
                  <a:txBody>
                    <a:bodyPr/>
                    <a:lstStyle/>
                    <a:p>
                      <a:pPr algn="ctr"/>
                      <a:r>
                        <a:rPr lang="en-US" b="1" dirty="0">
                          <a:solidFill>
                            <a:schemeClr val="bg1"/>
                          </a:solidFill>
                        </a:rPr>
                        <a:t>Data</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extLst>
                  <a:ext uri="{0D108BD9-81ED-4DB2-BD59-A6C34878D82A}">
                    <a16:rowId xmlns:a16="http://schemas.microsoft.com/office/drawing/2014/main" val="2795269075"/>
                  </a:ext>
                </a:extLst>
              </a:tr>
              <a:tr h="348534">
                <a:tc vMerge="1">
                  <a:txBody>
                    <a:bodyPr/>
                    <a:lstStyle/>
                    <a:p>
                      <a:endParaRPr lang="en-US" dirty="0"/>
                    </a:p>
                  </a:txBody>
                  <a:tcPr/>
                </a:tc>
                <a:tc>
                  <a:txBody>
                    <a:bodyPr/>
                    <a:lstStyle/>
                    <a:p>
                      <a:pPr algn="ctr"/>
                      <a:endParaRPr lang="en-US" b="1" dirty="0">
                        <a:solidFill>
                          <a:schemeClr val="bg1"/>
                        </a:solidFil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extLst>
                  <a:ext uri="{0D108BD9-81ED-4DB2-BD59-A6C34878D82A}">
                    <a16:rowId xmlns:a16="http://schemas.microsoft.com/office/drawing/2014/main" val="3042562456"/>
                  </a:ext>
                </a:extLst>
              </a:tr>
              <a:tr h="609934">
                <a:tc vMerge="1">
                  <a:txBody>
                    <a:bodyPr/>
                    <a:lstStyle/>
                    <a:p>
                      <a:endParaRPr lang="en-US" dirty="0"/>
                    </a:p>
                  </a:txBody>
                  <a:tcPr/>
                </a:tc>
                <a:tc>
                  <a:txBody>
                    <a:bodyPr/>
                    <a:lstStyle/>
                    <a:p>
                      <a:pPr algn="ctr"/>
                      <a:r>
                        <a:rPr lang="en-US" b="1" dirty="0">
                          <a:solidFill>
                            <a:schemeClr val="bg1"/>
                          </a:solidFill>
                        </a:rPr>
                        <a:t>Code</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extLst>
                  <a:ext uri="{0D108BD9-81ED-4DB2-BD59-A6C34878D82A}">
                    <a16:rowId xmlns:a16="http://schemas.microsoft.com/office/drawing/2014/main" val="407960723"/>
                  </a:ext>
                </a:extLst>
              </a:tr>
              <a:tr h="348534">
                <a:tc vMerge="1">
                  <a:txBody>
                    <a:bodyPr/>
                    <a:lstStyle/>
                    <a:p>
                      <a:endParaRPr lang="en-US" dirty="0"/>
                    </a:p>
                  </a:txBody>
                  <a:tcPr/>
                </a:tc>
                <a:tc>
                  <a:txBody>
                    <a:bodyPr/>
                    <a:lstStyle/>
                    <a:p>
                      <a:pPr algn="ctr"/>
                      <a:endParaRPr lang="en-US" sz="800" dirty="0"/>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extLst>
                  <a:ext uri="{0D108BD9-81ED-4DB2-BD59-A6C34878D82A}">
                    <a16:rowId xmlns:a16="http://schemas.microsoft.com/office/drawing/2014/main" val="1925004787"/>
                  </a:ext>
                </a:extLst>
              </a:tr>
            </a:tbl>
          </a:graphicData>
        </a:graphic>
      </p:graphicFrame>
      <p:sp>
        <p:nvSpPr>
          <p:cNvPr id="2" name="Title 1">
            <a:extLst>
              <a:ext uri="{FF2B5EF4-FFF2-40B4-BE49-F238E27FC236}">
                <a16:creationId xmlns:a16="http://schemas.microsoft.com/office/drawing/2014/main" id="{C6ABED07-5D12-455A-AFB0-2D452B307B6B}"/>
              </a:ext>
            </a:extLst>
          </p:cNvPr>
          <p:cNvSpPr>
            <a:spLocks noGrp="1"/>
          </p:cNvSpPr>
          <p:nvPr>
            <p:ph type="title"/>
          </p:nvPr>
        </p:nvSpPr>
        <p:spPr/>
        <p:txBody>
          <a:bodyPr/>
          <a:lstStyle/>
          <a:p>
            <a:r>
              <a:rPr lang="en-US" dirty="0"/>
              <a:t>Visualization</a:t>
            </a:r>
          </a:p>
        </p:txBody>
      </p:sp>
      <p:sp>
        <p:nvSpPr>
          <p:cNvPr id="3" name="Content Placeholder 2">
            <a:extLst>
              <a:ext uri="{FF2B5EF4-FFF2-40B4-BE49-F238E27FC236}">
                <a16:creationId xmlns:a16="http://schemas.microsoft.com/office/drawing/2014/main" id="{08316D51-24AC-40BC-96DC-3D2A5E25B39A}"/>
              </a:ext>
            </a:extLst>
          </p:cNvPr>
          <p:cNvSpPr>
            <a:spLocks noGrp="1"/>
          </p:cNvSpPr>
          <p:nvPr>
            <p:ph idx="1"/>
          </p:nvPr>
        </p:nvSpPr>
        <p:spPr>
          <a:xfrm>
            <a:off x="228600" y="1775192"/>
            <a:ext cx="6096000" cy="4625609"/>
          </a:xfrm>
        </p:spPr>
        <p:txBody>
          <a:bodyPr>
            <a:normAutofit fontScale="92500" lnSpcReduction="20000"/>
          </a:bodyPr>
          <a:lstStyle/>
          <a:p>
            <a:r>
              <a:rPr lang="en-US" dirty="0"/>
              <a:t>There's actually a special segment we haven't talked about in virtual memory before used just for memory mapping</a:t>
            </a:r>
          </a:p>
          <a:p>
            <a:pPr lvl="1"/>
            <a:r>
              <a:rPr lang="en-US" dirty="0"/>
              <a:t>Between the heap and the stack</a:t>
            </a:r>
          </a:p>
          <a:p>
            <a:r>
              <a:rPr lang="en-US" dirty="0"/>
              <a:t>The virtual memory system is able to read only needed parts of the file into memory (often a page at a time)</a:t>
            </a:r>
          </a:p>
          <a:p>
            <a:r>
              <a:rPr lang="en-US" dirty="0"/>
              <a:t>Storing data into this memory is eventually written back to the file</a:t>
            </a:r>
          </a:p>
          <a:p>
            <a:endParaRPr lang="en-US" dirty="0"/>
          </a:p>
        </p:txBody>
      </p:sp>
      <p:sp>
        <p:nvSpPr>
          <p:cNvPr id="5" name="Flowchart: Magnetic Disk 4">
            <a:extLst>
              <a:ext uri="{FF2B5EF4-FFF2-40B4-BE49-F238E27FC236}">
                <a16:creationId xmlns:a16="http://schemas.microsoft.com/office/drawing/2014/main" id="{DD1BEDEC-558C-4C8C-A4B2-D79133CC9BED}"/>
              </a:ext>
            </a:extLst>
          </p:cNvPr>
          <p:cNvSpPr/>
          <p:nvPr/>
        </p:nvSpPr>
        <p:spPr>
          <a:xfrm>
            <a:off x="6553200" y="2667000"/>
            <a:ext cx="1447800" cy="1143000"/>
          </a:xfrm>
          <a:prstGeom prst="flowChartMagneticDisk">
            <a:avLst/>
          </a:prstGeom>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US" dirty="0"/>
              <a:t>Disk</a:t>
            </a:r>
          </a:p>
        </p:txBody>
      </p:sp>
      <p:sp>
        <p:nvSpPr>
          <p:cNvPr id="7" name="Arc 6">
            <a:extLst>
              <a:ext uri="{FF2B5EF4-FFF2-40B4-BE49-F238E27FC236}">
                <a16:creationId xmlns:a16="http://schemas.microsoft.com/office/drawing/2014/main" id="{40DE1F5B-DBE9-49F2-8579-319617108B7A}"/>
              </a:ext>
            </a:extLst>
          </p:cNvPr>
          <p:cNvSpPr/>
          <p:nvPr/>
        </p:nvSpPr>
        <p:spPr>
          <a:xfrm flipH="1" flipV="1">
            <a:off x="6553194" y="3200400"/>
            <a:ext cx="1447802" cy="322830"/>
          </a:xfrm>
          <a:prstGeom prst="arc">
            <a:avLst>
              <a:gd name="adj1" fmla="val 10774699"/>
              <a:gd name="adj2" fmla="val 0"/>
            </a:avLst>
          </a:prstGeom>
          <a:gradFill>
            <a:gsLst>
              <a:gs pos="0">
                <a:srgbClr val="FFC000"/>
              </a:gs>
              <a:gs pos="100000">
                <a:srgbClr val="FFC000">
                  <a:alpha val="0"/>
                </a:srgbClr>
              </a:gs>
            </a:gsLst>
            <a:lin ang="5400000" scaled="1"/>
          </a:gradFill>
          <a:ln w="38100"/>
        </p:spPr>
        <p:style>
          <a:lnRef idx="1">
            <a:schemeClr val="accent6"/>
          </a:lnRef>
          <a:fillRef idx="0">
            <a:schemeClr val="accent6"/>
          </a:fillRef>
          <a:effectRef idx="0">
            <a:schemeClr val="accent6"/>
          </a:effectRef>
          <a:fontRef idx="minor">
            <a:schemeClr val="tx1"/>
          </a:fontRef>
        </p:style>
        <p:txBody>
          <a:bodyPr rtlCol="0" anchor="ctr"/>
          <a:lstStyle/>
          <a:p>
            <a:pPr algn="ctr"/>
            <a:endParaRPr lang="en-US"/>
          </a:p>
        </p:txBody>
      </p:sp>
      <p:sp>
        <p:nvSpPr>
          <p:cNvPr id="16" name="Arrow: Left-Right 15">
            <a:extLst>
              <a:ext uri="{FF2B5EF4-FFF2-40B4-BE49-F238E27FC236}">
                <a16:creationId xmlns:a16="http://schemas.microsoft.com/office/drawing/2014/main" id="{3A8730B6-BEC9-450C-AFFD-C253737CDC6C}"/>
              </a:ext>
            </a:extLst>
          </p:cNvPr>
          <p:cNvSpPr/>
          <p:nvPr/>
        </p:nvSpPr>
        <p:spPr>
          <a:xfrm>
            <a:off x="7772399" y="3015427"/>
            <a:ext cx="2677625" cy="750945"/>
          </a:xfrm>
          <a:prstGeom prst="leftRightArrow">
            <a:avLst/>
          </a:prstGeom>
          <a:gradFill>
            <a:gsLst>
              <a:gs pos="0">
                <a:srgbClr val="4F81BD"/>
              </a:gs>
              <a:gs pos="53000">
                <a:srgbClr val="D8D8D8"/>
              </a:gs>
              <a:gs pos="100000">
                <a:schemeClr val="accent5"/>
              </a:gs>
            </a:gsLst>
            <a:lin ang="0" scaled="0"/>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915A477B-098D-4ABC-90FB-31B74D5EEAD0}"/>
              </a:ext>
            </a:extLst>
          </p:cNvPr>
          <p:cNvSpPr/>
          <p:nvPr/>
        </p:nvSpPr>
        <p:spPr>
          <a:xfrm>
            <a:off x="8382000" y="2438400"/>
            <a:ext cx="1524000" cy="1923030"/>
          </a:xfrm>
          <a:prstGeom prst="rect">
            <a:avLst/>
          </a:prstGeom>
        </p:spPr>
        <p:style>
          <a:lnRef idx="1">
            <a:schemeClr val="dk1"/>
          </a:lnRef>
          <a:fillRef idx="2">
            <a:schemeClr val="dk1"/>
          </a:fillRef>
          <a:effectRef idx="1">
            <a:schemeClr val="dk1"/>
          </a:effectRef>
          <a:fontRef idx="minor">
            <a:schemeClr val="dk1"/>
          </a:fontRef>
        </p:style>
        <p:txBody>
          <a:bodyPr rtlCol="0" anchor="ctr"/>
          <a:lstStyle/>
          <a:p>
            <a:pPr algn="ctr"/>
            <a:r>
              <a:rPr lang="en-US" dirty="0"/>
              <a:t>File</a:t>
            </a:r>
          </a:p>
          <a:p>
            <a:pPr algn="ctr"/>
            <a:r>
              <a:rPr lang="en-US" b="1" dirty="0">
                <a:latin typeface="Courier New" panose="02070309020205020404" pitchFamily="49" charset="0"/>
                <a:cs typeface="Courier New" panose="02070309020205020404" pitchFamily="49" charset="0"/>
              </a:rPr>
              <a:t>9eebba32</a:t>
            </a:r>
          </a:p>
          <a:p>
            <a:pPr algn="ctr"/>
            <a:r>
              <a:rPr lang="en-US" b="1" dirty="0">
                <a:latin typeface="Courier New" panose="02070309020205020404" pitchFamily="49" charset="0"/>
                <a:cs typeface="Courier New" panose="02070309020205020404" pitchFamily="49" charset="0"/>
              </a:rPr>
              <a:t>6a320e2d</a:t>
            </a:r>
          </a:p>
          <a:p>
            <a:pPr algn="ctr"/>
            <a:r>
              <a:rPr lang="en-US" b="1" dirty="0">
                <a:latin typeface="Courier New" panose="02070309020205020404" pitchFamily="49" charset="0"/>
                <a:cs typeface="Courier New" panose="02070309020205020404" pitchFamily="49" charset="0"/>
              </a:rPr>
              <a:t>d39a8f04</a:t>
            </a:r>
          </a:p>
          <a:p>
            <a:pPr algn="ctr"/>
            <a:r>
              <a:rPr lang="en-US" b="1" dirty="0">
                <a:latin typeface="Courier New" panose="02070309020205020404" pitchFamily="49" charset="0"/>
                <a:cs typeface="Courier New" panose="02070309020205020404" pitchFamily="49" charset="0"/>
              </a:rPr>
              <a:t>1db89c49</a:t>
            </a:r>
          </a:p>
          <a:p>
            <a:pPr algn="ctr"/>
            <a:r>
              <a:rPr lang="en-US" b="1" dirty="0">
                <a:latin typeface="Courier New" panose="02070309020205020404" pitchFamily="49" charset="0"/>
                <a:cs typeface="Courier New" panose="02070309020205020404" pitchFamily="49" charset="0"/>
              </a:rPr>
              <a:t>56b3a80a</a:t>
            </a:r>
            <a:endParaRPr lang="en-US" dirty="0"/>
          </a:p>
        </p:txBody>
      </p:sp>
    </p:spTree>
    <p:extLst>
      <p:ext uri="{BB962C8B-B14F-4D97-AF65-F5344CB8AC3E}">
        <p14:creationId xmlns:p14="http://schemas.microsoft.com/office/powerpoint/2010/main" val="24879834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4EF737-34D0-49B3-8750-A31039C44E6E}"/>
              </a:ext>
            </a:extLst>
          </p:cNvPr>
          <p:cNvSpPr>
            <a:spLocks noGrp="1"/>
          </p:cNvSpPr>
          <p:nvPr>
            <p:ph type="title"/>
          </p:nvPr>
        </p:nvSpPr>
        <p:spPr/>
        <p:txBody>
          <a:bodyPr/>
          <a:lstStyle/>
          <a:p>
            <a:r>
              <a:rPr lang="en-US" dirty="0"/>
              <a:t>Advantages</a:t>
            </a:r>
          </a:p>
        </p:txBody>
      </p:sp>
      <p:sp>
        <p:nvSpPr>
          <p:cNvPr id="3" name="Content Placeholder 2">
            <a:extLst>
              <a:ext uri="{FF2B5EF4-FFF2-40B4-BE49-F238E27FC236}">
                <a16:creationId xmlns:a16="http://schemas.microsoft.com/office/drawing/2014/main" id="{4E8EBC5A-3EB2-448E-8736-20376BF46256}"/>
              </a:ext>
            </a:extLst>
          </p:cNvPr>
          <p:cNvSpPr>
            <a:spLocks noGrp="1"/>
          </p:cNvSpPr>
          <p:nvPr>
            <p:ph idx="1"/>
          </p:nvPr>
        </p:nvSpPr>
        <p:spPr/>
        <p:txBody>
          <a:bodyPr>
            <a:normAutofit fontScale="92500" lnSpcReduction="20000"/>
          </a:bodyPr>
          <a:lstStyle/>
          <a:p>
            <a:r>
              <a:rPr lang="en-US" dirty="0"/>
              <a:t>Over regular file access</a:t>
            </a:r>
          </a:p>
          <a:p>
            <a:pPr lvl="1"/>
            <a:r>
              <a:rPr lang="en-US" dirty="0"/>
              <a:t>Multiple processes can have read-only access to a common file</a:t>
            </a:r>
          </a:p>
          <a:p>
            <a:pPr lvl="2"/>
            <a:r>
              <a:rPr lang="en-US" dirty="0"/>
              <a:t>Often done with shared libraries, so that many different processes are able to access, for example, the same code for </a:t>
            </a:r>
            <a:r>
              <a:rPr lang="en-US" b="1" dirty="0" err="1">
                <a:latin typeface="Courier New" panose="02070309020205020404" pitchFamily="49" charset="0"/>
                <a:cs typeface="Courier New" panose="02070309020205020404" pitchFamily="49" charset="0"/>
              </a:rPr>
              <a:t>printf</a:t>
            </a:r>
            <a:r>
              <a:rPr lang="en-US" b="1" dirty="0">
                <a:latin typeface="Courier New" panose="02070309020205020404" pitchFamily="49" charset="0"/>
                <a:cs typeface="Courier New" panose="02070309020205020404" pitchFamily="49" charset="0"/>
              </a:rPr>
              <a:t>()</a:t>
            </a:r>
          </a:p>
          <a:p>
            <a:pPr lvl="1"/>
            <a:r>
              <a:rPr lang="en-US" dirty="0"/>
              <a:t>Programs can sometimes be simpler because there's no need to use </a:t>
            </a:r>
            <a:r>
              <a:rPr lang="en-US" b="1" dirty="0" err="1">
                <a:latin typeface="Courier New" panose="02070309020205020404" pitchFamily="49" charset="0"/>
                <a:cs typeface="Courier New" panose="02070309020205020404" pitchFamily="49" charset="0"/>
              </a:rPr>
              <a:t>fseek</a:t>
            </a:r>
            <a:r>
              <a:rPr lang="en-US" b="1" dirty="0">
                <a:latin typeface="Courier New" panose="02070309020205020404" pitchFamily="49" charset="0"/>
                <a:cs typeface="Courier New" panose="02070309020205020404" pitchFamily="49" charset="0"/>
              </a:rPr>
              <a:t>()</a:t>
            </a:r>
            <a:r>
              <a:rPr lang="en-US" dirty="0"/>
              <a:t> to jump around a file</a:t>
            </a:r>
          </a:p>
          <a:p>
            <a:pPr lvl="1"/>
            <a:r>
              <a:rPr lang="en-US" dirty="0"/>
              <a:t>Reading files can be more efficient because the file contents don't have to be copied into the kernel's buffer cache</a:t>
            </a:r>
          </a:p>
          <a:p>
            <a:r>
              <a:rPr lang="en-US" dirty="0"/>
              <a:t>Compared to other kinds of IPC</a:t>
            </a:r>
          </a:p>
          <a:p>
            <a:pPr lvl="1"/>
            <a:r>
              <a:rPr lang="en-US" dirty="0"/>
              <a:t>Writable memory-mapped files are fast for IPC</a:t>
            </a:r>
          </a:p>
          <a:p>
            <a:pPr lvl="1"/>
            <a:r>
              <a:rPr lang="en-US" dirty="0"/>
              <a:t>Unlike message passing, data continues to exist and can be read repeatedly</a:t>
            </a:r>
          </a:p>
          <a:p>
            <a:endParaRPr lang="en-US" dirty="0"/>
          </a:p>
        </p:txBody>
      </p:sp>
    </p:spTree>
    <p:extLst>
      <p:ext uri="{BB962C8B-B14F-4D97-AF65-F5344CB8AC3E}">
        <p14:creationId xmlns:p14="http://schemas.microsoft.com/office/powerpoint/2010/main" val="28803189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EF813E-66F7-4C99-A4F7-DC2278F45E89}"/>
              </a:ext>
            </a:extLst>
          </p:cNvPr>
          <p:cNvSpPr>
            <a:spLocks noGrp="1"/>
          </p:cNvSpPr>
          <p:nvPr>
            <p:ph type="title"/>
          </p:nvPr>
        </p:nvSpPr>
        <p:spPr/>
        <p:txBody>
          <a:bodyPr/>
          <a:lstStyle/>
          <a:p>
            <a:r>
              <a:rPr lang="en-US" dirty="0"/>
              <a:t>Mechanics</a:t>
            </a:r>
          </a:p>
        </p:txBody>
      </p:sp>
      <p:sp>
        <p:nvSpPr>
          <p:cNvPr id="3" name="Content Placeholder 2">
            <a:extLst>
              <a:ext uri="{FF2B5EF4-FFF2-40B4-BE49-F238E27FC236}">
                <a16:creationId xmlns:a16="http://schemas.microsoft.com/office/drawing/2014/main" id="{2EA857CE-7145-457D-80C3-84F0CAA43C17}"/>
              </a:ext>
            </a:extLst>
          </p:cNvPr>
          <p:cNvSpPr>
            <a:spLocks noGrp="1"/>
          </p:cNvSpPr>
          <p:nvPr>
            <p:ph idx="1"/>
          </p:nvPr>
        </p:nvSpPr>
        <p:spPr>
          <a:xfrm>
            <a:off x="609600" y="1775193"/>
            <a:ext cx="10668000" cy="4092208"/>
          </a:xfrm>
        </p:spPr>
        <p:txBody>
          <a:bodyPr>
            <a:normAutofit fontScale="77500" lnSpcReduction="20000"/>
          </a:bodyPr>
          <a:lstStyle/>
          <a:p>
            <a:r>
              <a:rPr lang="en-US" dirty="0"/>
              <a:t>The </a:t>
            </a:r>
            <a:r>
              <a:rPr lang="en-US" b="1" dirty="0" err="1">
                <a:latin typeface="Courier New" panose="02070309020205020404" pitchFamily="49" charset="0"/>
                <a:cs typeface="Courier New" panose="02070309020205020404" pitchFamily="49" charset="0"/>
              </a:rPr>
              <a:t>mmap</a:t>
            </a:r>
            <a:r>
              <a:rPr lang="en-US" b="1" dirty="0">
                <a:latin typeface="Courier New" panose="02070309020205020404" pitchFamily="49" charset="0"/>
                <a:cs typeface="Courier New" panose="02070309020205020404" pitchFamily="49" charset="0"/>
              </a:rPr>
              <a:t>()</a:t>
            </a:r>
            <a:r>
              <a:rPr lang="en-US" dirty="0"/>
              <a:t> function returns memory mapped to a particular file descriptor</a:t>
            </a:r>
          </a:p>
          <a:p>
            <a:endParaRPr lang="en-US" dirty="0"/>
          </a:p>
          <a:p>
            <a:endParaRPr lang="en-US" dirty="0"/>
          </a:p>
          <a:p>
            <a:endParaRPr lang="en-US" dirty="0"/>
          </a:p>
          <a:p>
            <a:pPr lvl="1"/>
            <a:r>
              <a:rPr lang="en-US" b="1" dirty="0" err="1">
                <a:latin typeface="Courier New" panose="02070309020205020404" pitchFamily="49" charset="0"/>
                <a:cs typeface="Courier New" panose="02070309020205020404" pitchFamily="49" charset="0"/>
              </a:rPr>
              <a:t>addr</a:t>
            </a:r>
            <a:r>
              <a:rPr lang="en-US" dirty="0"/>
              <a:t> is a suggestion for where the memory goes but should usually be </a:t>
            </a:r>
            <a:r>
              <a:rPr lang="en-US" b="1" dirty="0">
                <a:latin typeface="Courier New" panose="02070309020205020404" pitchFamily="49" charset="0"/>
                <a:cs typeface="Courier New" panose="02070309020205020404" pitchFamily="49" charset="0"/>
              </a:rPr>
              <a:t>NULL</a:t>
            </a:r>
          </a:p>
          <a:p>
            <a:pPr lvl="1"/>
            <a:r>
              <a:rPr lang="en-US" b="1" dirty="0">
                <a:latin typeface="Courier New" panose="02070309020205020404" pitchFamily="49" charset="0"/>
                <a:cs typeface="Courier New" panose="02070309020205020404" pitchFamily="49" charset="0"/>
              </a:rPr>
              <a:t>length</a:t>
            </a:r>
            <a:r>
              <a:rPr lang="en-US" dirty="0"/>
              <a:t> is how many bytes to map</a:t>
            </a:r>
          </a:p>
          <a:p>
            <a:pPr lvl="1"/>
            <a:r>
              <a:rPr lang="en-US" b="1" dirty="0" err="1">
                <a:latin typeface="Courier New" panose="02070309020205020404" pitchFamily="49" charset="0"/>
                <a:cs typeface="Courier New" panose="02070309020205020404" pitchFamily="49" charset="0"/>
              </a:rPr>
              <a:t>prot</a:t>
            </a:r>
            <a:r>
              <a:rPr lang="en-US" dirty="0"/>
              <a:t> are flags shown on the right that can be combined</a:t>
            </a:r>
          </a:p>
          <a:p>
            <a:pPr lvl="1"/>
            <a:r>
              <a:rPr lang="en-US" b="1" dirty="0">
                <a:latin typeface="Courier New" panose="02070309020205020404" pitchFamily="49" charset="0"/>
                <a:cs typeface="Courier New" panose="02070309020205020404" pitchFamily="49" charset="0"/>
              </a:rPr>
              <a:t>flags</a:t>
            </a:r>
            <a:r>
              <a:rPr lang="en-US" dirty="0"/>
              <a:t> are </a:t>
            </a:r>
            <a:r>
              <a:rPr lang="en-US" b="1" dirty="0">
                <a:latin typeface="Courier New" panose="02070309020205020404" pitchFamily="49" charset="0"/>
                <a:cs typeface="Courier New" panose="02070309020205020404" pitchFamily="49" charset="0"/>
              </a:rPr>
              <a:t>MAP_SHARED</a:t>
            </a:r>
            <a:r>
              <a:rPr lang="en-US" dirty="0"/>
              <a:t> or </a:t>
            </a:r>
            <a:r>
              <a:rPr lang="en-US" b="1" dirty="0">
                <a:latin typeface="Courier New" panose="02070309020205020404" pitchFamily="49" charset="0"/>
                <a:cs typeface="Courier New" panose="02070309020205020404" pitchFamily="49" charset="0"/>
              </a:rPr>
              <a:t>MAP_PRIVATE</a:t>
            </a:r>
            <a:r>
              <a:rPr lang="en-US" dirty="0"/>
              <a:t> (and others), depending on whether the area is shared</a:t>
            </a:r>
          </a:p>
          <a:p>
            <a:pPr lvl="1"/>
            <a:r>
              <a:rPr lang="en-US" b="1" dirty="0" err="1">
                <a:latin typeface="Courier New" panose="02070309020205020404" pitchFamily="49" charset="0"/>
                <a:cs typeface="Courier New" panose="02070309020205020404" pitchFamily="49" charset="0"/>
              </a:rPr>
              <a:t>fd</a:t>
            </a:r>
            <a:r>
              <a:rPr lang="en-US" dirty="0"/>
              <a:t> is an open file descriptor for a file</a:t>
            </a:r>
          </a:p>
          <a:p>
            <a:pPr lvl="1"/>
            <a:r>
              <a:rPr lang="en-US" b="1" dirty="0">
                <a:latin typeface="Courier New" panose="02070309020205020404" pitchFamily="49" charset="0"/>
                <a:cs typeface="Courier New" panose="02070309020205020404" pitchFamily="49" charset="0"/>
              </a:rPr>
              <a:t>offset</a:t>
            </a:r>
            <a:r>
              <a:rPr lang="en-US" dirty="0"/>
              <a:t> is the starting point inside the file</a:t>
            </a:r>
          </a:p>
          <a:p>
            <a:pPr lvl="1"/>
            <a:endParaRPr lang="en-US" dirty="0"/>
          </a:p>
          <a:p>
            <a:pPr marL="118872" indent="0">
              <a:buNone/>
            </a:pPr>
            <a:endParaRPr lang="en-US" dirty="0"/>
          </a:p>
          <a:p>
            <a:pPr marL="118872" indent="0">
              <a:buNone/>
            </a:pPr>
            <a:endParaRPr lang="en-US" dirty="0"/>
          </a:p>
        </p:txBody>
      </p:sp>
      <p:sp>
        <p:nvSpPr>
          <p:cNvPr id="4" name="Content Placeholder 2">
            <a:extLst>
              <a:ext uri="{FF2B5EF4-FFF2-40B4-BE49-F238E27FC236}">
                <a16:creationId xmlns:a16="http://schemas.microsoft.com/office/drawing/2014/main" id="{4AB68712-135A-41C9-A481-9EE27DE657CF}"/>
              </a:ext>
            </a:extLst>
          </p:cNvPr>
          <p:cNvSpPr txBox="1">
            <a:spLocks/>
          </p:cNvSpPr>
          <p:nvPr/>
        </p:nvSpPr>
        <p:spPr>
          <a:xfrm>
            <a:off x="381000" y="2286000"/>
            <a:ext cx="11201400" cy="762000"/>
          </a:xfrm>
          <a:prstGeom prst="rect">
            <a:avLst/>
          </a:prstGeom>
          <a:ln/>
        </p:spPr>
        <p:style>
          <a:lnRef idx="1">
            <a:schemeClr val="dk1"/>
          </a:lnRef>
          <a:fillRef idx="2">
            <a:schemeClr val="dk1"/>
          </a:fillRef>
          <a:effectRef idx="1">
            <a:schemeClr val="dk1"/>
          </a:effectRef>
          <a:fontRef idx="minor">
            <a:schemeClr val="dk1"/>
          </a:fontRef>
        </p:style>
        <p:txBody>
          <a:bodyPr vert="horz" lIns="54864" tIns="91440" rtlCol="0" anchor="ctr">
            <a:normAutofit fontScale="85000" lnSpcReduction="20000"/>
          </a:bodyPr>
          <a:lstStyle/>
          <a:p>
            <a:pPr marL="438912" indent="-320040">
              <a:buClr>
                <a:schemeClr val="accent1"/>
              </a:buClr>
              <a:buSzPct val="80000"/>
              <a:defRPr/>
            </a:pPr>
            <a:r>
              <a:rPr lang="en-US" sz="2700" b="1" dirty="0">
                <a:solidFill>
                  <a:srgbClr val="0070C0"/>
                </a:solidFill>
                <a:latin typeface="Courier New" pitchFamily="49" charset="0"/>
                <a:cs typeface="Courier New" pitchFamily="49" charset="0"/>
              </a:rPr>
              <a:t>void</a:t>
            </a:r>
            <a:r>
              <a:rPr lang="en-US" sz="2700" b="1" dirty="0">
                <a:solidFill>
                  <a:schemeClr val="tx1"/>
                </a:solidFill>
                <a:latin typeface="Courier New" pitchFamily="49" charset="0"/>
                <a:cs typeface="Courier New" pitchFamily="49" charset="0"/>
              </a:rPr>
              <a:t> *</a:t>
            </a:r>
            <a:r>
              <a:rPr lang="en-US" sz="2700" b="1" dirty="0" err="1">
                <a:solidFill>
                  <a:schemeClr val="tx1"/>
                </a:solidFill>
                <a:latin typeface="Courier New" pitchFamily="49" charset="0"/>
                <a:cs typeface="Courier New" pitchFamily="49" charset="0"/>
              </a:rPr>
              <a:t>mmap</a:t>
            </a:r>
            <a:r>
              <a:rPr lang="en-US" sz="2700" b="1" dirty="0">
                <a:solidFill>
                  <a:schemeClr val="tx1"/>
                </a:solidFill>
                <a:latin typeface="Courier New" pitchFamily="49" charset="0"/>
                <a:cs typeface="Courier New" pitchFamily="49" charset="0"/>
              </a:rPr>
              <a:t> (</a:t>
            </a:r>
            <a:r>
              <a:rPr lang="en-US" sz="2700" b="1" dirty="0">
                <a:solidFill>
                  <a:srgbClr val="0070C0"/>
                </a:solidFill>
                <a:latin typeface="Courier New" pitchFamily="49" charset="0"/>
                <a:cs typeface="Courier New" pitchFamily="49" charset="0"/>
              </a:rPr>
              <a:t>void</a:t>
            </a:r>
            <a:r>
              <a:rPr lang="en-US" sz="2700" b="1" dirty="0">
                <a:solidFill>
                  <a:schemeClr val="tx1"/>
                </a:solidFill>
                <a:latin typeface="Courier New" pitchFamily="49" charset="0"/>
                <a:cs typeface="Courier New" pitchFamily="49" charset="0"/>
              </a:rPr>
              <a:t> *</a:t>
            </a:r>
            <a:r>
              <a:rPr lang="en-US" sz="2700" b="1" dirty="0" err="1">
                <a:solidFill>
                  <a:schemeClr val="tx1"/>
                </a:solidFill>
                <a:latin typeface="Courier New" pitchFamily="49" charset="0"/>
                <a:cs typeface="Courier New" pitchFamily="49" charset="0"/>
              </a:rPr>
              <a:t>addr</a:t>
            </a:r>
            <a:r>
              <a:rPr lang="en-US" sz="2700" b="1" dirty="0">
                <a:solidFill>
                  <a:schemeClr val="tx1"/>
                </a:solidFill>
                <a:latin typeface="Courier New" pitchFamily="49" charset="0"/>
                <a:cs typeface="Courier New" pitchFamily="49" charset="0"/>
              </a:rPr>
              <a:t>, </a:t>
            </a:r>
            <a:r>
              <a:rPr lang="en-US" sz="2700" b="1" dirty="0" err="1">
                <a:solidFill>
                  <a:schemeClr val="tx1"/>
                </a:solidFill>
                <a:latin typeface="Courier New" pitchFamily="49" charset="0"/>
                <a:cs typeface="Courier New" pitchFamily="49" charset="0"/>
              </a:rPr>
              <a:t>size_t</a:t>
            </a:r>
            <a:r>
              <a:rPr lang="en-US" sz="2700" b="1" dirty="0">
                <a:solidFill>
                  <a:schemeClr val="tx1"/>
                </a:solidFill>
                <a:latin typeface="Courier New" pitchFamily="49" charset="0"/>
                <a:cs typeface="Courier New" pitchFamily="49" charset="0"/>
              </a:rPr>
              <a:t> length, </a:t>
            </a:r>
            <a:r>
              <a:rPr lang="en-US" sz="2700" b="1" dirty="0">
                <a:solidFill>
                  <a:srgbClr val="0070C0"/>
                </a:solidFill>
                <a:latin typeface="Courier New" pitchFamily="49" charset="0"/>
                <a:cs typeface="Courier New" pitchFamily="49" charset="0"/>
              </a:rPr>
              <a:t>int</a:t>
            </a:r>
            <a:r>
              <a:rPr lang="en-US" sz="2700" b="1" dirty="0">
                <a:solidFill>
                  <a:schemeClr val="tx1"/>
                </a:solidFill>
                <a:latin typeface="Courier New" pitchFamily="49" charset="0"/>
                <a:cs typeface="Courier New" pitchFamily="49" charset="0"/>
              </a:rPr>
              <a:t> </a:t>
            </a:r>
            <a:r>
              <a:rPr lang="en-US" sz="2700" b="1" dirty="0" err="1">
                <a:solidFill>
                  <a:schemeClr val="tx1"/>
                </a:solidFill>
                <a:latin typeface="Courier New" pitchFamily="49" charset="0"/>
                <a:cs typeface="Courier New" pitchFamily="49" charset="0"/>
              </a:rPr>
              <a:t>prot</a:t>
            </a:r>
            <a:r>
              <a:rPr lang="en-US" sz="2700" b="1" dirty="0">
                <a:solidFill>
                  <a:schemeClr val="tx1"/>
                </a:solidFill>
                <a:latin typeface="Courier New" pitchFamily="49" charset="0"/>
                <a:cs typeface="Courier New" pitchFamily="49" charset="0"/>
              </a:rPr>
              <a:t>, </a:t>
            </a:r>
            <a:r>
              <a:rPr lang="en-US" sz="2700" b="1" dirty="0">
                <a:solidFill>
                  <a:srgbClr val="0070C0"/>
                </a:solidFill>
                <a:latin typeface="Courier New" pitchFamily="49" charset="0"/>
                <a:cs typeface="Courier New" pitchFamily="49" charset="0"/>
              </a:rPr>
              <a:t>int</a:t>
            </a:r>
            <a:r>
              <a:rPr lang="en-US" sz="2700" b="1" dirty="0">
                <a:solidFill>
                  <a:schemeClr val="tx1"/>
                </a:solidFill>
                <a:latin typeface="Courier New" pitchFamily="49" charset="0"/>
                <a:cs typeface="Courier New" pitchFamily="49" charset="0"/>
              </a:rPr>
              <a:t> flags, </a:t>
            </a:r>
            <a:r>
              <a:rPr lang="en-US" sz="2700" b="1" dirty="0">
                <a:solidFill>
                  <a:srgbClr val="0070C0"/>
                </a:solidFill>
                <a:latin typeface="Courier New" pitchFamily="49" charset="0"/>
                <a:cs typeface="Courier New" pitchFamily="49" charset="0"/>
              </a:rPr>
              <a:t>int</a:t>
            </a:r>
            <a:r>
              <a:rPr lang="en-US" sz="2700" b="1" dirty="0">
                <a:solidFill>
                  <a:schemeClr val="tx1"/>
                </a:solidFill>
                <a:latin typeface="Courier New" pitchFamily="49" charset="0"/>
                <a:cs typeface="Courier New" pitchFamily="49" charset="0"/>
              </a:rPr>
              <a:t> </a:t>
            </a:r>
            <a:r>
              <a:rPr lang="en-US" sz="2700" b="1" dirty="0" err="1">
                <a:solidFill>
                  <a:schemeClr val="tx1"/>
                </a:solidFill>
                <a:latin typeface="Courier New" pitchFamily="49" charset="0"/>
                <a:cs typeface="Courier New" pitchFamily="49" charset="0"/>
              </a:rPr>
              <a:t>fd</a:t>
            </a:r>
            <a:r>
              <a:rPr lang="en-US" sz="2700" b="1" dirty="0">
                <a:solidFill>
                  <a:schemeClr val="tx1"/>
                </a:solidFill>
                <a:latin typeface="Courier New" pitchFamily="49" charset="0"/>
                <a:cs typeface="Courier New" pitchFamily="49" charset="0"/>
              </a:rPr>
              <a:t>, </a:t>
            </a:r>
            <a:r>
              <a:rPr lang="en-US" sz="2700" b="1" dirty="0" err="1">
                <a:solidFill>
                  <a:schemeClr val="tx1"/>
                </a:solidFill>
                <a:latin typeface="Courier New" pitchFamily="49" charset="0"/>
                <a:cs typeface="Courier New" pitchFamily="49" charset="0"/>
              </a:rPr>
              <a:t>off_t</a:t>
            </a:r>
            <a:r>
              <a:rPr lang="en-US" sz="2700" b="1" dirty="0">
                <a:solidFill>
                  <a:schemeClr val="tx1"/>
                </a:solidFill>
                <a:latin typeface="Courier New" pitchFamily="49" charset="0"/>
                <a:cs typeface="Courier New" pitchFamily="49" charset="0"/>
              </a:rPr>
              <a:t> offset);</a:t>
            </a:r>
            <a:endParaRPr lang="en-US" sz="2700" b="1" dirty="0">
              <a:solidFill>
                <a:srgbClr val="00B050"/>
              </a:solidFill>
              <a:latin typeface="Courier New" pitchFamily="49" charset="0"/>
              <a:cs typeface="Courier New" pitchFamily="49" charset="0"/>
            </a:endParaRPr>
          </a:p>
        </p:txBody>
      </p:sp>
      <p:graphicFrame>
        <p:nvGraphicFramePr>
          <p:cNvPr id="5" name="Table 4">
            <a:extLst>
              <a:ext uri="{FF2B5EF4-FFF2-40B4-BE49-F238E27FC236}">
                <a16:creationId xmlns:a16="http://schemas.microsoft.com/office/drawing/2014/main" id="{082D515C-735D-4F21-BD83-86FCE45CE449}"/>
              </a:ext>
            </a:extLst>
          </p:cNvPr>
          <p:cNvGraphicFramePr>
            <a:graphicFrameLocks noGrp="1"/>
          </p:cNvGraphicFramePr>
          <p:nvPr>
            <p:extLst/>
          </p:nvPr>
        </p:nvGraphicFramePr>
        <p:xfrm>
          <a:off x="7005193" y="4648200"/>
          <a:ext cx="4577207" cy="1981200"/>
        </p:xfrm>
        <a:graphic>
          <a:graphicData uri="http://schemas.openxmlformats.org/drawingml/2006/table">
            <a:tbl>
              <a:tblPr firstRow="1" bandRow="1">
                <a:tableStyleId>{5C22544A-7EE6-4342-B048-85BDC9FD1C3A}</a:tableStyleId>
              </a:tblPr>
              <a:tblGrid>
                <a:gridCol w="1859280">
                  <a:extLst>
                    <a:ext uri="{9D8B030D-6E8A-4147-A177-3AD203B41FA5}">
                      <a16:colId xmlns:a16="http://schemas.microsoft.com/office/drawing/2014/main" val="1506470794"/>
                    </a:ext>
                  </a:extLst>
                </a:gridCol>
                <a:gridCol w="2717927">
                  <a:extLst>
                    <a:ext uri="{9D8B030D-6E8A-4147-A177-3AD203B41FA5}">
                      <a16:colId xmlns:a16="http://schemas.microsoft.com/office/drawing/2014/main" val="1768537630"/>
                    </a:ext>
                  </a:extLst>
                </a:gridCol>
              </a:tblGrid>
              <a:tr h="370840">
                <a:tc>
                  <a:txBody>
                    <a:bodyPr/>
                    <a:lstStyle/>
                    <a:p>
                      <a:pPr algn="ctr" fontAlgn="b"/>
                      <a:r>
                        <a:rPr lang="en-US" sz="2000" dirty="0">
                          <a:effectLst/>
                        </a:rPr>
                        <a:t>Protection</a:t>
                      </a:r>
                    </a:p>
                  </a:txBody>
                  <a:tcPr anchor="b"/>
                </a:tc>
                <a:tc>
                  <a:txBody>
                    <a:bodyPr/>
                    <a:lstStyle/>
                    <a:p>
                      <a:pPr algn="ctr" fontAlgn="b"/>
                      <a:r>
                        <a:rPr lang="en-US" sz="2000">
                          <a:effectLst/>
                        </a:rPr>
                        <a:t>Actions permitted</a:t>
                      </a:r>
                    </a:p>
                  </a:txBody>
                  <a:tcPr anchor="b"/>
                </a:tc>
                <a:extLst>
                  <a:ext uri="{0D108BD9-81ED-4DB2-BD59-A6C34878D82A}">
                    <a16:rowId xmlns:a16="http://schemas.microsoft.com/office/drawing/2014/main" val="370733257"/>
                  </a:ext>
                </a:extLst>
              </a:tr>
              <a:tr h="370840">
                <a:tc>
                  <a:txBody>
                    <a:bodyPr/>
                    <a:lstStyle/>
                    <a:p>
                      <a:pPr algn="ctr" fontAlgn="ctr"/>
                      <a:r>
                        <a:rPr lang="en-US" sz="2000" b="1">
                          <a:effectLst/>
                          <a:latin typeface="Courier New" panose="02070309020205020404" pitchFamily="49" charset="0"/>
                          <a:cs typeface="Courier New" panose="02070309020205020404" pitchFamily="49" charset="0"/>
                        </a:rPr>
                        <a:t>PROT_NONE</a:t>
                      </a:r>
                    </a:p>
                  </a:txBody>
                  <a:tcPr anchor="ctr"/>
                </a:tc>
                <a:tc>
                  <a:txBody>
                    <a:bodyPr/>
                    <a:lstStyle/>
                    <a:p>
                      <a:pPr fontAlgn="t"/>
                      <a:r>
                        <a:rPr lang="en-US" sz="2000" dirty="0">
                          <a:effectLst/>
                        </a:rPr>
                        <a:t>May not be accessed</a:t>
                      </a:r>
                    </a:p>
                  </a:txBody>
                  <a:tcPr/>
                </a:tc>
                <a:extLst>
                  <a:ext uri="{0D108BD9-81ED-4DB2-BD59-A6C34878D82A}">
                    <a16:rowId xmlns:a16="http://schemas.microsoft.com/office/drawing/2014/main" val="1628674042"/>
                  </a:ext>
                </a:extLst>
              </a:tr>
              <a:tr h="370840">
                <a:tc>
                  <a:txBody>
                    <a:bodyPr/>
                    <a:lstStyle/>
                    <a:p>
                      <a:pPr algn="ctr" fontAlgn="ctr"/>
                      <a:r>
                        <a:rPr lang="en-US" sz="2000" b="1">
                          <a:effectLst/>
                          <a:latin typeface="Courier New" panose="02070309020205020404" pitchFamily="49" charset="0"/>
                          <a:cs typeface="Courier New" panose="02070309020205020404" pitchFamily="49" charset="0"/>
                        </a:rPr>
                        <a:t>PROT_READ</a:t>
                      </a:r>
                    </a:p>
                  </a:txBody>
                  <a:tcPr anchor="ctr"/>
                </a:tc>
                <a:tc>
                  <a:txBody>
                    <a:bodyPr/>
                    <a:lstStyle/>
                    <a:p>
                      <a:pPr fontAlgn="t"/>
                      <a:r>
                        <a:rPr lang="en-US" sz="2000" dirty="0">
                          <a:effectLst/>
                        </a:rPr>
                        <a:t>Region can be read</a:t>
                      </a:r>
                    </a:p>
                  </a:txBody>
                  <a:tcPr/>
                </a:tc>
                <a:extLst>
                  <a:ext uri="{0D108BD9-81ED-4DB2-BD59-A6C34878D82A}">
                    <a16:rowId xmlns:a16="http://schemas.microsoft.com/office/drawing/2014/main" val="1231032413"/>
                  </a:ext>
                </a:extLst>
              </a:tr>
              <a:tr h="370840">
                <a:tc>
                  <a:txBody>
                    <a:bodyPr/>
                    <a:lstStyle/>
                    <a:p>
                      <a:pPr algn="ctr" fontAlgn="ctr"/>
                      <a:r>
                        <a:rPr lang="en-US" sz="2000" b="1">
                          <a:effectLst/>
                          <a:latin typeface="Courier New" panose="02070309020205020404" pitchFamily="49" charset="0"/>
                          <a:cs typeface="Courier New" panose="02070309020205020404" pitchFamily="49" charset="0"/>
                        </a:rPr>
                        <a:t>PROT_WRITE</a:t>
                      </a:r>
                    </a:p>
                  </a:txBody>
                  <a:tcPr anchor="ctr"/>
                </a:tc>
                <a:tc>
                  <a:txBody>
                    <a:bodyPr/>
                    <a:lstStyle/>
                    <a:p>
                      <a:pPr fontAlgn="t"/>
                      <a:r>
                        <a:rPr lang="en-US" sz="2000" dirty="0">
                          <a:effectLst/>
                        </a:rPr>
                        <a:t>Region can be modified</a:t>
                      </a:r>
                    </a:p>
                  </a:txBody>
                  <a:tcPr/>
                </a:tc>
                <a:extLst>
                  <a:ext uri="{0D108BD9-81ED-4DB2-BD59-A6C34878D82A}">
                    <a16:rowId xmlns:a16="http://schemas.microsoft.com/office/drawing/2014/main" val="375571051"/>
                  </a:ext>
                </a:extLst>
              </a:tr>
              <a:tr h="370840">
                <a:tc>
                  <a:txBody>
                    <a:bodyPr/>
                    <a:lstStyle/>
                    <a:p>
                      <a:pPr algn="ctr" fontAlgn="ctr"/>
                      <a:r>
                        <a:rPr lang="en-US" sz="2000" b="1" dirty="0">
                          <a:effectLst/>
                          <a:latin typeface="Courier New" panose="02070309020205020404" pitchFamily="49" charset="0"/>
                          <a:cs typeface="Courier New" panose="02070309020205020404" pitchFamily="49" charset="0"/>
                        </a:rPr>
                        <a:t>PROT_EXEC</a:t>
                      </a:r>
                    </a:p>
                  </a:txBody>
                  <a:tcPr anchor="ctr"/>
                </a:tc>
                <a:tc>
                  <a:txBody>
                    <a:bodyPr/>
                    <a:lstStyle/>
                    <a:p>
                      <a:pPr fontAlgn="t"/>
                      <a:r>
                        <a:rPr lang="en-US" sz="2000" dirty="0">
                          <a:effectLst/>
                        </a:rPr>
                        <a:t>Region can be executed</a:t>
                      </a:r>
                    </a:p>
                  </a:txBody>
                  <a:tcPr/>
                </a:tc>
                <a:extLst>
                  <a:ext uri="{0D108BD9-81ED-4DB2-BD59-A6C34878D82A}">
                    <a16:rowId xmlns:a16="http://schemas.microsoft.com/office/drawing/2014/main" val="4057829035"/>
                  </a:ext>
                </a:extLst>
              </a:tr>
            </a:tbl>
          </a:graphicData>
        </a:graphic>
      </p:graphicFrame>
    </p:spTree>
    <p:extLst>
      <p:ext uri="{BB962C8B-B14F-4D97-AF65-F5344CB8AC3E}">
        <p14:creationId xmlns:p14="http://schemas.microsoft.com/office/powerpoint/2010/main" val="37097835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5"/>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4" grpId="0" animBg="1"/>
    </p:bldLst>
  </p:timing>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415511-C25A-4386-9696-6489F1A862EB}"/>
              </a:ext>
            </a:extLst>
          </p:cNvPr>
          <p:cNvSpPr>
            <a:spLocks noGrp="1"/>
          </p:cNvSpPr>
          <p:nvPr>
            <p:ph type="title"/>
          </p:nvPr>
        </p:nvSpPr>
        <p:spPr/>
        <p:txBody>
          <a:bodyPr/>
          <a:lstStyle/>
          <a:p>
            <a:r>
              <a:rPr lang="en-US" dirty="0"/>
              <a:t>Other useful functions</a:t>
            </a:r>
          </a:p>
        </p:txBody>
      </p:sp>
      <p:sp>
        <p:nvSpPr>
          <p:cNvPr id="3" name="Content Placeholder 2">
            <a:extLst>
              <a:ext uri="{FF2B5EF4-FFF2-40B4-BE49-F238E27FC236}">
                <a16:creationId xmlns:a16="http://schemas.microsoft.com/office/drawing/2014/main" id="{FBE0464F-EEBE-48AB-B37E-B33C3A4C85A3}"/>
              </a:ext>
            </a:extLst>
          </p:cNvPr>
          <p:cNvSpPr>
            <a:spLocks noGrp="1"/>
          </p:cNvSpPr>
          <p:nvPr>
            <p:ph idx="1"/>
          </p:nvPr>
        </p:nvSpPr>
        <p:spPr/>
        <p:txBody>
          <a:bodyPr>
            <a:normAutofit fontScale="85000" lnSpcReduction="20000"/>
          </a:bodyPr>
          <a:lstStyle/>
          <a:p>
            <a:r>
              <a:rPr lang="en-US" dirty="0"/>
              <a:t>The </a:t>
            </a:r>
            <a:r>
              <a:rPr lang="en-US" b="1" dirty="0" err="1">
                <a:latin typeface="Courier New" panose="02070309020205020404" pitchFamily="49" charset="0"/>
                <a:cs typeface="Courier New" panose="02070309020205020404" pitchFamily="49" charset="0"/>
              </a:rPr>
              <a:t>munmap</a:t>
            </a:r>
            <a:r>
              <a:rPr lang="en-US" b="1" dirty="0">
                <a:latin typeface="Courier New" panose="02070309020205020404" pitchFamily="49" charset="0"/>
                <a:cs typeface="Courier New" panose="02070309020205020404" pitchFamily="49" charset="0"/>
              </a:rPr>
              <a:t>()</a:t>
            </a:r>
            <a:r>
              <a:rPr lang="en-US" dirty="0"/>
              <a:t> function </a:t>
            </a:r>
            <a:r>
              <a:rPr lang="en-US" dirty="0" err="1"/>
              <a:t>unmaps</a:t>
            </a:r>
            <a:r>
              <a:rPr lang="en-US" dirty="0"/>
              <a:t> an existing map</a:t>
            </a:r>
          </a:p>
          <a:p>
            <a:endParaRPr lang="en-US" dirty="0"/>
          </a:p>
          <a:p>
            <a:endParaRPr lang="en-US" dirty="0"/>
          </a:p>
          <a:p>
            <a:endParaRPr lang="en-US" dirty="0"/>
          </a:p>
          <a:p>
            <a:pPr lvl="1"/>
            <a:r>
              <a:rPr lang="en-US" b="1" dirty="0" err="1">
                <a:latin typeface="Courier New" panose="02070309020205020404" pitchFamily="49" charset="0"/>
                <a:cs typeface="Courier New" panose="02070309020205020404" pitchFamily="49" charset="0"/>
              </a:rPr>
              <a:t>addr</a:t>
            </a:r>
            <a:r>
              <a:rPr lang="en-US" dirty="0"/>
              <a:t> is the start of the mapped address</a:t>
            </a:r>
          </a:p>
          <a:p>
            <a:pPr lvl="1"/>
            <a:r>
              <a:rPr lang="en-US" b="1" dirty="0">
                <a:latin typeface="Courier New" panose="02070309020205020404" pitchFamily="49" charset="0"/>
                <a:cs typeface="Courier New" panose="02070309020205020404" pitchFamily="49" charset="0"/>
              </a:rPr>
              <a:t>length</a:t>
            </a:r>
            <a:r>
              <a:rPr lang="en-US" dirty="0"/>
              <a:t> is how much to </a:t>
            </a:r>
            <a:r>
              <a:rPr lang="en-US" dirty="0" err="1"/>
              <a:t>unmap</a:t>
            </a:r>
            <a:endParaRPr lang="en-US" dirty="0"/>
          </a:p>
          <a:p>
            <a:r>
              <a:rPr lang="en-US" dirty="0"/>
              <a:t>The </a:t>
            </a:r>
            <a:r>
              <a:rPr lang="en-US" b="1" dirty="0" err="1">
                <a:latin typeface="Courier New" panose="02070309020205020404" pitchFamily="49" charset="0"/>
                <a:cs typeface="Courier New" panose="02070309020205020404" pitchFamily="49" charset="0"/>
              </a:rPr>
              <a:t>msync</a:t>
            </a:r>
            <a:r>
              <a:rPr lang="en-US" b="1" dirty="0">
                <a:latin typeface="Courier New" panose="02070309020205020404" pitchFamily="49" charset="0"/>
                <a:cs typeface="Courier New" panose="02070309020205020404" pitchFamily="49" charset="0"/>
              </a:rPr>
              <a:t>()</a:t>
            </a:r>
            <a:r>
              <a:rPr lang="en-US" dirty="0"/>
              <a:t> function synchronizes the file with the mapped memory</a:t>
            </a:r>
          </a:p>
          <a:p>
            <a:endParaRPr lang="en-US" dirty="0"/>
          </a:p>
          <a:p>
            <a:endParaRPr lang="en-US" dirty="0"/>
          </a:p>
          <a:p>
            <a:endParaRPr lang="en-US" dirty="0"/>
          </a:p>
          <a:p>
            <a:pPr lvl="1"/>
            <a:r>
              <a:rPr lang="en-US" b="1" dirty="0">
                <a:latin typeface="Courier New" panose="02070309020205020404" pitchFamily="49" charset="0"/>
                <a:cs typeface="Courier New" panose="02070309020205020404" pitchFamily="49" charset="0"/>
              </a:rPr>
              <a:t>MS_ASYNC</a:t>
            </a:r>
            <a:r>
              <a:rPr lang="en-US" dirty="0"/>
              <a:t> flag returns immediately and </a:t>
            </a:r>
            <a:r>
              <a:rPr lang="en-US" b="1" dirty="0">
                <a:latin typeface="Courier New" panose="02070309020205020404" pitchFamily="49" charset="0"/>
                <a:cs typeface="Courier New" panose="02070309020205020404" pitchFamily="49" charset="0"/>
              </a:rPr>
              <a:t>MS_SYNC</a:t>
            </a:r>
            <a:r>
              <a:rPr lang="en-US" dirty="0"/>
              <a:t> waits for the sync to complete</a:t>
            </a:r>
          </a:p>
          <a:p>
            <a:endParaRPr lang="en-US" dirty="0"/>
          </a:p>
          <a:p>
            <a:endParaRPr lang="en-US" dirty="0"/>
          </a:p>
        </p:txBody>
      </p:sp>
      <p:sp>
        <p:nvSpPr>
          <p:cNvPr id="4" name="Content Placeholder 2">
            <a:extLst>
              <a:ext uri="{FF2B5EF4-FFF2-40B4-BE49-F238E27FC236}">
                <a16:creationId xmlns:a16="http://schemas.microsoft.com/office/drawing/2014/main" id="{B37F77F0-27A7-4DC1-B223-599E6017A4F1}"/>
              </a:ext>
            </a:extLst>
          </p:cNvPr>
          <p:cNvSpPr txBox="1">
            <a:spLocks/>
          </p:cNvSpPr>
          <p:nvPr/>
        </p:nvSpPr>
        <p:spPr>
          <a:xfrm>
            <a:off x="381000" y="2286000"/>
            <a:ext cx="11201400" cy="762000"/>
          </a:xfrm>
          <a:prstGeom prst="rect">
            <a:avLst/>
          </a:prstGeom>
          <a:ln/>
        </p:spPr>
        <p:style>
          <a:lnRef idx="1">
            <a:schemeClr val="dk1"/>
          </a:lnRef>
          <a:fillRef idx="2">
            <a:schemeClr val="dk1"/>
          </a:fillRef>
          <a:effectRef idx="1">
            <a:schemeClr val="dk1"/>
          </a:effectRef>
          <a:fontRef idx="minor">
            <a:schemeClr val="dk1"/>
          </a:fontRef>
        </p:style>
        <p:txBody>
          <a:bodyPr vert="horz" lIns="54864" tIns="91440" rtlCol="0" anchor="ctr">
            <a:normAutofit/>
          </a:bodyPr>
          <a:lstStyle/>
          <a:p>
            <a:pPr marL="438912" indent="-320040">
              <a:buClr>
                <a:schemeClr val="accent1"/>
              </a:buClr>
              <a:buSzPct val="80000"/>
              <a:defRPr/>
            </a:pPr>
            <a:r>
              <a:rPr lang="en-US" sz="2700" b="1" dirty="0">
                <a:solidFill>
                  <a:srgbClr val="0070C0"/>
                </a:solidFill>
                <a:latin typeface="Courier New" pitchFamily="49" charset="0"/>
                <a:cs typeface="Courier New" pitchFamily="49" charset="0"/>
              </a:rPr>
              <a:t>void</a:t>
            </a:r>
            <a:r>
              <a:rPr lang="en-US" sz="2700" b="1" dirty="0">
                <a:solidFill>
                  <a:schemeClr val="tx1"/>
                </a:solidFill>
                <a:latin typeface="Courier New" pitchFamily="49" charset="0"/>
                <a:cs typeface="Courier New" pitchFamily="49" charset="0"/>
              </a:rPr>
              <a:t> </a:t>
            </a:r>
            <a:r>
              <a:rPr lang="en-US" sz="2700" b="1" dirty="0" err="1">
                <a:solidFill>
                  <a:schemeClr val="tx1"/>
                </a:solidFill>
                <a:latin typeface="Courier New" pitchFamily="49" charset="0"/>
                <a:cs typeface="Courier New" pitchFamily="49" charset="0"/>
              </a:rPr>
              <a:t>munmap</a:t>
            </a:r>
            <a:r>
              <a:rPr lang="en-US" sz="2700" b="1" dirty="0">
                <a:solidFill>
                  <a:schemeClr val="tx1"/>
                </a:solidFill>
                <a:latin typeface="Courier New" pitchFamily="49" charset="0"/>
                <a:cs typeface="Courier New" pitchFamily="49" charset="0"/>
              </a:rPr>
              <a:t> (</a:t>
            </a:r>
            <a:r>
              <a:rPr lang="en-US" sz="2700" b="1" dirty="0">
                <a:solidFill>
                  <a:srgbClr val="0070C0"/>
                </a:solidFill>
                <a:latin typeface="Courier New" pitchFamily="49" charset="0"/>
                <a:cs typeface="Courier New" pitchFamily="49" charset="0"/>
              </a:rPr>
              <a:t>void</a:t>
            </a:r>
            <a:r>
              <a:rPr lang="en-US" sz="2700" b="1" dirty="0">
                <a:solidFill>
                  <a:schemeClr val="tx1"/>
                </a:solidFill>
                <a:latin typeface="Courier New" pitchFamily="49" charset="0"/>
                <a:cs typeface="Courier New" pitchFamily="49" charset="0"/>
              </a:rPr>
              <a:t> *</a:t>
            </a:r>
            <a:r>
              <a:rPr lang="en-US" sz="2700" b="1" dirty="0" err="1">
                <a:solidFill>
                  <a:schemeClr val="tx1"/>
                </a:solidFill>
                <a:latin typeface="Courier New" pitchFamily="49" charset="0"/>
                <a:cs typeface="Courier New" pitchFamily="49" charset="0"/>
              </a:rPr>
              <a:t>addr</a:t>
            </a:r>
            <a:r>
              <a:rPr lang="en-US" sz="2700" b="1" dirty="0">
                <a:solidFill>
                  <a:schemeClr val="tx1"/>
                </a:solidFill>
                <a:latin typeface="Courier New" pitchFamily="49" charset="0"/>
                <a:cs typeface="Courier New" pitchFamily="49" charset="0"/>
              </a:rPr>
              <a:t>, </a:t>
            </a:r>
            <a:r>
              <a:rPr lang="en-US" sz="2700" b="1" dirty="0" err="1">
                <a:solidFill>
                  <a:schemeClr val="tx1"/>
                </a:solidFill>
                <a:latin typeface="Courier New" pitchFamily="49" charset="0"/>
                <a:cs typeface="Courier New" pitchFamily="49" charset="0"/>
              </a:rPr>
              <a:t>size_t</a:t>
            </a:r>
            <a:r>
              <a:rPr lang="en-US" sz="2700" b="1" dirty="0">
                <a:solidFill>
                  <a:schemeClr val="tx1"/>
                </a:solidFill>
                <a:latin typeface="Courier New" pitchFamily="49" charset="0"/>
                <a:cs typeface="Courier New" pitchFamily="49" charset="0"/>
              </a:rPr>
              <a:t> length);</a:t>
            </a:r>
            <a:endParaRPr lang="en-US" sz="2700" b="1" dirty="0">
              <a:solidFill>
                <a:srgbClr val="00B050"/>
              </a:solidFill>
              <a:latin typeface="Courier New" pitchFamily="49" charset="0"/>
              <a:cs typeface="Courier New" pitchFamily="49" charset="0"/>
            </a:endParaRPr>
          </a:p>
        </p:txBody>
      </p:sp>
      <p:sp>
        <p:nvSpPr>
          <p:cNvPr id="5" name="Content Placeholder 2">
            <a:extLst>
              <a:ext uri="{FF2B5EF4-FFF2-40B4-BE49-F238E27FC236}">
                <a16:creationId xmlns:a16="http://schemas.microsoft.com/office/drawing/2014/main" id="{FEE3F63A-7937-4CA5-AD68-A66355C8AE8F}"/>
              </a:ext>
            </a:extLst>
          </p:cNvPr>
          <p:cNvSpPr txBox="1">
            <a:spLocks/>
          </p:cNvSpPr>
          <p:nvPr/>
        </p:nvSpPr>
        <p:spPr>
          <a:xfrm>
            <a:off x="381000" y="4343400"/>
            <a:ext cx="11201400" cy="762000"/>
          </a:xfrm>
          <a:prstGeom prst="rect">
            <a:avLst/>
          </a:prstGeom>
          <a:ln/>
        </p:spPr>
        <p:style>
          <a:lnRef idx="1">
            <a:schemeClr val="dk1"/>
          </a:lnRef>
          <a:fillRef idx="2">
            <a:schemeClr val="dk1"/>
          </a:fillRef>
          <a:effectRef idx="1">
            <a:schemeClr val="dk1"/>
          </a:effectRef>
          <a:fontRef idx="minor">
            <a:schemeClr val="dk1"/>
          </a:fontRef>
        </p:style>
        <p:txBody>
          <a:bodyPr vert="horz" lIns="54864" tIns="91440" rtlCol="0" anchor="ctr">
            <a:normAutofit/>
          </a:bodyPr>
          <a:lstStyle/>
          <a:p>
            <a:pPr marL="438912" indent="-320040">
              <a:buClr>
                <a:schemeClr val="accent1"/>
              </a:buClr>
              <a:buSzPct val="80000"/>
              <a:defRPr/>
            </a:pPr>
            <a:r>
              <a:rPr lang="en-US" sz="2700" b="1" dirty="0">
                <a:solidFill>
                  <a:srgbClr val="0070C0"/>
                </a:solidFill>
                <a:latin typeface="Courier New" pitchFamily="49" charset="0"/>
                <a:cs typeface="Courier New" pitchFamily="49" charset="0"/>
              </a:rPr>
              <a:t>void</a:t>
            </a:r>
            <a:r>
              <a:rPr lang="en-US" sz="2700" b="1" dirty="0">
                <a:solidFill>
                  <a:schemeClr val="tx1"/>
                </a:solidFill>
                <a:latin typeface="Courier New" pitchFamily="49" charset="0"/>
                <a:cs typeface="Courier New" pitchFamily="49" charset="0"/>
              </a:rPr>
              <a:t> </a:t>
            </a:r>
            <a:r>
              <a:rPr lang="en-US" sz="2700" b="1" dirty="0" err="1">
                <a:solidFill>
                  <a:schemeClr val="tx1"/>
                </a:solidFill>
                <a:latin typeface="Courier New" pitchFamily="49" charset="0"/>
                <a:cs typeface="Courier New" pitchFamily="49" charset="0"/>
              </a:rPr>
              <a:t>msync</a:t>
            </a:r>
            <a:r>
              <a:rPr lang="en-US" sz="2700" b="1" dirty="0">
                <a:solidFill>
                  <a:schemeClr val="tx1"/>
                </a:solidFill>
                <a:latin typeface="Courier New" pitchFamily="49" charset="0"/>
                <a:cs typeface="Courier New" pitchFamily="49" charset="0"/>
              </a:rPr>
              <a:t> (</a:t>
            </a:r>
            <a:r>
              <a:rPr lang="en-US" sz="2700" b="1" dirty="0">
                <a:solidFill>
                  <a:srgbClr val="0070C0"/>
                </a:solidFill>
                <a:latin typeface="Courier New" pitchFamily="49" charset="0"/>
                <a:cs typeface="Courier New" pitchFamily="49" charset="0"/>
              </a:rPr>
              <a:t>void</a:t>
            </a:r>
            <a:r>
              <a:rPr lang="en-US" sz="2700" b="1" dirty="0">
                <a:solidFill>
                  <a:schemeClr val="tx1"/>
                </a:solidFill>
                <a:latin typeface="Courier New" pitchFamily="49" charset="0"/>
                <a:cs typeface="Courier New" pitchFamily="49" charset="0"/>
              </a:rPr>
              <a:t> *</a:t>
            </a:r>
            <a:r>
              <a:rPr lang="en-US" sz="2700" b="1" dirty="0" err="1">
                <a:solidFill>
                  <a:schemeClr val="tx1"/>
                </a:solidFill>
                <a:latin typeface="Courier New" pitchFamily="49" charset="0"/>
                <a:cs typeface="Courier New" pitchFamily="49" charset="0"/>
              </a:rPr>
              <a:t>addr</a:t>
            </a:r>
            <a:r>
              <a:rPr lang="en-US" sz="2700" b="1" dirty="0">
                <a:solidFill>
                  <a:schemeClr val="tx1"/>
                </a:solidFill>
                <a:latin typeface="Courier New" pitchFamily="49" charset="0"/>
                <a:cs typeface="Courier New" pitchFamily="49" charset="0"/>
              </a:rPr>
              <a:t>, </a:t>
            </a:r>
            <a:r>
              <a:rPr lang="en-US" sz="2700" b="1" dirty="0" err="1">
                <a:solidFill>
                  <a:schemeClr val="tx1"/>
                </a:solidFill>
                <a:latin typeface="Courier New" pitchFamily="49" charset="0"/>
                <a:cs typeface="Courier New" pitchFamily="49" charset="0"/>
              </a:rPr>
              <a:t>size_t</a:t>
            </a:r>
            <a:r>
              <a:rPr lang="en-US" sz="2700" b="1" dirty="0">
                <a:solidFill>
                  <a:schemeClr val="tx1"/>
                </a:solidFill>
                <a:latin typeface="Courier New" pitchFamily="49" charset="0"/>
                <a:cs typeface="Courier New" pitchFamily="49" charset="0"/>
              </a:rPr>
              <a:t> length, </a:t>
            </a:r>
            <a:r>
              <a:rPr lang="en-US" sz="2700" b="1" dirty="0">
                <a:solidFill>
                  <a:srgbClr val="0070C0"/>
                </a:solidFill>
                <a:latin typeface="Courier New" pitchFamily="49" charset="0"/>
                <a:cs typeface="Courier New" pitchFamily="49" charset="0"/>
              </a:rPr>
              <a:t>int</a:t>
            </a:r>
            <a:r>
              <a:rPr lang="en-US" sz="2700" b="1" dirty="0">
                <a:solidFill>
                  <a:schemeClr val="tx1"/>
                </a:solidFill>
                <a:latin typeface="Courier New" pitchFamily="49" charset="0"/>
                <a:cs typeface="Courier New" pitchFamily="49" charset="0"/>
              </a:rPr>
              <a:t> flags);</a:t>
            </a:r>
            <a:endParaRPr lang="en-US" sz="2700" b="1" dirty="0">
              <a:solidFill>
                <a:srgbClr val="00B050"/>
              </a:solidFill>
              <a:latin typeface="Courier New" pitchFamily="49" charset="0"/>
              <a:cs typeface="Courier New" pitchFamily="49" charset="0"/>
            </a:endParaRPr>
          </a:p>
        </p:txBody>
      </p:sp>
    </p:spTree>
    <p:extLst>
      <p:ext uri="{BB962C8B-B14F-4D97-AF65-F5344CB8AC3E}">
        <p14:creationId xmlns:p14="http://schemas.microsoft.com/office/powerpoint/2010/main" val="36592962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5"/>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4" grpId="0" animBg="1"/>
      <p:bldP spid="5"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FF33AF-5BE3-4969-AB72-0E12CEA048A3}"/>
              </a:ext>
            </a:extLst>
          </p:cNvPr>
          <p:cNvSpPr>
            <a:spLocks noGrp="1"/>
          </p:cNvSpPr>
          <p:nvPr>
            <p:ph type="title"/>
          </p:nvPr>
        </p:nvSpPr>
        <p:spPr/>
        <p:txBody>
          <a:bodyPr/>
          <a:lstStyle/>
          <a:p>
            <a:r>
              <a:rPr lang="en-US" dirty="0"/>
              <a:t>Fixed width types</a:t>
            </a:r>
          </a:p>
        </p:txBody>
      </p:sp>
      <p:sp>
        <p:nvSpPr>
          <p:cNvPr id="3" name="Content Placeholder 2">
            <a:extLst>
              <a:ext uri="{FF2B5EF4-FFF2-40B4-BE49-F238E27FC236}">
                <a16:creationId xmlns:a16="http://schemas.microsoft.com/office/drawing/2014/main" id="{576E8D55-8F24-4F82-81F9-DFB10BFB70C7}"/>
              </a:ext>
            </a:extLst>
          </p:cNvPr>
          <p:cNvSpPr>
            <a:spLocks noGrp="1"/>
          </p:cNvSpPr>
          <p:nvPr>
            <p:ph idx="1"/>
          </p:nvPr>
        </p:nvSpPr>
        <p:spPr/>
        <p:txBody>
          <a:bodyPr>
            <a:normAutofit fontScale="92500" lnSpcReduction="10000"/>
          </a:bodyPr>
          <a:lstStyle/>
          <a:p>
            <a:r>
              <a:rPr lang="en-US" dirty="0"/>
              <a:t>Although it's a bit ugly, C99 specifies types with fixed sizes</a:t>
            </a:r>
          </a:p>
          <a:p>
            <a:r>
              <a:rPr lang="en-US" dirty="0"/>
              <a:t>To use them, </a:t>
            </a:r>
            <a:r>
              <a:rPr lang="en-US" b="1" dirty="0">
                <a:latin typeface="Courier New" panose="02070309020205020404" pitchFamily="49" charset="0"/>
                <a:cs typeface="Courier New" panose="02070309020205020404" pitchFamily="49" charset="0"/>
              </a:rPr>
              <a:t>#include &lt;</a:t>
            </a:r>
            <a:r>
              <a:rPr lang="en-US" b="1" dirty="0" err="1">
                <a:latin typeface="Courier New" panose="02070309020205020404" pitchFamily="49" charset="0"/>
                <a:cs typeface="Courier New" panose="02070309020205020404" pitchFamily="49" charset="0"/>
              </a:rPr>
              <a:t>stdint.h</a:t>
            </a:r>
            <a:r>
              <a:rPr lang="en-US" b="1" dirty="0">
                <a:latin typeface="Courier New" panose="02070309020205020404" pitchFamily="49" charset="0"/>
                <a:cs typeface="Courier New" panose="02070309020205020404" pitchFamily="49" charset="0"/>
              </a:rPr>
              <a:t>&gt;</a:t>
            </a:r>
          </a:p>
          <a:p>
            <a:r>
              <a:rPr lang="en-US" dirty="0"/>
              <a:t>Then, you're guaranteed the following:</a:t>
            </a:r>
          </a:p>
          <a:p>
            <a:pPr lvl="1"/>
            <a:r>
              <a:rPr lang="fr-FR" b="1" dirty="0">
                <a:latin typeface="Courier New" panose="02070309020205020404" pitchFamily="49" charset="0"/>
                <a:cs typeface="Courier New" panose="02070309020205020404" pitchFamily="49" charset="0"/>
              </a:rPr>
              <a:t>int8_t	</a:t>
            </a:r>
            <a:r>
              <a:rPr lang="fr-FR" dirty="0"/>
              <a:t>1 byte (8 bits), </a:t>
            </a:r>
            <a:r>
              <a:rPr lang="fr-FR" dirty="0" err="1"/>
              <a:t>signed</a:t>
            </a:r>
            <a:endParaRPr lang="fr-FR" b="1" dirty="0">
              <a:latin typeface="Courier New" panose="02070309020205020404" pitchFamily="49" charset="0"/>
              <a:cs typeface="Courier New" panose="02070309020205020404" pitchFamily="49" charset="0"/>
            </a:endParaRPr>
          </a:p>
          <a:p>
            <a:pPr lvl="1"/>
            <a:r>
              <a:rPr lang="fr-FR" b="1" dirty="0">
                <a:latin typeface="Courier New" panose="02070309020205020404" pitchFamily="49" charset="0"/>
                <a:cs typeface="Courier New" panose="02070309020205020404" pitchFamily="49" charset="0"/>
              </a:rPr>
              <a:t>int16_t	</a:t>
            </a:r>
            <a:r>
              <a:rPr lang="fr-FR" dirty="0"/>
              <a:t>2 bytes (16 bits), </a:t>
            </a:r>
            <a:r>
              <a:rPr lang="fr-FR" dirty="0" err="1"/>
              <a:t>signed</a:t>
            </a:r>
            <a:endParaRPr lang="fr-FR" b="1" dirty="0">
              <a:latin typeface="Courier New" panose="02070309020205020404" pitchFamily="49" charset="0"/>
              <a:cs typeface="Courier New" panose="02070309020205020404" pitchFamily="49" charset="0"/>
            </a:endParaRPr>
          </a:p>
          <a:p>
            <a:pPr lvl="1"/>
            <a:r>
              <a:rPr lang="fr-FR" b="1" dirty="0">
                <a:latin typeface="Courier New" panose="02070309020205020404" pitchFamily="49" charset="0"/>
                <a:cs typeface="Courier New" panose="02070309020205020404" pitchFamily="49" charset="0"/>
              </a:rPr>
              <a:t>int32_t	</a:t>
            </a:r>
            <a:r>
              <a:rPr lang="fr-FR" dirty="0"/>
              <a:t>4 bytes (32 bits), </a:t>
            </a:r>
            <a:r>
              <a:rPr lang="fr-FR" dirty="0" err="1"/>
              <a:t>signed</a:t>
            </a:r>
            <a:r>
              <a:rPr lang="fr-FR" b="1" dirty="0">
                <a:latin typeface="Courier New" panose="02070309020205020404" pitchFamily="49" charset="0"/>
                <a:cs typeface="Courier New" panose="02070309020205020404" pitchFamily="49" charset="0"/>
              </a:rPr>
              <a:t>	</a:t>
            </a:r>
          </a:p>
          <a:p>
            <a:pPr lvl="1"/>
            <a:r>
              <a:rPr lang="fr-FR" b="1" dirty="0">
                <a:latin typeface="Courier New" panose="02070309020205020404" pitchFamily="49" charset="0"/>
                <a:cs typeface="Courier New" panose="02070309020205020404" pitchFamily="49" charset="0"/>
              </a:rPr>
              <a:t>uint8_t	</a:t>
            </a:r>
            <a:r>
              <a:rPr lang="fr-FR" dirty="0"/>
              <a:t>1 byte (8 bits), </a:t>
            </a:r>
            <a:r>
              <a:rPr lang="fr-FR" dirty="0" err="1"/>
              <a:t>unsigned</a:t>
            </a:r>
            <a:endParaRPr lang="fr-FR" b="1" dirty="0">
              <a:latin typeface="Courier New" panose="02070309020205020404" pitchFamily="49" charset="0"/>
              <a:cs typeface="Courier New" panose="02070309020205020404" pitchFamily="49" charset="0"/>
            </a:endParaRPr>
          </a:p>
          <a:p>
            <a:pPr lvl="1"/>
            <a:r>
              <a:rPr lang="fr-FR" b="1" dirty="0">
                <a:latin typeface="Courier New" panose="02070309020205020404" pitchFamily="49" charset="0"/>
                <a:cs typeface="Courier New" panose="02070309020205020404" pitchFamily="49" charset="0"/>
              </a:rPr>
              <a:t>uint16_t	</a:t>
            </a:r>
            <a:r>
              <a:rPr lang="fr-FR" dirty="0"/>
              <a:t>2 bytes (16 bits), </a:t>
            </a:r>
            <a:r>
              <a:rPr lang="fr-FR" dirty="0" err="1"/>
              <a:t>unsigned</a:t>
            </a:r>
            <a:endParaRPr lang="fr-FR" b="1" dirty="0">
              <a:latin typeface="Courier New" panose="02070309020205020404" pitchFamily="49" charset="0"/>
              <a:cs typeface="Courier New" panose="02070309020205020404" pitchFamily="49" charset="0"/>
            </a:endParaRPr>
          </a:p>
          <a:p>
            <a:pPr lvl="1"/>
            <a:r>
              <a:rPr lang="fr-FR" b="1" dirty="0">
                <a:latin typeface="Courier New" panose="02070309020205020404" pitchFamily="49" charset="0"/>
                <a:cs typeface="Courier New" panose="02070309020205020404" pitchFamily="49" charset="0"/>
              </a:rPr>
              <a:t>uint32_t	</a:t>
            </a:r>
            <a:r>
              <a:rPr lang="fr-FR" dirty="0"/>
              <a:t>4 bytes (32 bits), </a:t>
            </a:r>
            <a:r>
              <a:rPr lang="fr-FR" dirty="0" err="1"/>
              <a:t>unsigned</a:t>
            </a:r>
            <a:endParaRPr lang="fr-FR" dirty="0"/>
          </a:p>
          <a:p>
            <a:r>
              <a:rPr lang="fr-FR" dirty="0"/>
              <a:t>And </a:t>
            </a:r>
            <a:r>
              <a:rPr lang="fr-FR" dirty="0" err="1"/>
              <a:t>you</a:t>
            </a:r>
            <a:r>
              <a:rPr lang="fr-FR" dirty="0"/>
              <a:t> </a:t>
            </a:r>
            <a:r>
              <a:rPr lang="fr-FR" dirty="0" err="1"/>
              <a:t>probably</a:t>
            </a:r>
            <a:r>
              <a:rPr lang="fr-FR" dirty="0"/>
              <a:t> </a:t>
            </a:r>
            <a:r>
              <a:rPr lang="fr-FR" dirty="0" err="1"/>
              <a:t>get</a:t>
            </a:r>
            <a:r>
              <a:rPr lang="fr-FR" dirty="0"/>
              <a:t> </a:t>
            </a:r>
            <a:r>
              <a:rPr lang="fr-FR" b="1" dirty="0">
                <a:latin typeface="Courier New" panose="02070309020205020404" pitchFamily="49" charset="0"/>
                <a:cs typeface="Courier New" panose="02070309020205020404" pitchFamily="49" charset="0"/>
              </a:rPr>
              <a:t>int64_t</a:t>
            </a:r>
            <a:r>
              <a:rPr lang="fr-FR" dirty="0"/>
              <a:t> and </a:t>
            </a:r>
            <a:r>
              <a:rPr lang="fr-FR" b="1" dirty="0">
                <a:latin typeface="Courier New" panose="02070309020205020404" pitchFamily="49" charset="0"/>
                <a:cs typeface="Courier New" panose="02070309020205020404" pitchFamily="49" charset="0"/>
              </a:rPr>
              <a:t>uint64_t</a:t>
            </a:r>
            <a:r>
              <a:rPr lang="fr-FR" dirty="0"/>
              <a:t> as </a:t>
            </a:r>
            <a:r>
              <a:rPr lang="fr-FR" dirty="0" err="1"/>
              <a:t>well</a:t>
            </a:r>
            <a:endParaRPr lang="en-US" dirty="0"/>
          </a:p>
          <a:p>
            <a:endParaRPr lang="en-US" dirty="0"/>
          </a:p>
        </p:txBody>
      </p:sp>
    </p:spTree>
    <p:extLst>
      <p:ext uri="{BB962C8B-B14F-4D97-AF65-F5344CB8AC3E}">
        <p14:creationId xmlns:p14="http://schemas.microsoft.com/office/powerpoint/2010/main" val="14308753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144EB3-5C73-4DFC-8377-73D5CD43FC77}"/>
              </a:ext>
            </a:extLst>
          </p:cNvPr>
          <p:cNvSpPr>
            <a:spLocks noGrp="1"/>
          </p:cNvSpPr>
          <p:nvPr>
            <p:ph type="title"/>
          </p:nvPr>
        </p:nvSpPr>
        <p:spPr/>
        <p:txBody>
          <a:bodyPr/>
          <a:lstStyle/>
          <a:p>
            <a:r>
              <a:rPr lang="en-US" dirty="0"/>
              <a:t>Example</a:t>
            </a:r>
          </a:p>
        </p:txBody>
      </p:sp>
      <p:sp>
        <p:nvSpPr>
          <p:cNvPr id="3" name="Content Placeholder 2">
            <a:extLst>
              <a:ext uri="{FF2B5EF4-FFF2-40B4-BE49-F238E27FC236}">
                <a16:creationId xmlns:a16="http://schemas.microsoft.com/office/drawing/2014/main" id="{30C24F6A-A068-458D-874F-A6ED127D21B6}"/>
              </a:ext>
            </a:extLst>
          </p:cNvPr>
          <p:cNvSpPr>
            <a:spLocks noGrp="1"/>
          </p:cNvSpPr>
          <p:nvPr>
            <p:ph idx="1"/>
          </p:nvPr>
        </p:nvSpPr>
        <p:spPr>
          <a:xfrm>
            <a:off x="609600" y="1775193"/>
            <a:ext cx="10972800" cy="739407"/>
          </a:xfrm>
        </p:spPr>
        <p:txBody>
          <a:bodyPr>
            <a:normAutofit fontScale="70000" lnSpcReduction="20000"/>
          </a:bodyPr>
          <a:lstStyle/>
          <a:p>
            <a:r>
              <a:rPr lang="en-US" dirty="0"/>
              <a:t>The following example checks to make sure that the 2</a:t>
            </a:r>
            <a:r>
              <a:rPr lang="en-US" baseline="30000" dirty="0"/>
              <a:t>nd</a:t>
            </a:r>
            <a:r>
              <a:rPr lang="en-US" dirty="0"/>
              <a:t>, 3</a:t>
            </a:r>
            <a:r>
              <a:rPr lang="en-US" baseline="30000" dirty="0"/>
              <a:t>rd</a:t>
            </a:r>
            <a:r>
              <a:rPr lang="en-US" dirty="0"/>
              <a:t>, and 4</a:t>
            </a:r>
            <a:r>
              <a:rPr lang="en-US" baseline="30000" dirty="0"/>
              <a:t>th</a:t>
            </a:r>
            <a:r>
              <a:rPr lang="en-US" dirty="0"/>
              <a:t> bytes of an executable are "ELF", a marker of the executable and linking format used by Linux</a:t>
            </a:r>
          </a:p>
        </p:txBody>
      </p:sp>
      <p:sp>
        <p:nvSpPr>
          <p:cNvPr id="4" name="Content Placeholder 2">
            <a:extLst>
              <a:ext uri="{FF2B5EF4-FFF2-40B4-BE49-F238E27FC236}">
                <a16:creationId xmlns:a16="http://schemas.microsoft.com/office/drawing/2014/main" id="{9E8F229F-84BC-44EC-8843-34C07E52D15A}"/>
              </a:ext>
            </a:extLst>
          </p:cNvPr>
          <p:cNvSpPr txBox="1">
            <a:spLocks/>
          </p:cNvSpPr>
          <p:nvPr/>
        </p:nvSpPr>
        <p:spPr>
          <a:xfrm>
            <a:off x="228600" y="2590800"/>
            <a:ext cx="11734800" cy="4038600"/>
          </a:xfrm>
          <a:prstGeom prst="rect">
            <a:avLst/>
          </a:prstGeom>
          <a:ln/>
        </p:spPr>
        <p:style>
          <a:lnRef idx="1">
            <a:schemeClr val="dk1"/>
          </a:lnRef>
          <a:fillRef idx="2">
            <a:schemeClr val="dk1"/>
          </a:fillRef>
          <a:effectRef idx="1">
            <a:schemeClr val="dk1"/>
          </a:effectRef>
          <a:fontRef idx="minor">
            <a:schemeClr val="dk1"/>
          </a:fontRef>
        </p:style>
        <p:txBody>
          <a:bodyPr vert="horz" lIns="54864" tIns="91440" rtlCol="0" anchor="ctr">
            <a:normAutofit fontScale="62500" lnSpcReduction="20000"/>
          </a:bodyPr>
          <a:lstStyle/>
          <a:p>
            <a:pPr marL="438912" indent="-320040">
              <a:buClr>
                <a:schemeClr val="accent1"/>
              </a:buClr>
              <a:buSzPct val="80000"/>
              <a:defRPr/>
            </a:pPr>
            <a:r>
              <a:rPr lang="en-US" sz="2700" b="1" dirty="0">
                <a:solidFill>
                  <a:srgbClr val="0070C0"/>
                </a:solidFill>
                <a:latin typeface="Courier New" pitchFamily="49" charset="0"/>
                <a:cs typeface="Courier New" pitchFamily="49" charset="0"/>
              </a:rPr>
              <a:t>int</a:t>
            </a:r>
            <a:r>
              <a:rPr lang="en-US" sz="2700" b="1" dirty="0">
                <a:solidFill>
                  <a:schemeClr val="tx1"/>
                </a:solidFill>
                <a:latin typeface="Courier New" pitchFamily="49" charset="0"/>
                <a:cs typeface="Courier New" pitchFamily="49" charset="0"/>
              </a:rPr>
              <a:t> </a:t>
            </a:r>
            <a:r>
              <a:rPr lang="en-US" sz="2700" b="1" dirty="0" err="1">
                <a:solidFill>
                  <a:schemeClr val="tx1"/>
                </a:solidFill>
                <a:latin typeface="Courier New" pitchFamily="49" charset="0"/>
                <a:cs typeface="Courier New" pitchFamily="49" charset="0"/>
              </a:rPr>
              <a:t>fd</a:t>
            </a:r>
            <a:r>
              <a:rPr lang="en-US" sz="2700" b="1" dirty="0">
                <a:solidFill>
                  <a:schemeClr val="tx1"/>
                </a:solidFill>
                <a:latin typeface="Courier New" pitchFamily="49" charset="0"/>
                <a:cs typeface="Courier New" pitchFamily="49" charset="0"/>
              </a:rPr>
              <a:t> = open (</a:t>
            </a:r>
            <a:r>
              <a:rPr lang="en-US" sz="2700" b="1" dirty="0">
                <a:solidFill>
                  <a:srgbClr val="C00000"/>
                </a:solidFill>
                <a:latin typeface="Courier New" pitchFamily="49" charset="0"/>
                <a:cs typeface="Courier New" pitchFamily="49" charset="0"/>
              </a:rPr>
              <a:t>"/bin/bash"</a:t>
            </a:r>
            <a:r>
              <a:rPr lang="en-US" sz="2700" b="1" dirty="0">
                <a:solidFill>
                  <a:schemeClr val="tx1"/>
                </a:solidFill>
                <a:latin typeface="Courier New" pitchFamily="49" charset="0"/>
                <a:cs typeface="Courier New" pitchFamily="49" charset="0"/>
              </a:rPr>
              <a:t>, O_RDONLY);</a:t>
            </a:r>
          </a:p>
          <a:p>
            <a:pPr marL="438912" indent="-320040">
              <a:buClr>
                <a:schemeClr val="accent1"/>
              </a:buClr>
              <a:buSzPct val="80000"/>
              <a:defRPr/>
            </a:pPr>
            <a:r>
              <a:rPr lang="en-US" sz="2700" b="1" dirty="0">
                <a:solidFill>
                  <a:schemeClr val="tx1"/>
                </a:solidFill>
                <a:latin typeface="Courier New" pitchFamily="49" charset="0"/>
                <a:cs typeface="Courier New" pitchFamily="49" charset="0"/>
              </a:rPr>
              <a:t>assert (</a:t>
            </a:r>
            <a:r>
              <a:rPr lang="en-US" sz="2700" b="1" dirty="0" err="1">
                <a:solidFill>
                  <a:schemeClr val="tx1"/>
                </a:solidFill>
                <a:latin typeface="Courier New" pitchFamily="49" charset="0"/>
                <a:cs typeface="Courier New" pitchFamily="49" charset="0"/>
              </a:rPr>
              <a:t>fd</a:t>
            </a:r>
            <a:r>
              <a:rPr lang="en-US" sz="2700" b="1" dirty="0">
                <a:solidFill>
                  <a:schemeClr val="tx1"/>
                </a:solidFill>
                <a:latin typeface="Courier New" pitchFamily="49" charset="0"/>
                <a:cs typeface="Courier New" pitchFamily="49" charset="0"/>
              </a:rPr>
              <a:t> != -1);</a:t>
            </a:r>
          </a:p>
          <a:p>
            <a:pPr marL="438912" indent="-320040">
              <a:buClr>
                <a:schemeClr val="accent1"/>
              </a:buClr>
              <a:buSzPct val="80000"/>
              <a:defRPr/>
            </a:pPr>
            <a:endParaRPr lang="en-US" sz="2700" b="1" dirty="0">
              <a:solidFill>
                <a:schemeClr val="tx1"/>
              </a:solidFill>
              <a:latin typeface="Courier New" pitchFamily="49" charset="0"/>
              <a:cs typeface="Courier New" pitchFamily="49" charset="0"/>
            </a:endParaRPr>
          </a:p>
          <a:p>
            <a:pPr marL="438912" indent="-320040">
              <a:buClr>
                <a:schemeClr val="accent1"/>
              </a:buClr>
              <a:buSzPct val="80000"/>
              <a:defRPr/>
            </a:pPr>
            <a:r>
              <a:rPr lang="en-US" sz="2700" b="1" dirty="0">
                <a:solidFill>
                  <a:srgbClr val="0070C0"/>
                </a:solidFill>
                <a:latin typeface="Courier New" pitchFamily="49" charset="0"/>
                <a:cs typeface="Courier New" pitchFamily="49" charset="0"/>
              </a:rPr>
              <a:t>struct</a:t>
            </a:r>
            <a:r>
              <a:rPr lang="en-US" sz="2700" b="1" dirty="0">
                <a:solidFill>
                  <a:schemeClr val="tx1"/>
                </a:solidFill>
                <a:latin typeface="Courier New" pitchFamily="49" charset="0"/>
                <a:cs typeface="Courier New" pitchFamily="49" charset="0"/>
              </a:rPr>
              <a:t> stat </a:t>
            </a:r>
            <a:r>
              <a:rPr lang="en-US" sz="2700" b="1" dirty="0" err="1">
                <a:solidFill>
                  <a:schemeClr val="tx1"/>
                </a:solidFill>
                <a:latin typeface="Courier New" pitchFamily="49" charset="0"/>
                <a:cs typeface="Courier New" pitchFamily="49" charset="0"/>
              </a:rPr>
              <a:t>file_info</a:t>
            </a:r>
            <a:r>
              <a:rPr lang="en-US" sz="2700" b="1" dirty="0">
                <a:solidFill>
                  <a:schemeClr val="tx1"/>
                </a:solidFill>
                <a:latin typeface="Courier New" pitchFamily="49" charset="0"/>
                <a:cs typeface="Courier New" pitchFamily="49" charset="0"/>
              </a:rPr>
              <a:t>;</a:t>
            </a:r>
          </a:p>
          <a:p>
            <a:pPr marL="438912" indent="-320040">
              <a:buClr>
                <a:schemeClr val="accent1"/>
              </a:buClr>
              <a:buSzPct val="80000"/>
              <a:defRPr/>
            </a:pPr>
            <a:r>
              <a:rPr lang="en-US" sz="2700" b="1" dirty="0">
                <a:solidFill>
                  <a:schemeClr val="tx1"/>
                </a:solidFill>
                <a:latin typeface="Courier New" pitchFamily="49" charset="0"/>
                <a:cs typeface="Courier New" pitchFamily="49" charset="0"/>
              </a:rPr>
              <a:t>assert (</a:t>
            </a:r>
            <a:r>
              <a:rPr lang="en-US" sz="2700" b="1" dirty="0" err="1">
                <a:solidFill>
                  <a:schemeClr val="tx1"/>
                </a:solidFill>
                <a:latin typeface="Courier New" pitchFamily="49" charset="0"/>
                <a:cs typeface="Courier New" pitchFamily="49" charset="0"/>
              </a:rPr>
              <a:t>fstat</a:t>
            </a:r>
            <a:r>
              <a:rPr lang="en-US" sz="2700" b="1" dirty="0">
                <a:solidFill>
                  <a:schemeClr val="tx1"/>
                </a:solidFill>
                <a:latin typeface="Courier New" pitchFamily="49" charset="0"/>
                <a:cs typeface="Courier New" pitchFamily="49" charset="0"/>
              </a:rPr>
              <a:t> (</a:t>
            </a:r>
            <a:r>
              <a:rPr lang="en-US" sz="2700" b="1" dirty="0" err="1">
                <a:solidFill>
                  <a:schemeClr val="tx1"/>
                </a:solidFill>
                <a:latin typeface="Courier New" pitchFamily="49" charset="0"/>
                <a:cs typeface="Courier New" pitchFamily="49" charset="0"/>
              </a:rPr>
              <a:t>fd</a:t>
            </a:r>
            <a:r>
              <a:rPr lang="en-US" sz="2700" b="1" dirty="0">
                <a:solidFill>
                  <a:schemeClr val="tx1"/>
                </a:solidFill>
                <a:latin typeface="Courier New" pitchFamily="49" charset="0"/>
                <a:cs typeface="Courier New" pitchFamily="49" charset="0"/>
              </a:rPr>
              <a:t>, &amp;</a:t>
            </a:r>
            <a:r>
              <a:rPr lang="en-US" sz="2700" b="1" dirty="0" err="1">
                <a:solidFill>
                  <a:schemeClr val="tx1"/>
                </a:solidFill>
                <a:latin typeface="Courier New" pitchFamily="49" charset="0"/>
                <a:cs typeface="Courier New" pitchFamily="49" charset="0"/>
              </a:rPr>
              <a:t>file_info</a:t>
            </a:r>
            <a:r>
              <a:rPr lang="en-US" sz="2700" b="1" dirty="0">
                <a:solidFill>
                  <a:schemeClr val="tx1"/>
                </a:solidFill>
                <a:latin typeface="Courier New" pitchFamily="49" charset="0"/>
                <a:cs typeface="Courier New" pitchFamily="49" charset="0"/>
              </a:rPr>
              <a:t>) != -1);</a:t>
            </a:r>
          </a:p>
          <a:p>
            <a:pPr marL="438912" indent="-320040">
              <a:buClr>
                <a:schemeClr val="accent1"/>
              </a:buClr>
              <a:buSzPct val="80000"/>
              <a:defRPr/>
            </a:pPr>
            <a:endParaRPr lang="en-US" sz="2700" b="1" dirty="0">
              <a:solidFill>
                <a:schemeClr val="tx1"/>
              </a:solidFill>
              <a:latin typeface="Courier New" pitchFamily="49" charset="0"/>
              <a:cs typeface="Courier New" pitchFamily="49" charset="0"/>
            </a:endParaRPr>
          </a:p>
          <a:p>
            <a:pPr marL="438912" indent="-320040">
              <a:buClr>
                <a:schemeClr val="accent1"/>
              </a:buClr>
              <a:buSzPct val="80000"/>
              <a:defRPr/>
            </a:pPr>
            <a:r>
              <a:rPr lang="en-US" sz="2700" b="1" dirty="0">
                <a:solidFill>
                  <a:srgbClr val="00B050"/>
                </a:solidFill>
                <a:latin typeface="Courier New" pitchFamily="49" charset="0"/>
                <a:cs typeface="Courier New" pitchFamily="49" charset="0"/>
              </a:rPr>
              <a:t>// Map whole file for reading, unshared</a:t>
            </a:r>
          </a:p>
          <a:p>
            <a:pPr marL="438912" indent="-320040">
              <a:buClr>
                <a:schemeClr val="accent1"/>
              </a:buClr>
              <a:buSzPct val="80000"/>
              <a:defRPr/>
            </a:pPr>
            <a:r>
              <a:rPr lang="en-US" sz="2700" b="1" dirty="0">
                <a:solidFill>
                  <a:srgbClr val="0070C0"/>
                </a:solidFill>
                <a:latin typeface="Courier New" pitchFamily="49" charset="0"/>
                <a:cs typeface="Courier New" pitchFamily="49" charset="0"/>
              </a:rPr>
              <a:t>char</a:t>
            </a:r>
            <a:r>
              <a:rPr lang="en-US" sz="2700" b="1" dirty="0">
                <a:solidFill>
                  <a:schemeClr val="tx1"/>
                </a:solidFill>
                <a:latin typeface="Courier New" pitchFamily="49" charset="0"/>
                <a:cs typeface="Courier New" pitchFamily="49" charset="0"/>
              </a:rPr>
              <a:t> *mapping = </a:t>
            </a:r>
            <a:r>
              <a:rPr lang="en-US" sz="2700" b="1" dirty="0" err="1">
                <a:solidFill>
                  <a:schemeClr val="tx1"/>
                </a:solidFill>
                <a:latin typeface="Courier New" pitchFamily="49" charset="0"/>
                <a:cs typeface="Courier New" pitchFamily="49" charset="0"/>
              </a:rPr>
              <a:t>mmap</a:t>
            </a:r>
            <a:r>
              <a:rPr lang="en-US" sz="2700" b="1" dirty="0">
                <a:solidFill>
                  <a:schemeClr val="tx1"/>
                </a:solidFill>
                <a:latin typeface="Courier New" pitchFamily="49" charset="0"/>
                <a:cs typeface="Courier New" pitchFamily="49" charset="0"/>
              </a:rPr>
              <a:t> (NULL, </a:t>
            </a:r>
            <a:r>
              <a:rPr lang="en-US" sz="2700" b="1" dirty="0" err="1">
                <a:solidFill>
                  <a:schemeClr val="tx1"/>
                </a:solidFill>
                <a:latin typeface="Courier New" pitchFamily="49" charset="0"/>
                <a:cs typeface="Courier New" pitchFamily="49" charset="0"/>
              </a:rPr>
              <a:t>file_info.st_size</a:t>
            </a:r>
            <a:r>
              <a:rPr lang="en-US" sz="2700" b="1" dirty="0">
                <a:solidFill>
                  <a:schemeClr val="tx1"/>
                </a:solidFill>
                <a:latin typeface="Courier New" pitchFamily="49" charset="0"/>
                <a:cs typeface="Courier New" pitchFamily="49" charset="0"/>
              </a:rPr>
              <a:t>, PROT_READ, MAP_PRIVATE, </a:t>
            </a:r>
            <a:r>
              <a:rPr lang="en-US" sz="2700" b="1" dirty="0" err="1">
                <a:solidFill>
                  <a:schemeClr val="tx1"/>
                </a:solidFill>
                <a:latin typeface="Courier New" pitchFamily="49" charset="0"/>
                <a:cs typeface="Courier New" pitchFamily="49" charset="0"/>
              </a:rPr>
              <a:t>fd</a:t>
            </a:r>
            <a:r>
              <a:rPr lang="en-US" sz="2700" b="1" dirty="0">
                <a:solidFill>
                  <a:schemeClr val="tx1"/>
                </a:solidFill>
                <a:latin typeface="Courier New" pitchFamily="49" charset="0"/>
                <a:cs typeface="Courier New" pitchFamily="49" charset="0"/>
              </a:rPr>
              <a:t>, 0);</a:t>
            </a:r>
          </a:p>
          <a:p>
            <a:pPr marL="438912" indent="-320040">
              <a:buClr>
                <a:schemeClr val="accent1"/>
              </a:buClr>
              <a:buSzPct val="80000"/>
              <a:defRPr/>
            </a:pPr>
            <a:r>
              <a:rPr lang="en-US" sz="2700" b="1" dirty="0">
                <a:solidFill>
                  <a:schemeClr val="tx1"/>
                </a:solidFill>
                <a:latin typeface="Courier New" pitchFamily="49" charset="0"/>
                <a:cs typeface="Courier New" pitchFamily="49" charset="0"/>
              </a:rPr>
              <a:t>assert (mapping != MAP_FAILED);</a:t>
            </a:r>
          </a:p>
          <a:p>
            <a:pPr marL="438912" indent="-320040">
              <a:buClr>
                <a:schemeClr val="accent1"/>
              </a:buClr>
              <a:buSzPct val="80000"/>
              <a:defRPr/>
            </a:pPr>
            <a:endParaRPr lang="en-US" sz="2700" b="1" dirty="0">
              <a:solidFill>
                <a:schemeClr val="tx1"/>
              </a:solidFill>
              <a:latin typeface="Courier New" pitchFamily="49" charset="0"/>
              <a:cs typeface="Courier New" pitchFamily="49" charset="0"/>
            </a:endParaRPr>
          </a:p>
          <a:p>
            <a:pPr marL="438912" indent="-320040">
              <a:buClr>
                <a:schemeClr val="accent1"/>
              </a:buClr>
              <a:buSzPct val="80000"/>
              <a:defRPr/>
            </a:pPr>
            <a:r>
              <a:rPr lang="en-US" sz="2700" b="1" dirty="0">
                <a:solidFill>
                  <a:srgbClr val="00B050"/>
                </a:solidFill>
                <a:latin typeface="Courier New" pitchFamily="49" charset="0"/>
                <a:cs typeface="Courier New" pitchFamily="49" charset="0"/>
              </a:rPr>
              <a:t>// Bytes 1 - 3 of the file must be 'E', 'L', 'F'</a:t>
            </a:r>
          </a:p>
          <a:p>
            <a:pPr marL="438912" indent="-320040">
              <a:buClr>
                <a:schemeClr val="accent1"/>
              </a:buClr>
              <a:buSzPct val="80000"/>
              <a:defRPr/>
            </a:pPr>
            <a:r>
              <a:rPr lang="en-US" sz="2700" b="1" dirty="0">
                <a:solidFill>
                  <a:srgbClr val="0070C0"/>
                </a:solidFill>
                <a:latin typeface="Courier New" pitchFamily="49" charset="0"/>
                <a:cs typeface="Courier New" pitchFamily="49" charset="0"/>
              </a:rPr>
              <a:t>if</a:t>
            </a:r>
            <a:r>
              <a:rPr lang="en-US" sz="2700" b="1" dirty="0">
                <a:solidFill>
                  <a:schemeClr val="tx1"/>
                </a:solidFill>
                <a:latin typeface="Courier New" pitchFamily="49" charset="0"/>
                <a:cs typeface="Courier New" pitchFamily="49" charset="0"/>
              </a:rPr>
              <a:t> (mapping[1] == 'E' &amp;&amp; mapping[2] == 'L' &amp;&amp; mapping[3] == 'F')</a:t>
            </a:r>
          </a:p>
          <a:p>
            <a:pPr marL="438912" indent="-320040">
              <a:buClr>
                <a:schemeClr val="accent1"/>
              </a:buClr>
              <a:buSzPct val="80000"/>
              <a:defRPr/>
            </a:pPr>
            <a:r>
              <a:rPr lang="en-US" sz="2700" b="1" dirty="0">
                <a:solidFill>
                  <a:schemeClr val="tx1"/>
                </a:solidFill>
                <a:latin typeface="Courier New" pitchFamily="49" charset="0"/>
                <a:cs typeface="Courier New" pitchFamily="49" charset="0"/>
              </a:rPr>
              <a:t>	</a:t>
            </a:r>
            <a:r>
              <a:rPr lang="en-US" sz="2700" b="1" dirty="0" err="1">
                <a:solidFill>
                  <a:schemeClr val="tx1"/>
                </a:solidFill>
                <a:latin typeface="Courier New" pitchFamily="49" charset="0"/>
                <a:cs typeface="Courier New" pitchFamily="49" charset="0"/>
              </a:rPr>
              <a:t>printf</a:t>
            </a:r>
            <a:r>
              <a:rPr lang="en-US" sz="2700" b="1" dirty="0">
                <a:solidFill>
                  <a:schemeClr val="tx1"/>
                </a:solidFill>
                <a:latin typeface="Courier New" pitchFamily="49" charset="0"/>
                <a:cs typeface="Courier New" pitchFamily="49" charset="0"/>
              </a:rPr>
              <a:t>(</a:t>
            </a:r>
            <a:r>
              <a:rPr lang="en-US" sz="2700" b="1" dirty="0">
                <a:solidFill>
                  <a:srgbClr val="C00000"/>
                </a:solidFill>
                <a:latin typeface="Courier New" pitchFamily="49" charset="0"/>
                <a:cs typeface="Courier New" pitchFamily="49" charset="0"/>
              </a:rPr>
              <a:t>"Valid executable!\n"</a:t>
            </a:r>
            <a:r>
              <a:rPr lang="en-US" sz="2700" b="1" dirty="0">
                <a:solidFill>
                  <a:schemeClr val="tx1"/>
                </a:solidFill>
                <a:latin typeface="Courier New" pitchFamily="49" charset="0"/>
                <a:cs typeface="Courier New" pitchFamily="49" charset="0"/>
              </a:rPr>
              <a:t>);</a:t>
            </a:r>
          </a:p>
          <a:p>
            <a:pPr marL="438912" indent="-320040">
              <a:buClr>
                <a:schemeClr val="accent1"/>
              </a:buClr>
              <a:buSzPct val="80000"/>
              <a:defRPr/>
            </a:pPr>
            <a:r>
              <a:rPr lang="en-US" sz="2700" b="1" dirty="0">
                <a:solidFill>
                  <a:srgbClr val="0070C0"/>
                </a:solidFill>
                <a:latin typeface="Courier New" pitchFamily="49" charset="0"/>
                <a:cs typeface="Courier New" pitchFamily="49" charset="0"/>
              </a:rPr>
              <a:t>else</a:t>
            </a:r>
          </a:p>
          <a:p>
            <a:pPr marL="438912" indent="-320040">
              <a:buClr>
                <a:schemeClr val="accent1"/>
              </a:buClr>
              <a:buSzPct val="80000"/>
              <a:defRPr/>
            </a:pPr>
            <a:r>
              <a:rPr lang="en-US" sz="2700" b="1" dirty="0">
                <a:solidFill>
                  <a:schemeClr val="tx1"/>
                </a:solidFill>
                <a:latin typeface="Courier New" pitchFamily="49" charset="0"/>
                <a:cs typeface="Courier New" pitchFamily="49" charset="0"/>
              </a:rPr>
              <a:t>	</a:t>
            </a:r>
            <a:r>
              <a:rPr lang="en-US" sz="2700" b="1" dirty="0" err="1">
                <a:solidFill>
                  <a:schemeClr val="tx1"/>
                </a:solidFill>
                <a:latin typeface="Courier New" pitchFamily="49" charset="0"/>
                <a:cs typeface="Courier New" pitchFamily="49" charset="0"/>
              </a:rPr>
              <a:t>printf</a:t>
            </a:r>
            <a:r>
              <a:rPr lang="en-US" sz="2700" b="1" dirty="0">
                <a:solidFill>
                  <a:schemeClr val="tx1"/>
                </a:solidFill>
                <a:latin typeface="Courier New" pitchFamily="49" charset="0"/>
                <a:cs typeface="Courier New" pitchFamily="49" charset="0"/>
              </a:rPr>
              <a:t>(</a:t>
            </a:r>
            <a:r>
              <a:rPr lang="en-US" sz="2700" b="1" dirty="0">
                <a:solidFill>
                  <a:srgbClr val="C00000"/>
                </a:solidFill>
                <a:latin typeface="Courier New" pitchFamily="49" charset="0"/>
                <a:cs typeface="Courier New" pitchFamily="49" charset="0"/>
              </a:rPr>
              <a:t>"Invalid executable!\n"</a:t>
            </a:r>
            <a:r>
              <a:rPr lang="en-US" sz="2700" b="1" dirty="0">
                <a:solidFill>
                  <a:schemeClr val="tx1"/>
                </a:solidFill>
                <a:latin typeface="Courier New" pitchFamily="49" charset="0"/>
                <a:cs typeface="Courier New" pitchFamily="49" charset="0"/>
              </a:rPr>
              <a:t>);</a:t>
            </a:r>
          </a:p>
          <a:p>
            <a:pPr marL="438912" indent="-320040">
              <a:buClr>
                <a:schemeClr val="accent1"/>
              </a:buClr>
              <a:buSzPct val="80000"/>
              <a:defRPr/>
            </a:pPr>
            <a:endParaRPr lang="en-US" sz="2700" b="1" dirty="0">
              <a:solidFill>
                <a:schemeClr val="tx1"/>
              </a:solidFill>
              <a:latin typeface="Courier New" pitchFamily="49" charset="0"/>
              <a:cs typeface="Courier New" pitchFamily="49" charset="0"/>
            </a:endParaRPr>
          </a:p>
          <a:p>
            <a:pPr marL="438912" indent="-320040">
              <a:buClr>
                <a:schemeClr val="accent1"/>
              </a:buClr>
              <a:buSzPct val="80000"/>
              <a:defRPr/>
            </a:pPr>
            <a:r>
              <a:rPr lang="en-US" sz="2700" b="1" dirty="0" err="1">
                <a:solidFill>
                  <a:schemeClr val="tx1"/>
                </a:solidFill>
                <a:latin typeface="Courier New" pitchFamily="49" charset="0"/>
                <a:cs typeface="Courier New" pitchFamily="49" charset="0"/>
              </a:rPr>
              <a:t>munmap</a:t>
            </a:r>
            <a:r>
              <a:rPr lang="en-US" sz="2700" b="1" dirty="0">
                <a:solidFill>
                  <a:schemeClr val="tx1"/>
                </a:solidFill>
                <a:latin typeface="Courier New" pitchFamily="49" charset="0"/>
                <a:cs typeface="Courier New" pitchFamily="49" charset="0"/>
              </a:rPr>
              <a:t> (mapping, </a:t>
            </a:r>
            <a:r>
              <a:rPr lang="en-US" sz="2700" b="1" dirty="0" err="1">
                <a:solidFill>
                  <a:schemeClr val="tx1"/>
                </a:solidFill>
                <a:latin typeface="Courier New" pitchFamily="49" charset="0"/>
                <a:cs typeface="Courier New" pitchFamily="49" charset="0"/>
              </a:rPr>
              <a:t>file_info.st_size</a:t>
            </a:r>
            <a:r>
              <a:rPr lang="en-US" sz="2700" b="1" dirty="0">
                <a:solidFill>
                  <a:schemeClr val="tx1"/>
                </a:solidFill>
                <a:latin typeface="Courier New" pitchFamily="49" charset="0"/>
                <a:cs typeface="Courier New" pitchFamily="49" charset="0"/>
              </a:rPr>
              <a:t>); </a:t>
            </a:r>
            <a:r>
              <a:rPr lang="en-US" sz="2700" b="1" dirty="0">
                <a:solidFill>
                  <a:srgbClr val="00B050"/>
                </a:solidFill>
                <a:latin typeface="Courier New" pitchFamily="49" charset="0"/>
                <a:cs typeface="Courier New" pitchFamily="49" charset="0"/>
              </a:rPr>
              <a:t>// </a:t>
            </a:r>
            <a:r>
              <a:rPr lang="en-US" sz="2700" b="1" dirty="0" err="1">
                <a:solidFill>
                  <a:srgbClr val="00B050"/>
                </a:solidFill>
                <a:latin typeface="Courier New" pitchFamily="49" charset="0"/>
                <a:cs typeface="Courier New" pitchFamily="49" charset="0"/>
              </a:rPr>
              <a:t>Unmap</a:t>
            </a:r>
            <a:r>
              <a:rPr lang="en-US" sz="2700" b="1" dirty="0">
                <a:solidFill>
                  <a:srgbClr val="00B050"/>
                </a:solidFill>
                <a:latin typeface="Courier New" pitchFamily="49" charset="0"/>
                <a:cs typeface="Courier New" pitchFamily="49" charset="0"/>
              </a:rPr>
              <a:t> file and close it</a:t>
            </a:r>
          </a:p>
          <a:p>
            <a:pPr marL="438912" indent="-320040">
              <a:buClr>
                <a:schemeClr val="accent1"/>
              </a:buClr>
              <a:buSzPct val="80000"/>
              <a:defRPr/>
            </a:pPr>
            <a:r>
              <a:rPr lang="en-US" sz="2700" b="1" dirty="0">
                <a:solidFill>
                  <a:schemeClr val="tx1"/>
                </a:solidFill>
                <a:latin typeface="Courier New" pitchFamily="49" charset="0"/>
                <a:cs typeface="Courier New" pitchFamily="49" charset="0"/>
              </a:rPr>
              <a:t>close (</a:t>
            </a:r>
            <a:r>
              <a:rPr lang="en-US" sz="2700" b="1" dirty="0" err="1">
                <a:solidFill>
                  <a:schemeClr val="tx1"/>
                </a:solidFill>
                <a:latin typeface="Courier New" pitchFamily="49" charset="0"/>
                <a:cs typeface="Courier New" pitchFamily="49" charset="0"/>
              </a:rPr>
              <a:t>fd</a:t>
            </a:r>
            <a:r>
              <a:rPr lang="en-US" sz="2700" b="1" dirty="0">
                <a:solidFill>
                  <a:schemeClr val="tx1"/>
                </a:solidFill>
                <a:latin typeface="Courier New" pitchFamily="49" charset="0"/>
                <a:cs typeface="Courier New" pitchFamily="49" charset="0"/>
              </a:rPr>
              <a:t>);</a:t>
            </a:r>
          </a:p>
        </p:txBody>
      </p:sp>
    </p:spTree>
    <p:extLst>
      <p:ext uri="{BB962C8B-B14F-4D97-AF65-F5344CB8AC3E}">
        <p14:creationId xmlns:p14="http://schemas.microsoft.com/office/powerpoint/2010/main" val="11943124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95A289-CD6B-43DB-BB89-EEED9887DC97}"/>
              </a:ext>
            </a:extLst>
          </p:cNvPr>
          <p:cNvSpPr>
            <a:spLocks noGrp="1"/>
          </p:cNvSpPr>
          <p:nvPr>
            <p:ph type="title"/>
          </p:nvPr>
        </p:nvSpPr>
        <p:spPr/>
        <p:txBody>
          <a:bodyPr/>
          <a:lstStyle/>
          <a:p>
            <a:r>
              <a:rPr lang="en-US" dirty="0"/>
              <a:t>The </a:t>
            </a:r>
            <a:r>
              <a:rPr lang="en-US" dirty="0" err="1">
                <a:latin typeface="Courier New" panose="02070309020205020404" pitchFamily="49" charset="0"/>
                <a:cs typeface="Courier New" panose="02070309020205020404" pitchFamily="49" charset="0"/>
              </a:rPr>
              <a:t>getopt</a:t>
            </a:r>
            <a:r>
              <a:rPr lang="en-US" dirty="0">
                <a:latin typeface="Courier New" panose="02070309020205020404" pitchFamily="49" charset="0"/>
                <a:cs typeface="Courier New" panose="02070309020205020404" pitchFamily="49" charset="0"/>
              </a:rPr>
              <a:t>()</a:t>
            </a:r>
            <a:r>
              <a:rPr lang="en-US" dirty="0"/>
              <a:t> function</a:t>
            </a:r>
          </a:p>
        </p:txBody>
      </p:sp>
      <p:sp>
        <p:nvSpPr>
          <p:cNvPr id="3" name="Content Placeholder 2">
            <a:extLst>
              <a:ext uri="{FF2B5EF4-FFF2-40B4-BE49-F238E27FC236}">
                <a16:creationId xmlns:a16="http://schemas.microsoft.com/office/drawing/2014/main" id="{20EAC0E4-9E20-48DF-A951-41757204DF34}"/>
              </a:ext>
            </a:extLst>
          </p:cNvPr>
          <p:cNvSpPr>
            <a:spLocks noGrp="1"/>
          </p:cNvSpPr>
          <p:nvPr>
            <p:ph idx="1"/>
          </p:nvPr>
        </p:nvSpPr>
        <p:spPr/>
        <p:txBody>
          <a:bodyPr>
            <a:normAutofit fontScale="92500" lnSpcReduction="20000"/>
          </a:bodyPr>
          <a:lstStyle/>
          <a:p>
            <a:r>
              <a:rPr lang="en-US" dirty="0"/>
              <a:t>Assignments and projects for this class frequently use command-line options</a:t>
            </a:r>
          </a:p>
          <a:p>
            <a:r>
              <a:rPr lang="en-US" dirty="0"/>
              <a:t>Dealing with them can be annoying, so POSIX provides </a:t>
            </a:r>
            <a:r>
              <a:rPr lang="en-US" b="1" dirty="0" err="1">
                <a:latin typeface="Courier New" panose="02070309020205020404" pitchFamily="49" charset="0"/>
                <a:cs typeface="Courier New" panose="02070309020205020404" pitchFamily="49" charset="0"/>
              </a:rPr>
              <a:t>getopt</a:t>
            </a:r>
            <a:r>
              <a:rPr lang="en-US" b="1" dirty="0">
                <a:latin typeface="Courier New" panose="02070309020205020404" pitchFamily="49" charset="0"/>
                <a:cs typeface="Courier New" panose="02070309020205020404" pitchFamily="49" charset="0"/>
              </a:rPr>
              <a:t>()</a:t>
            </a:r>
            <a:r>
              <a:rPr lang="en-US" dirty="0"/>
              <a:t> to help:</a:t>
            </a:r>
          </a:p>
          <a:p>
            <a:endParaRPr lang="en-US" dirty="0"/>
          </a:p>
          <a:p>
            <a:endParaRPr lang="en-US" dirty="0"/>
          </a:p>
          <a:p>
            <a:endParaRPr lang="en-US" dirty="0"/>
          </a:p>
          <a:p>
            <a:pPr lvl="1"/>
            <a:r>
              <a:rPr lang="en-US" b="1" dirty="0" err="1">
                <a:latin typeface="Courier New" panose="02070309020205020404" pitchFamily="49" charset="0"/>
                <a:cs typeface="Courier New" panose="02070309020205020404" pitchFamily="49" charset="0"/>
              </a:rPr>
              <a:t>argc</a:t>
            </a:r>
            <a:r>
              <a:rPr lang="en-US" dirty="0"/>
              <a:t> and </a:t>
            </a:r>
            <a:r>
              <a:rPr lang="en-US" b="1" dirty="0" err="1">
                <a:latin typeface="Courier New" panose="02070309020205020404" pitchFamily="49" charset="0"/>
                <a:cs typeface="Courier New" panose="02070309020205020404" pitchFamily="49" charset="0"/>
              </a:rPr>
              <a:t>argv</a:t>
            </a:r>
            <a:r>
              <a:rPr lang="en-US" dirty="0"/>
              <a:t> are the usual argument values passed into main()</a:t>
            </a:r>
          </a:p>
          <a:p>
            <a:pPr lvl="1"/>
            <a:r>
              <a:rPr lang="en-US" b="1" dirty="0" err="1">
                <a:latin typeface="Courier New" panose="02070309020205020404" pitchFamily="49" charset="0"/>
                <a:cs typeface="Courier New" panose="02070309020205020404" pitchFamily="49" charset="0"/>
              </a:rPr>
              <a:t>optstring</a:t>
            </a:r>
            <a:r>
              <a:rPr lang="en-US" dirty="0"/>
              <a:t> is a string containing:</a:t>
            </a:r>
          </a:p>
          <a:p>
            <a:pPr lvl="2"/>
            <a:r>
              <a:rPr lang="en-US" dirty="0"/>
              <a:t>Characters for any flag you want to give (such as </a:t>
            </a:r>
            <a:r>
              <a:rPr lang="en-US" b="1" dirty="0">
                <a:latin typeface="Courier New" panose="02070309020205020404" pitchFamily="49" charset="0"/>
                <a:cs typeface="Courier New" panose="02070309020205020404" pitchFamily="49" charset="0"/>
              </a:rPr>
              <a:t>g</a:t>
            </a:r>
            <a:r>
              <a:rPr lang="en-US" dirty="0"/>
              <a:t> for a </a:t>
            </a:r>
            <a:r>
              <a:rPr lang="en-US" b="1" dirty="0">
                <a:latin typeface="Courier New" panose="02070309020205020404" pitchFamily="49" charset="0"/>
                <a:cs typeface="Courier New" panose="02070309020205020404" pitchFamily="49" charset="0"/>
              </a:rPr>
              <a:t>-g</a:t>
            </a:r>
            <a:r>
              <a:rPr lang="en-US" dirty="0"/>
              <a:t> flag)</a:t>
            </a:r>
          </a:p>
          <a:p>
            <a:pPr lvl="2"/>
            <a:r>
              <a:rPr lang="en-US" dirty="0"/>
              <a:t>With a colon afterwards when there are arguments (such as </a:t>
            </a:r>
            <a:r>
              <a:rPr lang="en-US" b="1" dirty="0">
                <a:latin typeface="Courier New" panose="02070309020205020404" pitchFamily="49" charset="0"/>
                <a:cs typeface="Courier New" panose="02070309020205020404" pitchFamily="49" charset="0"/>
              </a:rPr>
              <a:t>o:</a:t>
            </a:r>
            <a:r>
              <a:rPr lang="en-US" dirty="0"/>
              <a:t> if there's an argument for the </a:t>
            </a:r>
            <a:r>
              <a:rPr lang="en-US" b="1" dirty="0">
                <a:latin typeface="Courier New" panose="02070309020205020404" pitchFamily="49" charset="0"/>
                <a:cs typeface="Courier New" panose="02070309020205020404" pitchFamily="49" charset="0"/>
              </a:rPr>
              <a:t>-o</a:t>
            </a:r>
            <a:r>
              <a:rPr lang="en-US" dirty="0"/>
              <a:t> flag)</a:t>
            </a:r>
          </a:p>
          <a:p>
            <a:endParaRPr lang="en-US" dirty="0"/>
          </a:p>
        </p:txBody>
      </p:sp>
      <p:sp>
        <p:nvSpPr>
          <p:cNvPr id="4" name="Content Placeholder 2">
            <a:extLst>
              <a:ext uri="{FF2B5EF4-FFF2-40B4-BE49-F238E27FC236}">
                <a16:creationId xmlns:a16="http://schemas.microsoft.com/office/drawing/2014/main" id="{E3CDEE8D-1149-445B-8FF5-A0A65E482165}"/>
              </a:ext>
            </a:extLst>
          </p:cNvPr>
          <p:cNvSpPr txBox="1">
            <a:spLocks/>
          </p:cNvSpPr>
          <p:nvPr/>
        </p:nvSpPr>
        <p:spPr>
          <a:xfrm>
            <a:off x="228600" y="3429000"/>
            <a:ext cx="11734800" cy="914400"/>
          </a:xfrm>
          <a:prstGeom prst="rect">
            <a:avLst/>
          </a:prstGeom>
          <a:ln/>
        </p:spPr>
        <p:style>
          <a:lnRef idx="1">
            <a:schemeClr val="dk1"/>
          </a:lnRef>
          <a:fillRef idx="2">
            <a:schemeClr val="dk1"/>
          </a:fillRef>
          <a:effectRef idx="1">
            <a:schemeClr val="dk1"/>
          </a:effectRef>
          <a:fontRef idx="minor">
            <a:schemeClr val="dk1"/>
          </a:fontRef>
        </p:style>
        <p:txBody>
          <a:bodyPr vert="horz" lIns="54864" tIns="91440" rtlCol="0" anchor="ctr">
            <a:normAutofit/>
          </a:bodyPr>
          <a:lstStyle/>
          <a:p>
            <a:pPr marL="438912" indent="-320040">
              <a:buClr>
                <a:schemeClr val="accent1"/>
              </a:buClr>
              <a:buSzPct val="80000"/>
              <a:defRPr/>
            </a:pPr>
            <a:r>
              <a:rPr lang="en-US" sz="2200" b="1" dirty="0">
                <a:solidFill>
                  <a:srgbClr val="0070C0"/>
                </a:solidFill>
                <a:latin typeface="Courier New" pitchFamily="49" charset="0"/>
                <a:cs typeface="Courier New" pitchFamily="49" charset="0"/>
              </a:rPr>
              <a:t>int</a:t>
            </a:r>
            <a:r>
              <a:rPr lang="en-US" sz="2200" b="1" dirty="0">
                <a:solidFill>
                  <a:schemeClr val="tx1"/>
                </a:solidFill>
                <a:latin typeface="Courier New" pitchFamily="49" charset="0"/>
                <a:cs typeface="Courier New" pitchFamily="49" charset="0"/>
              </a:rPr>
              <a:t> </a:t>
            </a:r>
            <a:r>
              <a:rPr lang="en-US" sz="2200" b="1" dirty="0" err="1">
                <a:solidFill>
                  <a:schemeClr val="tx1"/>
                </a:solidFill>
                <a:latin typeface="Courier New" pitchFamily="49" charset="0"/>
                <a:cs typeface="Courier New" pitchFamily="49" charset="0"/>
              </a:rPr>
              <a:t>getopt</a:t>
            </a:r>
            <a:r>
              <a:rPr lang="en-US" sz="2200" b="1" dirty="0">
                <a:solidFill>
                  <a:schemeClr val="tx1"/>
                </a:solidFill>
                <a:latin typeface="Courier New" pitchFamily="49" charset="0"/>
                <a:cs typeface="Courier New" pitchFamily="49" charset="0"/>
              </a:rPr>
              <a:t>(</a:t>
            </a:r>
            <a:r>
              <a:rPr lang="en-US" sz="2200" b="1" dirty="0">
                <a:solidFill>
                  <a:srgbClr val="0070C0"/>
                </a:solidFill>
                <a:latin typeface="Courier New" pitchFamily="49" charset="0"/>
                <a:cs typeface="Courier New" pitchFamily="49" charset="0"/>
              </a:rPr>
              <a:t>int</a:t>
            </a:r>
            <a:r>
              <a:rPr lang="en-US" sz="2200" b="1" dirty="0">
                <a:solidFill>
                  <a:schemeClr val="tx1"/>
                </a:solidFill>
                <a:latin typeface="Courier New" pitchFamily="49" charset="0"/>
                <a:cs typeface="Courier New" pitchFamily="49" charset="0"/>
              </a:rPr>
              <a:t> </a:t>
            </a:r>
            <a:r>
              <a:rPr lang="en-US" sz="2200" b="1" dirty="0" err="1">
                <a:solidFill>
                  <a:schemeClr val="tx1"/>
                </a:solidFill>
                <a:latin typeface="Courier New" pitchFamily="49" charset="0"/>
                <a:cs typeface="Courier New" pitchFamily="49" charset="0"/>
              </a:rPr>
              <a:t>argc</a:t>
            </a:r>
            <a:r>
              <a:rPr lang="en-US" sz="2200" b="1" dirty="0">
                <a:solidFill>
                  <a:schemeClr val="tx1"/>
                </a:solidFill>
                <a:latin typeface="Courier New" pitchFamily="49" charset="0"/>
                <a:cs typeface="Courier New" pitchFamily="49" charset="0"/>
              </a:rPr>
              <a:t>, </a:t>
            </a:r>
            <a:r>
              <a:rPr lang="en-US" sz="2200" b="1" dirty="0">
                <a:solidFill>
                  <a:srgbClr val="0070C0"/>
                </a:solidFill>
                <a:latin typeface="Courier New" pitchFamily="49" charset="0"/>
                <a:cs typeface="Courier New" pitchFamily="49" charset="0"/>
              </a:rPr>
              <a:t>char</a:t>
            </a:r>
            <a:r>
              <a:rPr lang="en-US" sz="2200" b="1" dirty="0">
                <a:solidFill>
                  <a:schemeClr val="tx1"/>
                </a:solidFill>
                <a:latin typeface="Courier New" pitchFamily="49" charset="0"/>
                <a:cs typeface="Courier New" pitchFamily="49" charset="0"/>
              </a:rPr>
              <a:t> * </a:t>
            </a:r>
            <a:r>
              <a:rPr lang="en-US" sz="2200" b="1" dirty="0">
                <a:solidFill>
                  <a:srgbClr val="0070C0"/>
                </a:solidFill>
                <a:latin typeface="Courier New" pitchFamily="49" charset="0"/>
                <a:cs typeface="Courier New" pitchFamily="49" charset="0"/>
              </a:rPr>
              <a:t>const</a:t>
            </a:r>
            <a:r>
              <a:rPr lang="en-US" sz="2200" b="1" dirty="0">
                <a:solidFill>
                  <a:schemeClr val="tx1"/>
                </a:solidFill>
                <a:latin typeface="Courier New" pitchFamily="49" charset="0"/>
                <a:cs typeface="Courier New" pitchFamily="49" charset="0"/>
              </a:rPr>
              <a:t> </a:t>
            </a:r>
            <a:r>
              <a:rPr lang="en-US" sz="2200" b="1" dirty="0" err="1">
                <a:solidFill>
                  <a:schemeClr val="tx1"/>
                </a:solidFill>
                <a:latin typeface="Courier New" pitchFamily="49" charset="0"/>
                <a:cs typeface="Courier New" pitchFamily="49" charset="0"/>
              </a:rPr>
              <a:t>argv</a:t>
            </a:r>
            <a:r>
              <a:rPr lang="en-US" sz="2200" b="1" dirty="0">
                <a:solidFill>
                  <a:schemeClr val="tx1"/>
                </a:solidFill>
                <a:latin typeface="Courier New" pitchFamily="49" charset="0"/>
                <a:cs typeface="Courier New" pitchFamily="49" charset="0"/>
              </a:rPr>
              <a:t>[], </a:t>
            </a:r>
            <a:r>
              <a:rPr lang="en-US" sz="2200" b="1" dirty="0">
                <a:solidFill>
                  <a:srgbClr val="0070C0"/>
                </a:solidFill>
                <a:latin typeface="Courier New" pitchFamily="49" charset="0"/>
                <a:cs typeface="Courier New" pitchFamily="49" charset="0"/>
              </a:rPr>
              <a:t>const char </a:t>
            </a:r>
            <a:r>
              <a:rPr lang="en-US" sz="2200" b="1" dirty="0">
                <a:solidFill>
                  <a:schemeClr val="tx1"/>
                </a:solidFill>
                <a:latin typeface="Courier New" pitchFamily="49" charset="0"/>
                <a:cs typeface="Courier New" pitchFamily="49" charset="0"/>
              </a:rPr>
              <a:t>*</a:t>
            </a:r>
            <a:r>
              <a:rPr lang="en-US" sz="2200" b="1" dirty="0" err="1">
                <a:solidFill>
                  <a:schemeClr val="tx1"/>
                </a:solidFill>
                <a:latin typeface="Courier New" pitchFamily="49" charset="0"/>
                <a:cs typeface="Courier New" pitchFamily="49" charset="0"/>
              </a:rPr>
              <a:t>optstring</a:t>
            </a:r>
            <a:r>
              <a:rPr lang="en-US" sz="2200" b="1" dirty="0">
                <a:solidFill>
                  <a:schemeClr val="tx1"/>
                </a:solidFill>
                <a:latin typeface="Courier New" pitchFamily="49" charset="0"/>
                <a:cs typeface="Courier New" pitchFamily="49" charset="0"/>
              </a:rPr>
              <a:t>);</a:t>
            </a:r>
          </a:p>
        </p:txBody>
      </p:sp>
    </p:spTree>
    <p:extLst>
      <p:ext uri="{BB962C8B-B14F-4D97-AF65-F5344CB8AC3E}">
        <p14:creationId xmlns:p14="http://schemas.microsoft.com/office/powerpoint/2010/main" val="34253031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4" grpId="0" animBg="1"/>
    </p:bldLst>
  </p:timing>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89103B-91DB-400F-98BB-F817116D3C80}"/>
              </a:ext>
            </a:extLst>
          </p:cNvPr>
          <p:cNvSpPr>
            <a:spLocks noGrp="1"/>
          </p:cNvSpPr>
          <p:nvPr>
            <p:ph type="title"/>
          </p:nvPr>
        </p:nvSpPr>
        <p:spPr/>
        <p:txBody>
          <a:bodyPr/>
          <a:lstStyle/>
          <a:p>
            <a:r>
              <a:rPr lang="en-US" dirty="0"/>
              <a:t>Use of </a:t>
            </a:r>
            <a:r>
              <a:rPr lang="en-US" dirty="0" err="1">
                <a:latin typeface="Courier New" panose="02070309020205020404" pitchFamily="49" charset="0"/>
                <a:cs typeface="Courier New" panose="02070309020205020404" pitchFamily="49" charset="0"/>
              </a:rPr>
              <a:t>getopt</a:t>
            </a:r>
            <a:r>
              <a:rPr lang="en-US" dirty="0">
                <a:latin typeface="Courier New" panose="02070309020205020404" pitchFamily="49" charset="0"/>
                <a:cs typeface="Courier New" panose="02070309020205020404" pitchFamily="49" charset="0"/>
              </a:rPr>
              <a:t>()</a:t>
            </a:r>
          </a:p>
        </p:txBody>
      </p:sp>
      <p:sp>
        <p:nvSpPr>
          <p:cNvPr id="3" name="Content Placeholder 2">
            <a:extLst>
              <a:ext uri="{FF2B5EF4-FFF2-40B4-BE49-F238E27FC236}">
                <a16:creationId xmlns:a16="http://schemas.microsoft.com/office/drawing/2014/main" id="{197F54BB-65CB-4849-810C-494BFD13C3A5}"/>
              </a:ext>
            </a:extLst>
          </p:cNvPr>
          <p:cNvSpPr>
            <a:spLocks noGrp="1"/>
          </p:cNvSpPr>
          <p:nvPr>
            <p:ph idx="1"/>
          </p:nvPr>
        </p:nvSpPr>
        <p:spPr/>
        <p:txBody>
          <a:bodyPr>
            <a:normAutofit fontScale="92500" lnSpcReduction="10000"/>
          </a:bodyPr>
          <a:lstStyle/>
          <a:p>
            <a:r>
              <a:rPr lang="en-US" dirty="0"/>
              <a:t>Typically, </a:t>
            </a:r>
            <a:r>
              <a:rPr lang="en-US" b="1" dirty="0" err="1">
                <a:latin typeface="Courier New" panose="02070309020205020404" pitchFamily="49" charset="0"/>
                <a:cs typeface="Courier New" panose="02070309020205020404" pitchFamily="49" charset="0"/>
              </a:rPr>
              <a:t>getopt</a:t>
            </a:r>
            <a:r>
              <a:rPr lang="en-US" b="1" dirty="0">
                <a:latin typeface="Courier New" panose="02070309020205020404" pitchFamily="49" charset="0"/>
                <a:cs typeface="Courier New" panose="02070309020205020404" pitchFamily="49" charset="0"/>
              </a:rPr>
              <a:t>()</a:t>
            </a:r>
            <a:r>
              <a:rPr lang="en-US" dirty="0"/>
              <a:t> is called repeatedly</a:t>
            </a:r>
          </a:p>
          <a:p>
            <a:pPr lvl="1"/>
            <a:r>
              <a:rPr lang="en-US" dirty="0"/>
              <a:t>Whenever a legal option is found, the </a:t>
            </a:r>
            <a:r>
              <a:rPr lang="en-US" b="1" dirty="0">
                <a:latin typeface="Courier New" panose="02070309020205020404" pitchFamily="49" charset="0"/>
                <a:cs typeface="Courier New" panose="02070309020205020404" pitchFamily="49" charset="0"/>
              </a:rPr>
              <a:t>char</a:t>
            </a:r>
            <a:r>
              <a:rPr lang="en-US" dirty="0"/>
              <a:t> value associated with that option is returned</a:t>
            </a:r>
          </a:p>
          <a:p>
            <a:pPr lvl="2"/>
            <a:r>
              <a:rPr lang="en-US" dirty="0"/>
              <a:t>If the option has an argument, it's stored in the global variable </a:t>
            </a:r>
            <a:r>
              <a:rPr lang="en-US" b="1" dirty="0" err="1">
                <a:latin typeface="Courier New" panose="02070309020205020404" pitchFamily="49" charset="0"/>
                <a:cs typeface="Courier New" panose="02070309020205020404" pitchFamily="49" charset="0"/>
              </a:rPr>
              <a:t>optarg</a:t>
            </a:r>
            <a:endParaRPr lang="en-US" b="1" dirty="0">
              <a:latin typeface="Courier New" panose="02070309020205020404" pitchFamily="49" charset="0"/>
              <a:cs typeface="Courier New" panose="02070309020205020404" pitchFamily="49" charset="0"/>
            </a:endParaRPr>
          </a:p>
          <a:p>
            <a:pPr lvl="1"/>
            <a:r>
              <a:rPr lang="en-US" dirty="0"/>
              <a:t>For unrecognized options, </a:t>
            </a:r>
            <a:r>
              <a:rPr lang="en-US" b="1" dirty="0">
                <a:latin typeface="Courier New" panose="02070309020205020404" pitchFamily="49" charset="0"/>
                <a:cs typeface="Courier New" panose="02070309020205020404" pitchFamily="49" charset="0"/>
              </a:rPr>
              <a:t>'?'</a:t>
            </a:r>
            <a:r>
              <a:rPr lang="en-US" dirty="0"/>
              <a:t> is returned</a:t>
            </a:r>
          </a:p>
          <a:p>
            <a:pPr lvl="1"/>
            <a:r>
              <a:rPr lang="en-US" dirty="0"/>
              <a:t>When all options have been processed</a:t>
            </a:r>
          </a:p>
          <a:p>
            <a:pPr lvl="2"/>
            <a:r>
              <a:rPr lang="en-US" b="1" dirty="0" err="1">
                <a:latin typeface="Courier New" panose="02070309020205020404" pitchFamily="49" charset="0"/>
                <a:cs typeface="Courier New" panose="02070309020205020404" pitchFamily="49" charset="0"/>
              </a:rPr>
              <a:t>getopt</a:t>
            </a:r>
            <a:r>
              <a:rPr lang="en-US" b="1" dirty="0">
                <a:latin typeface="Courier New" panose="02070309020205020404" pitchFamily="49" charset="0"/>
                <a:cs typeface="Courier New" panose="02070309020205020404" pitchFamily="49" charset="0"/>
              </a:rPr>
              <a:t>()</a:t>
            </a:r>
            <a:r>
              <a:rPr lang="en-US" dirty="0"/>
              <a:t> returns </a:t>
            </a:r>
            <a:r>
              <a:rPr lang="en-US" b="1" dirty="0">
                <a:latin typeface="Courier New" panose="02070309020205020404" pitchFamily="49" charset="0"/>
                <a:cs typeface="Courier New" panose="02070309020205020404" pitchFamily="49" charset="0"/>
              </a:rPr>
              <a:t>-1</a:t>
            </a:r>
          </a:p>
          <a:p>
            <a:pPr lvl="2"/>
            <a:r>
              <a:rPr lang="en-US" dirty="0"/>
              <a:t>The global variable </a:t>
            </a:r>
            <a:r>
              <a:rPr lang="en-US" b="1" dirty="0" err="1">
                <a:latin typeface="Courier New" panose="02070309020205020404" pitchFamily="49" charset="0"/>
                <a:cs typeface="Courier New" panose="02070309020205020404" pitchFamily="49" charset="0"/>
              </a:rPr>
              <a:t>optind</a:t>
            </a:r>
            <a:r>
              <a:rPr lang="en-US" dirty="0"/>
              <a:t> contains the index of the first element in </a:t>
            </a:r>
            <a:r>
              <a:rPr lang="en-US" b="1" dirty="0" err="1">
                <a:latin typeface="Courier New" panose="02070309020205020404" pitchFamily="49" charset="0"/>
                <a:cs typeface="Courier New" panose="02070309020205020404" pitchFamily="49" charset="0"/>
              </a:rPr>
              <a:t>argv</a:t>
            </a:r>
            <a:r>
              <a:rPr lang="en-US" dirty="0"/>
              <a:t> that isn't an option or option argument</a:t>
            </a:r>
          </a:p>
          <a:p>
            <a:r>
              <a:rPr lang="en-US" b="1" dirty="0" err="1">
                <a:latin typeface="Courier New" panose="02070309020205020404" pitchFamily="49" charset="0"/>
                <a:cs typeface="Courier New" panose="02070309020205020404" pitchFamily="49" charset="0"/>
              </a:rPr>
              <a:t>getopt</a:t>
            </a:r>
            <a:r>
              <a:rPr lang="en-US" b="1" dirty="0">
                <a:latin typeface="Courier New" panose="02070309020205020404" pitchFamily="49" charset="0"/>
                <a:cs typeface="Courier New" panose="02070309020205020404" pitchFamily="49" charset="0"/>
              </a:rPr>
              <a:t>()</a:t>
            </a:r>
            <a:r>
              <a:rPr lang="en-US" dirty="0"/>
              <a:t> moves around the contents of </a:t>
            </a:r>
            <a:r>
              <a:rPr lang="en-US" b="1" dirty="0" err="1">
                <a:latin typeface="Courier New" panose="02070309020205020404" pitchFamily="49" charset="0"/>
                <a:cs typeface="Courier New" panose="02070309020205020404" pitchFamily="49" charset="0"/>
              </a:rPr>
              <a:t>argv</a:t>
            </a:r>
            <a:r>
              <a:rPr lang="en-US" dirty="0"/>
              <a:t> so that all the options appear first</a:t>
            </a:r>
          </a:p>
        </p:txBody>
      </p:sp>
    </p:spTree>
    <p:extLst>
      <p:ext uri="{BB962C8B-B14F-4D97-AF65-F5344CB8AC3E}">
        <p14:creationId xmlns:p14="http://schemas.microsoft.com/office/powerpoint/2010/main" val="32456281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A80777-0012-40EA-943F-3D2A908A731C}"/>
              </a:ext>
            </a:extLst>
          </p:cNvPr>
          <p:cNvSpPr>
            <a:spLocks noGrp="1"/>
          </p:cNvSpPr>
          <p:nvPr>
            <p:ph type="title"/>
          </p:nvPr>
        </p:nvSpPr>
        <p:spPr/>
        <p:txBody>
          <a:bodyPr/>
          <a:lstStyle/>
          <a:p>
            <a:r>
              <a:rPr lang="en-US" dirty="0" err="1">
                <a:latin typeface="Courier New" panose="02070309020205020404" pitchFamily="49" charset="0"/>
                <a:cs typeface="Courier New" panose="02070309020205020404" pitchFamily="49" charset="0"/>
              </a:rPr>
              <a:t>getopt</a:t>
            </a:r>
            <a:r>
              <a:rPr lang="en-US" dirty="0">
                <a:latin typeface="Courier New" panose="02070309020205020404" pitchFamily="49" charset="0"/>
                <a:cs typeface="Courier New" panose="02070309020205020404" pitchFamily="49" charset="0"/>
              </a:rPr>
              <a:t>()</a:t>
            </a:r>
            <a:r>
              <a:rPr lang="en-US" dirty="0"/>
              <a:t> example</a:t>
            </a:r>
          </a:p>
        </p:txBody>
      </p:sp>
      <p:sp>
        <p:nvSpPr>
          <p:cNvPr id="3" name="Content Placeholder 2">
            <a:extLst>
              <a:ext uri="{FF2B5EF4-FFF2-40B4-BE49-F238E27FC236}">
                <a16:creationId xmlns:a16="http://schemas.microsoft.com/office/drawing/2014/main" id="{9E0C3073-38A2-4049-A33F-2C062947D9FD}"/>
              </a:ext>
            </a:extLst>
          </p:cNvPr>
          <p:cNvSpPr>
            <a:spLocks noGrp="1"/>
          </p:cNvSpPr>
          <p:nvPr>
            <p:ph idx="1"/>
          </p:nvPr>
        </p:nvSpPr>
        <p:spPr/>
        <p:txBody>
          <a:bodyPr>
            <a:normAutofit fontScale="85000" lnSpcReduction="20000"/>
          </a:bodyPr>
          <a:lstStyle/>
          <a:p>
            <a:r>
              <a:rPr lang="en-US" dirty="0"/>
              <a:t>Consider a program that runs the following code in its </a:t>
            </a:r>
            <a:r>
              <a:rPr lang="en-US" b="1" dirty="0">
                <a:latin typeface="Courier New" panose="02070309020205020404" pitchFamily="49" charset="0"/>
                <a:cs typeface="Courier New" panose="02070309020205020404" pitchFamily="49" charset="0"/>
              </a:rPr>
              <a:t>main()</a:t>
            </a:r>
          </a:p>
          <a:p>
            <a:endParaRPr lang="en-US" b="1" dirty="0">
              <a:latin typeface="Courier New" panose="02070309020205020404" pitchFamily="49" charset="0"/>
              <a:cs typeface="Courier New" panose="02070309020205020404" pitchFamily="49" charset="0"/>
            </a:endParaRPr>
          </a:p>
          <a:p>
            <a:endParaRPr lang="en-US" b="1" dirty="0">
              <a:latin typeface="Courier New" panose="02070309020205020404" pitchFamily="49" charset="0"/>
              <a:cs typeface="Courier New" panose="02070309020205020404" pitchFamily="49" charset="0"/>
            </a:endParaRPr>
          </a:p>
          <a:p>
            <a:endParaRPr lang="en-US" b="1" dirty="0">
              <a:latin typeface="Courier New" panose="02070309020205020404" pitchFamily="49" charset="0"/>
              <a:cs typeface="Courier New" panose="02070309020205020404" pitchFamily="49" charset="0"/>
            </a:endParaRPr>
          </a:p>
          <a:p>
            <a:endParaRPr lang="en-US" b="1" dirty="0">
              <a:latin typeface="Courier New" panose="02070309020205020404" pitchFamily="49" charset="0"/>
              <a:cs typeface="Courier New" panose="02070309020205020404" pitchFamily="49" charset="0"/>
            </a:endParaRPr>
          </a:p>
          <a:p>
            <a:endParaRPr lang="en-US" dirty="0"/>
          </a:p>
          <a:p>
            <a:endParaRPr lang="en-US" dirty="0"/>
          </a:p>
          <a:p>
            <a:endParaRPr lang="en-US" dirty="0"/>
          </a:p>
          <a:p>
            <a:endParaRPr lang="en-US" dirty="0"/>
          </a:p>
          <a:p>
            <a:endParaRPr lang="en-US" dirty="0"/>
          </a:p>
          <a:p>
            <a:r>
              <a:rPr lang="en-US" dirty="0"/>
              <a:t>It's looking for:</a:t>
            </a:r>
          </a:p>
          <a:p>
            <a:pPr lvl="1"/>
            <a:r>
              <a:rPr lang="en-US" dirty="0"/>
              <a:t>A </a:t>
            </a:r>
            <a:r>
              <a:rPr lang="en-US" b="1" dirty="0">
                <a:latin typeface="Courier New" panose="02070309020205020404" pitchFamily="49" charset="0"/>
                <a:cs typeface="Courier New" panose="02070309020205020404" pitchFamily="49" charset="0"/>
              </a:rPr>
              <a:t>-c</a:t>
            </a:r>
            <a:r>
              <a:rPr lang="en-US" dirty="0"/>
              <a:t> option with no argument</a:t>
            </a:r>
          </a:p>
          <a:p>
            <a:pPr lvl="1"/>
            <a:r>
              <a:rPr lang="en-US" dirty="0"/>
              <a:t>A </a:t>
            </a:r>
            <a:r>
              <a:rPr lang="en-US" b="1" dirty="0">
                <a:latin typeface="Courier New" panose="02070309020205020404" pitchFamily="49" charset="0"/>
                <a:cs typeface="Courier New" panose="02070309020205020404" pitchFamily="49" charset="0"/>
              </a:rPr>
              <a:t>-o</a:t>
            </a:r>
            <a:r>
              <a:rPr lang="en-US" dirty="0"/>
              <a:t> option with an argument</a:t>
            </a:r>
          </a:p>
          <a:p>
            <a:pPr lvl="1"/>
            <a:endParaRPr lang="en-US" dirty="0"/>
          </a:p>
          <a:p>
            <a:endParaRPr lang="en-US" dirty="0"/>
          </a:p>
          <a:p>
            <a:endParaRPr lang="en-US" dirty="0"/>
          </a:p>
          <a:p>
            <a:endParaRPr lang="en-US" dirty="0"/>
          </a:p>
          <a:p>
            <a:endParaRPr lang="en-US" dirty="0"/>
          </a:p>
          <a:p>
            <a:endParaRPr lang="en-US" dirty="0"/>
          </a:p>
        </p:txBody>
      </p:sp>
      <p:sp>
        <p:nvSpPr>
          <p:cNvPr id="4" name="Content Placeholder 2">
            <a:extLst>
              <a:ext uri="{FF2B5EF4-FFF2-40B4-BE49-F238E27FC236}">
                <a16:creationId xmlns:a16="http://schemas.microsoft.com/office/drawing/2014/main" id="{20D70D12-47B4-45FD-A4F2-9B317AB198EB}"/>
              </a:ext>
            </a:extLst>
          </p:cNvPr>
          <p:cNvSpPr txBox="1">
            <a:spLocks/>
          </p:cNvSpPr>
          <p:nvPr/>
        </p:nvSpPr>
        <p:spPr>
          <a:xfrm>
            <a:off x="609600" y="2209800"/>
            <a:ext cx="10972800" cy="2819400"/>
          </a:xfrm>
          <a:prstGeom prst="rect">
            <a:avLst/>
          </a:prstGeom>
          <a:ln/>
        </p:spPr>
        <p:style>
          <a:lnRef idx="1">
            <a:schemeClr val="dk1"/>
          </a:lnRef>
          <a:fillRef idx="2">
            <a:schemeClr val="dk1"/>
          </a:fillRef>
          <a:effectRef idx="1">
            <a:schemeClr val="dk1"/>
          </a:effectRef>
          <a:fontRef idx="minor">
            <a:schemeClr val="dk1"/>
          </a:fontRef>
        </p:style>
        <p:txBody>
          <a:bodyPr vert="horz" lIns="54864" tIns="91440" rtlCol="0" anchor="ctr">
            <a:normAutofit fontScale="77500" lnSpcReduction="20000"/>
          </a:bodyPr>
          <a:lstStyle/>
          <a:p>
            <a:pPr marL="438912" indent="-320040">
              <a:buClr>
                <a:schemeClr val="accent1"/>
              </a:buClr>
              <a:buSzPct val="80000"/>
              <a:defRPr/>
            </a:pPr>
            <a:r>
              <a:rPr lang="en-US" sz="2700" b="1" dirty="0">
                <a:solidFill>
                  <a:srgbClr val="0070C0"/>
                </a:solidFill>
                <a:latin typeface="Courier New" pitchFamily="49" charset="0"/>
                <a:cs typeface="Courier New" pitchFamily="49" charset="0"/>
              </a:rPr>
              <a:t>int </a:t>
            </a:r>
            <a:r>
              <a:rPr lang="en-US" sz="2700" b="1" dirty="0">
                <a:solidFill>
                  <a:schemeClr val="tx1"/>
                </a:solidFill>
                <a:latin typeface="Courier New" pitchFamily="49" charset="0"/>
                <a:cs typeface="Courier New" pitchFamily="49" charset="0"/>
              </a:rPr>
              <a:t>value = 0;</a:t>
            </a:r>
          </a:p>
          <a:p>
            <a:pPr marL="438912" indent="-320040">
              <a:buClr>
                <a:schemeClr val="accent1"/>
              </a:buClr>
              <a:buSzPct val="80000"/>
              <a:defRPr/>
            </a:pPr>
            <a:r>
              <a:rPr lang="en-US" sz="2700" b="1" dirty="0">
                <a:solidFill>
                  <a:srgbClr val="0070C0"/>
                </a:solidFill>
                <a:latin typeface="Courier New" pitchFamily="49" charset="0"/>
                <a:cs typeface="Courier New" pitchFamily="49" charset="0"/>
              </a:rPr>
              <a:t>while </a:t>
            </a:r>
            <a:r>
              <a:rPr lang="en-US" sz="2700" b="1" dirty="0">
                <a:solidFill>
                  <a:schemeClr val="tx1"/>
                </a:solidFill>
                <a:latin typeface="Courier New" pitchFamily="49" charset="0"/>
                <a:cs typeface="Courier New" pitchFamily="49" charset="0"/>
              </a:rPr>
              <a:t>((value = </a:t>
            </a:r>
            <a:r>
              <a:rPr lang="en-US" sz="2700" b="1" dirty="0" err="1">
                <a:solidFill>
                  <a:schemeClr val="tx1"/>
                </a:solidFill>
                <a:latin typeface="Courier New" pitchFamily="49" charset="0"/>
                <a:cs typeface="Courier New" pitchFamily="49" charset="0"/>
              </a:rPr>
              <a:t>getopt</a:t>
            </a:r>
            <a:r>
              <a:rPr lang="en-US" sz="2700" b="1" dirty="0">
                <a:solidFill>
                  <a:schemeClr val="tx1"/>
                </a:solidFill>
                <a:latin typeface="Courier New" pitchFamily="49" charset="0"/>
                <a:cs typeface="Courier New" pitchFamily="49" charset="0"/>
              </a:rPr>
              <a:t>(</a:t>
            </a:r>
            <a:r>
              <a:rPr lang="en-US" sz="2700" b="1" dirty="0" err="1">
                <a:solidFill>
                  <a:schemeClr val="tx1"/>
                </a:solidFill>
                <a:latin typeface="Courier New" pitchFamily="49" charset="0"/>
                <a:cs typeface="Courier New" pitchFamily="49" charset="0"/>
              </a:rPr>
              <a:t>argc</a:t>
            </a:r>
            <a:r>
              <a:rPr lang="en-US" sz="2700" b="1" dirty="0">
                <a:solidFill>
                  <a:schemeClr val="tx1"/>
                </a:solidFill>
                <a:latin typeface="Courier New" pitchFamily="49" charset="0"/>
                <a:cs typeface="Courier New" pitchFamily="49" charset="0"/>
              </a:rPr>
              <a:t>, </a:t>
            </a:r>
            <a:r>
              <a:rPr lang="en-US" sz="2700" b="1" dirty="0" err="1">
                <a:solidFill>
                  <a:schemeClr val="tx1"/>
                </a:solidFill>
                <a:latin typeface="Courier New" pitchFamily="49" charset="0"/>
                <a:cs typeface="Courier New" pitchFamily="49" charset="0"/>
              </a:rPr>
              <a:t>argv</a:t>
            </a:r>
            <a:r>
              <a:rPr lang="en-US" sz="2700" b="1" dirty="0">
                <a:solidFill>
                  <a:schemeClr val="tx1"/>
                </a:solidFill>
                <a:latin typeface="Courier New" pitchFamily="49" charset="0"/>
                <a:cs typeface="Courier New" pitchFamily="49" charset="0"/>
              </a:rPr>
              <a:t>, </a:t>
            </a:r>
            <a:r>
              <a:rPr lang="en-US" sz="2700" b="1" dirty="0">
                <a:solidFill>
                  <a:srgbClr val="C00000"/>
                </a:solidFill>
                <a:latin typeface="Courier New" pitchFamily="49" charset="0"/>
                <a:cs typeface="Courier New" pitchFamily="49" charset="0"/>
              </a:rPr>
              <a:t>"co:"</a:t>
            </a:r>
            <a:r>
              <a:rPr lang="en-US" sz="2700" b="1" dirty="0">
                <a:solidFill>
                  <a:schemeClr val="tx1"/>
                </a:solidFill>
                <a:latin typeface="Courier New" pitchFamily="49" charset="0"/>
                <a:cs typeface="Courier New" pitchFamily="49" charset="0"/>
              </a:rPr>
              <a:t>)) != -1)</a:t>
            </a:r>
          </a:p>
          <a:p>
            <a:pPr marL="438912" indent="-320040">
              <a:buClr>
                <a:schemeClr val="accent1"/>
              </a:buClr>
              <a:buSzPct val="80000"/>
              <a:defRPr/>
            </a:pPr>
            <a:r>
              <a:rPr lang="en-US" sz="2700" b="1" dirty="0">
                <a:solidFill>
                  <a:schemeClr val="tx1"/>
                </a:solidFill>
                <a:latin typeface="Courier New" pitchFamily="49" charset="0"/>
                <a:cs typeface="Courier New" pitchFamily="49" charset="0"/>
              </a:rPr>
              <a:t>{</a:t>
            </a:r>
          </a:p>
          <a:p>
            <a:pPr marL="438912" indent="-320040">
              <a:buClr>
                <a:schemeClr val="accent1"/>
              </a:buClr>
              <a:buSzPct val="80000"/>
              <a:defRPr/>
            </a:pPr>
            <a:r>
              <a:rPr lang="en-US" sz="2700" b="1" dirty="0">
                <a:solidFill>
                  <a:schemeClr val="tx1"/>
                </a:solidFill>
                <a:latin typeface="Courier New" pitchFamily="49" charset="0"/>
                <a:cs typeface="Courier New" pitchFamily="49" charset="0"/>
              </a:rPr>
              <a:t>	</a:t>
            </a:r>
            <a:r>
              <a:rPr lang="en-US" sz="2700" b="1" dirty="0">
                <a:solidFill>
                  <a:srgbClr val="0070C0"/>
                </a:solidFill>
                <a:latin typeface="Courier New" pitchFamily="49" charset="0"/>
                <a:cs typeface="Courier New" pitchFamily="49" charset="0"/>
              </a:rPr>
              <a:t>switch</a:t>
            </a:r>
            <a:r>
              <a:rPr lang="en-US" sz="2700" b="1" dirty="0">
                <a:solidFill>
                  <a:schemeClr val="tx1"/>
                </a:solidFill>
                <a:latin typeface="Courier New" pitchFamily="49" charset="0"/>
                <a:cs typeface="Courier New" pitchFamily="49" charset="0"/>
              </a:rPr>
              <a:t> (value)</a:t>
            </a:r>
          </a:p>
          <a:p>
            <a:pPr marL="438912" indent="-320040">
              <a:buClr>
                <a:schemeClr val="accent1"/>
              </a:buClr>
              <a:buSzPct val="80000"/>
              <a:defRPr/>
            </a:pPr>
            <a:r>
              <a:rPr lang="en-US" sz="2700" b="1" dirty="0">
                <a:solidFill>
                  <a:schemeClr val="tx1"/>
                </a:solidFill>
                <a:latin typeface="Courier New" pitchFamily="49" charset="0"/>
                <a:cs typeface="Courier New" pitchFamily="49" charset="0"/>
              </a:rPr>
              <a:t>	{</a:t>
            </a:r>
          </a:p>
          <a:p>
            <a:pPr marL="438912" indent="-320040">
              <a:buClr>
                <a:schemeClr val="accent1"/>
              </a:buClr>
              <a:buSzPct val="80000"/>
              <a:defRPr/>
            </a:pPr>
            <a:r>
              <a:rPr lang="en-US" sz="2700" b="1" dirty="0">
                <a:solidFill>
                  <a:schemeClr val="tx1"/>
                </a:solidFill>
                <a:latin typeface="Courier New" pitchFamily="49" charset="0"/>
                <a:cs typeface="Courier New" pitchFamily="49" charset="0"/>
              </a:rPr>
              <a:t>		</a:t>
            </a:r>
            <a:r>
              <a:rPr lang="en-US" sz="2700" b="1" dirty="0">
                <a:solidFill>
                  <a:srgbClr val="0070C0"/>
                </a:solidFill>
                <a:latin typeface="Courier New" pitchFamily="49" charset="0"/>
                <a:cs typeface="Courier New" pitchFamily="49" charset="0"/>
              </a:rPr>
              <a:t>case</a:t>
            </a:r>
            <a:r>
              <a:rPr lang="en-US" sz="2700" b="1" dirty="0">
                <a:solidFill>
                  <a:schemeClr val="tx1"/>
                </a:solidFill>
                <a:latin typeface="Courier New" pitchFamily="49" charset="0"/>
                <a:cs typeface="Courier New" pitchFamily="49" charset="0"/>
              </a:rPr>
              <a:t> </a:t>
            </a:r>
            <a:r>
              <a:rPr lang="en-US" sz="2700" b="1" dirty="0">
                <a:solidFill>
                  <a:srgbClr val="C00000"/>
                </a:solidFill>
                <a:latin typeface="Courier New" pitchFamily="49" charset="0"/>
                <a:cs typeface="Courier New" pitchFamily="49" charset="0"/>
              </a:rPr>
              <a:t>'c'</a:t>
            </a:r>
            <a:r>
              <a:rPr lang="en-US" sz="2700" b="1" dirty="0">
                <a:solidFill>
                  <a:schemeClr val="tx1"/>
                </a:solidFill>
                <a:latin typeface="Courier New" pitchFamily="49" charset="0"/>
                <a:cs typeface="Courier New" pitchFamily="49" charset="0"/>
              </a:rPr>
              <a:t>: </a:t>
            </a:r>
            <a:r>
              <a:rPr lang="en-US" sz="2700" b="1" dirty="0" err="1">
                <a:solidFill>
                  <a:schemeClr val="tx1"/>
                </a:solidFill>
                <a:latin typeface="Courier New" pitchFamily="49" charset="0"/>
                <a:cs typeface="Courier New" pitchFamily="49" charset="0"/>
              </a:rPr>
              <a:t>printf</a:t>
            </a:r>
            <a:r>
              <a:rPr lang="en-US" sz="2700" b="1" dirty="0">
                <a:solidFill>
                  <a:schemeClr val="tx1"/>
                </a:solidFill>
                <a:latin typeface="Courier New" pitchFamily="49" charset="0"/>
                <a:cs typeface="Courier New" pitchFamily="49" charset="0"/>
              </a:rPr>
              <a:t> (</a:t>
            </a:r>
            <a:r>
              <a:rPr lang="en-US" sz="2700" b="1" dirty="0">
                <a:solidFill>
                  <a:srgbClr val="C00000"/>
                </a:solidFill>
                <a:latin typeface="Courier New" pitchFamily="49" charset="0"/>
                <a:cs typeface="Courier New" pitchFamily="49" charset="0"/>
              </a:rPr>
              <a:t>"Compile but do not link\n"</a:t>
            </a:r>
            <a:r>
              <a:rPr lang="en-US" sz="2700" b="1" dirty="0">
                <a:solidFill>
                  <a:schemeClr val="tx1"/>
                </a:solidFill>
                <a:latin typeface="Courier New" pitchFamily="49" charset="0"/>
                <a:cs typeface="Courier New" pitchFamily="49" charset="0"/>
              </a:rPr>
              <a:t>); </a:t>
            </a:r>
            <a:r>
              <a:rPr lang="en-US" sz="2700" b="1" dirty="0">
                <a:solidFill>
                  <a:srgbClr val="0070C0"/>
                </a:solidFill>
                <a:latin typeface="Courier New" pitchFamily="49" charset="0"/>
                <a:cs typeface="Courier New" pitchFamily="49" charset="0"/>
              </a:rPr>
              <a:t>break</a:t>
            </a:r>
            <a:r>
              <a:rPr lang="en-US" sz="2700" b="1" dirty="0">
                <a:solidFill>
                  <a:schemeClr val="tx1"/>
                </a:solidFill>
                <a:latin typeface="Courier New" pitchFamily="49" charset="0"/>
                <a:cs typeface="Courier New" pitchFamily="49" charset="0"/>
              </a:rPr>
              <a:t>;</a:t>
            </a:r>
          </a:p>
          <a:p>
            <a:pPr marL="438912" indent="-320040">
              <a:buClr>
                <a:schemeClr val="accent1"/>
              </a:buClr>
              <a:buSzPct val="80000"/>
              <a:defRPr/>
            </a:pPr>
            <a:r>
              <a:rPr lang="en-US" sz="2700" b="1" dirty="0">
                <a:solidFill>
                  <a:schemeClr val="tx1"/>
                </a:solidFill>
                <a:latin typeface="Courier New" pitchFamily="49" charset="0"/>
                <a:cs typeface="Courier New" pitchFamily="49" charset="0"/>
              </a:rPr>
              <a:t>		</a:t>
            </a:r>
            <a:r>
              <a:rPr lang="en-US" sz="2700" b="1" dirty="0">
                <a:solidFill>
                  <a:srgbClr val="0070C0"/>
                </a:solidFill>
                <a:latin typeface="Courier New" pitchFamily="49" charset="0"/>
                <a:cs typeface="Courier New" pitchFamily="49" charset="0"/>
              </a:rPr>
              <a:t>case</a:t>
            </a:r>
            <a:r>
              <a:rPr lang="en-US" sz="2700" b="1" dirty="0">
                <a:solidFill>
                  <a:schemeClr val="tx1"/>
                </a:solidFill>
                <a:latin typeface="Courier New" pitchFamily="49" charset="0"/>
                <a:cs typeface="Courier New" pitchFamily="49" charset="0"/>
              </a:rPr>
              <a:t> </a:t>
            </a:r>
            <a:r>
              <a:rPr lang="en-US" sz="2700" b="1" dirty="0">
                <a:solidFill>
                  <a:srgbClr val="C00000"/>
                </a:solidFill>
                <a:latin typeface="Courier New" pitchFamily="49" charset="0"/>
                <a:cs typeface="Courier New" pitchFamily="49" charset="0"/>
              </a:rPr>
              <a:t>'o'</a:t>
            </a:r>
            <a:r>
              <a:rPr lang="en-US" sz="2700" b="1" dirty="0">
                <a:solidFill>
                  <a:schemeClr val="tx1"/>
                </a:solidFill>
                <a:latin typeface="Courier New" pitchFamily="49" charset="0"/>
                <a:cs typeface="Courier New" pitchFamily="49" charset="0"/>
              </a:rPr>
              <a:t>: </a:t>
            </a:r>
            <a:r>
              <a:rPr lang="en-US" sz="2700" b="1" dirty="0" err="1">
                <a:solidFill>
                  <a:schemeClr val="tx1"/>
                </a:solidFill>
                <a:latin typeface="Courier New" pitchFamily="49" charset="0"/>
                <a:cs typeface="Courier New" pitchFamily="49" charset="0"/>
              </a:rPr>
              <a:t>printf</a:t>
            </a:r>
            <a:r>
              <a:rPr lang="en-US" sz="2700" b="1" dirty="0">
                <a:solidFill>
                  <a:schemeClr val="tx1"/>
                </a:solidFill>
                <a:latin typeface="Courier New" pitchFamily="49" charset="0"/>
                <a:cs typeface="Courier New" pitchFamily="49" charset="0"/>
              </a:rPr>
              <a:t> (</a:t>
            </a:r>
            <a:r>
              <a:rPr lang="en-US" sz="2700" b="1" dirty="0">
                <a:solidFill>
                  <a:srgbClr val="C00000"/>
                </a:solidFill>
                <a:latin typeface="Courier New" pitchFamily="49" charset="0"/>
                <a:cs typeface="Courier New" pitchFamily="49" charset="0"/>
              </a:rPr>
              <a:t>"Output: %s\n"</a:t>
            </a:r>
            <a:r>
              <a:rPr lang="en-US" sz="2700" b="1" dirty="0">
                <a:solidFill>
                  <a:schemeClr val="tx1"/>
                </a:solidFill>
                <a:latin typeface="Courier New" pitchFamily="49" charset="0"/>
                <a:cs typeface="Courier New" pitchFamily="49" charset="0"/>
              </a:rPr>
              <a:t>, </a:t>
            </a:r>
            <a:r>
              <a:rPr lang="en-US" sz="2700" b="1" dirty="0" err="1">
                <a:solidFill>
                  <a:schemeClr val="tx1"/>
                </a:solidFill>
                <a:latin typeface="Courier New" pitchFamily="49" charset="0"/>
                <a:cs typeface="Courier New" pitchFamily="49" charset="0"/>
              </a:rPr>
              <a:t>optarg</a:t>
            </a:r>
            <a:r>
              <a:rPr lang="en-US" sz="2700" b="1" dirty="0">
                <a:solidFill>
                  <a:schemeClr val="tx1"/>
                </a:solidFill>
                <a:latin typeface="Courier New" pitchFamily="49" charset="0"/>
                <a:cs typeface="Courier New" pitchFamily="49" charset="0"/>
              </a:rPr>
              <a:t>); </a:t>
            </a:r>
            <a:r>
              <a:rPr lang="en-US" sz="2700" b="1" dirty="0">
                <a:solidFill>
                  <a:srgbClr val="0070C0"/>
                </a:solidFill>
                <a:latin typeface="Courier New" pitchFamily="49" charset="0"/>
                <a:cs typeface="Courier New" pitchFamily="49" charset="0"/>
              </a:rPr>
              <a:t>break</a:t>
            </a:r>
            <a:r>
              <a:rPr lang="en-US" sz="2700" b="1" dirty="0">
                <a:solidFill>
                  <a:schemeClr val="tx1"/>
                </a:solidFill>
                <a:latin typeface="Courier New" pitchFamily="49" charset="0"/>
                <a:cs typeface="Courier New" pitchFamily="49" charset="0"/>
              </a:rPr>
              <a:t>;	</a:t>
            </a:r>
          </a:p>
          <a:p>
            <a:pPr marL="438912" indent="-320040">
              <a:buClr>
                <a:schemeClr val="accent1"/>
              </a:buClr>
              <a:buSzPct val="80000"/>
              <a:defRPr/>
            </a:pPr>
            <a:r>
              <a:rPr lang="en-US" sz="2700" b="1" dirty="0">
                <a:solidFill>
                  <a:schemeClr val="tx1"/>
                </a:solidFill>
                <a:latin typeface="Courier New" pitchFamily="49" charset="0"/>
                <a:cs typeface="Courier New" pitchFamily="49" charset="0"/>
              </a:rPr>
              <a:t>	}</a:t>
            </a:r>
          </a:p>
          <a:p>
            <a:pPr marL="438912" indent="-320040">
              <a:buClr>
                <a:schemeClr val="accent1"/>
              </a:buClr>
              <a:buSzPct val="80000"/>
              <a:defRPr/>
            </a:pPr>
            <a:r>
              <a:rPr lang="en-US" sz="2700" b="1" dirty="0">
                <a:solidFill>
                  <a:schemeClr val="tx1"/>
                </a:solidFill>
                <a:latin typeface="Courier New" pitchFamily="49" charset="0"/>
                <a:cs typeface="Courier New" pitchFamily="49" charset="0"/>
              </a:rPr>
              <a:t>}</a:t>
            </a:r>
          </a:p>
          <a:p>
            <a:pPr marL="438912" indent="-320040">
              <a:buClr>
                <a:schemeClr val="accent1"/>
              </a:buClr>
              <a:buSzPct val="80000"/>
              <a:defRPr/>
            </a:pPr>
            <a:r>
              <a:rPr lang="en-US" sz="2700" b="1" dirty="0" err="1">
                <a:solidFill>
                  <a:schemeClr val="tx1"/>
                </a:solidFill>
                <a:latin typeface="Courier New" pitchFamily="49" charset="0"/>
                <a:cs typeface="Courier New" pitchFamily="49" charset="0"/>
              </a:rPr>
              <a:t>printf</a:t>
            </a:r>
            <a:r>
              <a:rPr lang="en-US" sz="2700" b="1" dirty="0">
                <a:solidFill>
                  <a:schemeClr val="tx1"/>
                </a:solidFill>
                <a:latin typeface="Courier New" pitchFamily="49" charset="0"/>
                <a:cs typeface="Courier New" pitchFamily="49" charset="0"/>
              </a:rPr>
              <a:t> (</a:t>
            </a:r>
            <a:r>
              <a:rPr lang="en-US" sz="2700" b="1" dirty="0">
                <a:solidFill>
                  <a:srgbClr val="C00000"/>
                </a:solidFill>
                <a:latin typeface="Courier New" pitchFamily="49" charset="0"/>
                <a:cs typeface="Courier New" pitchFamily="49" charset="0"/>
              </a:rPr>
              <a:t>"Current argument: %s\n"</a:t>
            </a:r>
            <a:r>
              <a:rPr lang="en-US" sz="2700" b="1" dirty="0">
                <a:solidFill>
                  <a:schemeClr val="tx1"/>
                </a:solidFill>
                <a:latin typeface="Courier New" pitchFamily="49" charset="0"/>
                <a:cs typeface="Courier New" pitchFamily="49" charset="0"/>
              </a:rPr>
              <a:t>, </a:t>
            </a:r>
            <a:r>
              <a:rPr lang="en-US" sz="2700" b="1" dirty="0" err="1">
                <a:solidFill>
                  <a:schemeClr val="tx1"/>
                </a:solidFill>
                <a:latin typeface="Courier New" pitchFamily="49" charset="0"/>
                <a:cs typeface="Courier New" pitchFamily="49" charset="0"/>
              </a:rPr>
              <a:t>argv</a:t>
            </a:r>
            <a:r>
              <a:rPr lang="en-US" sz="2700" b="1" dirty="0">
                <a:solidFill>
                  <a:schemeClr val="tx1"/>
                </a:solidFill>
                <a:latin typeface="Courier New" pitchFamily="49" charset="0"/>
                <a:cs typeface="Courier New" pitchFamily="49" charset="0"/>
              </a:rPr>
              <a:t>[</a:t>
            </a:r>
            <a:r>
              <a:rPr lang="en-US" sz="2700" b="1" dirty="0" err="1">
                <a:solidFill>
                  <a:schemeClr val="tx1"/>
                </a:solidFill>
                <a:latin typeface="Courier New" pitchFamily="49" charset="0"/>
                <a:cs typeface="Courier New" pitchFamily="49" charset="0"/>
              </a:rPr>
              <a:t>optind</a:t>
            </a:r>
            <a:r>
              <a:rPr lang="en-US" sz="2700" b="1" dirty="0">
                <a:solidFill>
                  <a:schemeClr val="tx1"/>
                </a:solidFill>
                <a:latin typeface="Courier New" pitchFamily="49" charset="0"/>
                <a:cs typeface="Courier New" pitchFamily="49" charset="0"/>
              </a:rPr>
              <a:t>]);</a:t>
            </a:r>
          </a:p>
        </p:txBody>
      </p:sp>
    </p:spTree>
    <p:extLst>
      <p:ext uri="{BB962C8B-B14F-4D97-AF65-F5344CB8AC3E}">
        <p14:creationId xmlns:p14="http://schemas.microsoft.com/office/powerpoint/2010/main" val="42575049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4" grpId="0" animBg="1"/>
    </p:bldLst>
  </p:timing>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1C952E-18E3-4A01-8501-BABAFC97AB8B}"/>
              </a:ext>
            </a:extLst>
          </p:cNvPr>
          <p:cNvSpPr>
            <a:spLocks noGrp="1"/>
          </p:cNvSpPr>
          <p:nvPr>
            <p:ph type="title"/>
          </p:nvPr>
        </p:nvSpPr>
        <p:spPr/>
        <p:txBody>
          <a:bodyPr/>
          <a:lstStyle/>
          <a:p>
            <a:r>
              <a:rPr lang="en-US" dirty="0" err="1">
                <a:latin typeface="Courier New" panose="02070309020205020404" pitchFamily="49" charset="0"/>
                <a:cs typeface="Courier New" panose="02070309020205020404" pitchFamily="49" charset="0"/>
              </a:rPr>
              <a:t>getopt</a:t>
            </a:r>
            <a:r>
              <a:rPr lang="en-US" dirty="0">
                <a:latin typeface="Courier New" panose="02070309020205020404" pitchFamily="49" charset="0"/>
                <a:cs typeface="Courier New" panose="02070309020205020404" pitchFamily="49" charset="0"/>
              </a:rPr>
              <a:t>()</a:t>
            </a:r>
            <a:r>
              <a:rPr lang="en-US" dirty="0"/>
              <a:t> example continued</a:t>
            </a:r>
          </a:p>
        </p:txBody>
      </p:sp>
      <p:sp>
        <p:nvSpPr>
          <p:cNvPr id="3" name="Content Placeholder 2">
            <a:extLst>
              <a:ext uri="{FF2B5EF4-FFF2-40B4-BE49-F238E27FC236}">
                <a16:creationId xmlns:a16="http://schemas.microsoft.com/office/drawing/2014/main" id="{F04D12C3-6FE7-4064-B69F-79D6839E158D}"/>
              </a:ext>
            </a:extLst>
          </p:cNvPr>
          <p:cNvSpPr>
            <a:spLocks noGrp="1"/>
          </p:cNvSpPr>
          <p:nvPr>
            <p:ph idx="1"/>
          </p:nvPr>
        </p:nvSpPr>
        <p:spPr>
          <a:xfrm>
            <a:off x="609600" y="1775193"/>
            <a:ext cx="10972800" cy="4092207"/>
          </a:xfrm>
        </p:spPr>
        <p:txBody>
          <a:bodyPr>
            <a:normAutofit fontScale="85000" lnSpcReduction="20000"/>
          </a:bodyPr>
          <a:lstStyle/>
          <a:p>
            <a:r>
              <a:rPr lang="en-US" dirty="0"/>
              <a:t>Now this executable (</a:t>
            </a:r>
            <a:r>
              <a:rPr lang="en-US" b="1" dirty="0">
                <a:latin typeface="Courier New" panose="02070309020205020404" pitchFamily="49" charset="0"/>
                <a:cs typeface="Courier New" panose="02070309020205020404" pitchFamily="49" charset="0"/>
              </a:rPr>
              <a:t>program</a:t>
            </a:r>
            <a:r>
              <a:rPr lang="en-US" dirty="0"/>
              <a:t>) is run:</a:t>
            </a:r>
          </a:p>
          <a:p>
            <a:endParaRPr lang="en-US" dirty="0"/>
          </a:p>
          <a:p>
            <a:endParaRPr lang="en-US" dirty="0"/>
          </a:p>
          <a:p>
            <a:endParaRPr lang="en-US" dirty="0"/>
          </a:p>
          <a:p>
            <a:r>
              <a:rPr lang="en-US" dirty="0"/>
              <a:t>The output will be:</a:t>
            </a:r>
          </a:p>
          <a:p>
            <a:endParaRPr lang="en-US" dirty="0"/>
          </a:p>
          <a:p>
            <a:endParaRPr lang="en-US" dirty="0"/>
          </a:p>
          <a:p>
            <a:endParaRPr lang="en-US" dirty="0"/>
          </a:p>
          <a:p>
            <a:endParaRPr lang="en-US" dirty="0"/>
          </a:p>
          <a:p>
            <a:endParaRPr lang="en-US" dirty="0"/>
          </a:p>
          <a:p>
            <a:r>
              <a:rPr lang="en-US" dirty="0"/>
              <a:t>Likewise, </a:t>
            </a:r>
            <a:r>
              <a:rPr lang="en-US" b="1" dirty="0" err="1">
                <a:latin typeface="Courier New" panose="02070309020205020404" pitchFamily="49" charset="0"/>
                <a:cs typeface="Courier New" panose="02070309020205020404" pitchFamily="49" charset="0"/>
              </a:rPr>
              <a:t>argv</a:t>
            </a:r>
            <a:r>
              <a:rPr lang="en-US" dirty="0"/>
              <a:t> will have been rearranged so that all options are first:</a:t>
            </a:r>
          </a:p>
          <a:p>
            <a:endParaRPr lang="en-US" dirty="0"/>
          </a:p>
          <a:p>
            <a:endParaRPr lang="en-US" dirty="0"/>
          </a:p>
        </p:txBody>
      </p:sp>
      <p:sp>
        <p:nvSpPr>
          <p:cNvPr id="4" name="Rectangle 3">
            <a:extLst>
              <a:ext uri="{FF2B5EF4-FFF2-40B4-BE49-F238E27FC236}">
                <a16:creationId xmlns:a16="http://schemas.microsoft.com/office/drawing/2014/main" id="{FC2C0815-49A0-44DA-9C54-3C5A1874D388}"/>
              </a:ext>
            </a:extLst>
          </p:cNvPr>
          <p:cNvSpPr/>
          <p:nvPr/>
        </p:nvSpPr>
        <p:spPr>
          <a:xfrm>
            <a:off x="609600" y="2209801"/>
            <a:ext cx="10972800" cy="838200"/>
          </a:xfrm>
          <a:prstGeom prst="rect">
            <a:avLst/>
          </a:prstGeom>
        </p:spPr>
        <p:style>
          <a:lnRef idx="3">
            <a:schemeClr val="lt1"/>
          </a:lnRef>
          <a:fillRef idx="1">
            <a:schemeClr val="accent4"/>
          </a:fillRef>
          <a:effectRef idx="1">
            <a:schemeClr val="accent4"/>
          </a:effectRef>
          <a:fontRef idx="minor">
            <a:schemeClr val="lt1"/>
          </a:fontRef>
        </p:style>
        <p:txBody>
          <a:bodyPr rtlCol="0" anchor="ctr"/>
          <a:lstStyle/>
          <a:p>
            <a:r>
              <a:rPr lang="en-US" sz="2800" b="1" dirty="0">
                <a:latin typeface="Courier New" pitchFamily="49" charset="0"/>
                <a:cs typeface="Courier New" pitchFamily="49" charset="0"/>
              </a:rPr>
              <a:t> ./program </a:t>
            </a:r>
            <a:r>
              <a:rPr lang="en-US" sz="2800" b="1" dirty="0" err="1">
                <a:latin typeface="Courier New" pitchFamily="49" charset="0"/>
                <a:cs typeface="Courier New" pitchFamily="49" charset="0"/>
              </a:rPr>
              <a:t>goats.c</a:t>
            </a:r>
            <a:r>
              <a:rPr lang="en-US" sz="2800" b="1" dirty="0">
                <a:latin typeface="Courier New" pitchFamily="49" charset="0"/>
                <a:cs typeface="Courier New" pitchFamily="49" charset="0"/>
              </a:rPr>
              <a:t> -o result –c</a:t>
            </a:r>
          </a:p>
        </p:txBody>
      </p:sp>
      <p:sp>
        <p:nvSpPr>
          <p:cNvPr id="5" name="Rectangle 4">
            <a:extLst>
              <a:ext uri="{FF2B5EF4-FFF2-40B4-BE49-F238E27FC236}">
                <a16:creationId xmlns:a16="http://schemas.microsoft.com/office/drawing/2014/main" id="{1534BABB-3FFA-4380-B1FB-A1940C4324B0}"/>
              </a:ext>
            </a:extLst>
          </p:cNvPr>
          <p:cNvSpPr/>
          <p:nvPr/>
        </p:nvSpPr>
        <p:spPr>
          <a:xfrm>
            <a:off x="609600" y="3581400"/>
            <a:ext cx="10972800" cy="1447800"/>
          </a:xfrm>
          <a:prstGeom prst="rect">
            <a:avLst/>
          </a:prstGeom>
        </p:spPr>
        <p:style>
          <a:lnRef idx="3">
            <a:schemeClr val="lt1"/>
          </a:lnRef>
          <a:fillRef idx="1">
            <a:schemeClr val="accent4"/>
          </a:fillRef>
          <a:effectRef idx="1">
            <a:schemeClr val="accent4"/>
          </a:effectRef>
          <a:fontRef idx="minor">
            <a:schemeClr val="lt1"/>
          </a:fontRef>
        </p:style>
        <p:txBody>
          <a:bodyPr rtlCol="0" anchor="ctr"/>
          <a:lstStyle/>
          <a:p>
            <a:r>
              <a:rPr lang="en-US" sz="2800" b="1" dirty="0">
                <a:latin typeface="Courier New" pitchFamily="49" charset="0"/>
                <a:cs typeface="Courier New" pitchFamily="49" charset="0"/>
              </a:rPr>
              <a:t>Output: result</a:t>
            </a:r>
          </a:p>
          <a:p>
            <a:r>
              <a:rPr lang="en-US" sz="2800" b="1" dirty="0">
                <a:latin typeface="Courier New" pitchFamily="49" charset="0"/>
                <a:cs typeface="Courier New" pitchFamily="49" charset="0"/>
              </a:rPr>
              <a:t>Compile but do not link</a:t>
            </a:r>
          </a:p>
          <a:p>
            <a:r>
              <a:rPr lang="en-US" sz="2800" b="1" dirty="0">
                <a:latin typeface="Courier New" pitchFamily="49" charset="0"/>
                <a:cs typeface="Courier New" pitchFamily="49" charset="0"/>
              </a:rPr>
              <a:t>Current argument: </a:t>
            </a:r>
            <a:r>
              <a:rPr lang="en-US" sz="2800" b="1" dirty="0" err="1">
                <a:latin typeface="Courier New" pitchFamily="49" charset="0"/>
                <a:cs typeface="Courier New" pitchFamily="49" charset="0"/>
              </a:rPr>
              <a:t>goats.c</a:t>
            </a:r>
            <a:endParaRPr lang="en-US" sz="2800" b="1" dirty="0">
              <a:latin typeface="Courier New" pitchFamily="49" charset="0"/>
              <a:cs typeface="Courier New" pitchFamily="49" charset="0"/>
            </a:endParaRPr>
          </a:p>
        </p:txBody>
      </p:sp>
      <p:graphicFrame>
        <p:nvGraphicFramePr>
          <p:cNvPr id="6" name="Table 5">
            <a:extLst>
              <a:ext uri="{FF2B5EF4-FFF2-40B4-BE49-F238E27FC236}">
                <a16:creationId xmlns:a16="http://schemas.microsoft.com/office/drawing/2014/main" id="{E8532957-621A-41D8-9320-8B4F6C124D91}"/>
              </a:ext>
            </a:extLst>
          </p:cNvPr>
          <p:cNvGraphicFramePr>
            <a:graphicFrameLocks noGrp="1"/>
          </p:cNvGraphicFramePr>
          <p:nvPr>
            <p:extLst/>
          </p:nvPr>
        </p:nvGraphicFramePr>
        <p:xfrm>
          <a:off x="609601" y="5562599"/>
          <a:ext cx="10363199" cy="1295402"/>
        </p:xfrm>
        <a:graphic>
          <a:graphicData uri="http://schemas.openxmlformats.org/drawingml/2006/table">
            <a:tbl>
              <a:tblPr bandRow="1">
                <a:noFill/>
                <a:tableStyleId>{3C2FFA5D-87B4-456A-9821-1D502468CF0F}</a:tableStyleId>
              </a:tblPr>
              <a:tblGrid>
                <a:gridCol w="1480457">
                  <a:extLst>
                    <a:ext uri="{9D8B030D-6E8A-4147-A177-3AD203B41FA5}">
                      <a16:colId xmlns:a16="http://schemas.microsoft.com/office/drawing/2014/main" val="2154900053"/>
                    </a:ext>
                  </a:extLst>
                </a:gridCol>
                <a:gridCol w="1480457">
                  <a:extLst>
                    <a:ext uri="{9D8B030D-6E8A-4147-A177-3AD203B41FA5}">
                      <a16:colId xmlns:a16="http://schemas.microsoft.com/office/drawing/2014/main" val="697157101"/>
                    </a:ext>
                  </a:extLst>
                </a:gridCol>
                <a:gridCol w="1480457">
                  <a:extLst>
                    <a:ext uri="{9D8B030D-6E8A-4147-A177-3AD203B41FA5}">
                      <a16:colId xmlns:a16="http://schemas.microsoft.com/office/drawing/2014/main" val="2559642089"/>
                    </a:ext>
                  </a:extLst>
                </a:gridCol>
                <a:gridCol w="1480457">
                  <a:extLst>
                    <a:ext uri="{9D8B030D-6E8A-4147-A177-3AD203B41FA5}">
                      <a16:colId xmlns:a16="http://schemas.microsoft.com/office/drawing/2014/main" val="248675268"/>
                    </a:ext>
                  </a:extLst>
                </a:gridCol>
                <a:gridCol w="1480457">
                  <a:extLst>
                    <a:ext uri="{9D8B030D-6E8A-4147-A177-3AD203B41FA5}">
                      <a16:colId xmlns:a16="http://schemas.microsoft.com/office/drawing/2014/main" val="3289381836"/>
                    </a:ext>
                  </a:extLst>
                </a:gridCol>
                <a:gridCol w="1480457">
                  <a:extLst>
                    <a:ext uri="{9D8B030D-6E8A-4147-A177-3AD203B41FA5}">
                      <a16:colId xmlns:a16="http://schemas.microsoft.com/office/drawing/2014/main" val="839688326"/>
                    </a:ext>
                  </a:extLst>
                </a:gridCol>
                <a:gridCol w="1480457">
                  <a:extLst>
                    <a:ext uri="{9D8B030D-6E8A-4147-A177-3AD203B41FA5}">
                      <a16:colId xmlns:a16="http://schemas.microsoft.com/office/drawing/2014/main" val="2128894372"/>
                    </a:ext>
                  </a:extLst>
                </a:gridCol>
              </a:tblGrid>
              <a:tr h="647701">
                <a:tc>
                  <a:txBody>
                    <a:bodyPr/>
                    <a:lstStyle/>
                    <a:p>
                      <a:pPr algn="ctr"/>
                      <a:r>
                        <a:rPr lang="en-US" sz="2400" b="1" dirty="0" err="1">
                          <a:latin typeface="Courier New" panose="02070309020205020404" pitchFamily="49" charset="0"/>
                          <a:cs typeface="Courier New" panose="02070309020205020404" pitchFamily="49" charset="0"/>
                        </a:rPr>
                        <a:t>argv</a:t>
                      </a:r>
                      <a:endParaRPr lang="en-US" sz="2400" b="1" dirty="0">
                        <a:latin typeface="Courier New" panose="02070309020205020404" pitchFamily="49" charset="0"/>
                        <a:cs typeface="Courier New" panose="02070309020205020404" pitchFamily="49" charset="0"/>
                      </a:endParaRPr>
                    </a:p>
                  </a:txBody>
                  <a:tcPr anchor="ctr">
                    <a:lnL w="9525" cap="flat" cmpd="sng" algn="ctr">
                      <a:noFill/>
                      <a:prstDash val="solid"/>
                    </a:lnL>
                    <a:lnR w="12700" cap="flat" cmpd="sng" algn="ctr">
                      <a:solidFill>
                        <a:schemeClr val="tx1"/>
                      </a:solidFill>
                      <a:prstDash val="solid"/>
                      <a:round/>
                      <a:headEnd type="none" w="med" len="med"/>
                      <a:tailEnd type="none" w="med" len="med"/>
                    </a:lnR>
                    <a:lnT w="9525" cap="flat" cmpd="sng" algn="ctr">
                      <a:noFill/>
                      <a:prstDash val="solid"/>
                    </a:lnT>
                    <a:lnB w="9525" cap="flat" cmpd="sng" algn="ctr">
                      <a:noFill/>
                      <a:prstDash val="solid"/>
                    </a:lnB>
                    <a:lnTlToBr w="12700" cmpd="sng">
                      <a:noFill/>
                      <a:prstDash val="solid"/>
                    </a:lnTlToBr>
                    <a:lnBlToTr w="12700" cmpd="sng">
                      <a:noFill/>
                      <a:prstDash val="solid"/>
                    </a:lnBlToTr>
                    <a:noFill/>
                  </a:tcPr>
                </a:tc>
                <a:tc>
                  <a:txBody>
                    <a:bodyPr/>
                    <a:lstStyle/>
                    <a:p>
                      <a:pPr algn="ctr"/>
                      <a:r>
                        <a:rPr lang="en-US" b="1" dirty="0">
                          <a:latin typeface="Courier New" panose="02070309020205020404" pitchFamily="49" charset="0"/>
                          <a:cs typeface="Courier New" panose="02070309020205020404" pitchFamily="49" charset="0"/>
                        </a:rPr>
                        <a:t>./program</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6200000" scaled="1"/>
                      <a:tileRect/>
                    </a:gradFill>
                  </a:tcPr>
                </a:tc>
                <a:tc>
                  <a:txBody>
                    <a:bodyPr/>
                    <a:lstStyle/>
                    <a:p>
                      <a:pPr algn="ctr"/>
                      <a:r>
                        <a:rPr lang="en-US" b="1" dirty="0">
                          <a:latin typeface="Courier New" panose="02070309020205020404" pitchFamily="49" charset="0"/>
                          <a:cs typeface="Courier New" panose="02070309020205020404" pitchFamily="49" charset="0"/>
                        </a:rPr>
                        <a:t>-o</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6200000" scaled="1"/>
                      <a:tileRect/>
                    </a:gradFill>
                  </a:tcPr>
                </a:tc>
                <a:tc>
                  <a:txBody>
                    <a:bodyPr/>
                    <a:lstStyle/>
                    <a:p>
                      <a:pPr algn="ctr"/>
                      <a:r>
                        <a:rPr lang="en-US" b="1" dirty="0">
                          <a:latin typeface="Courier New" panose="02070309020205020404" pitchFamily="49" charset="0"/>
                          <a:cs typeface="Courier New" panose="02070309020205020404" pitchFamily="49" charset="0"/>
                        </a:rPr>
                        <a:t>result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6200000" scaled="1"/>
                      <a:tileRect/>
                    </a:gradFill>
                  </a:tcPr>
                </a:tc>
                <a:tc>
                  <a:txBody>
                    <a:bodyPr/>
                    <a:lstStyle/>
                    <a:p>
                      <a:pPr algn="ctr"/>
                      <a:r>
                        <a:rPr lang="en-US" b="1" dirty="0">
                          <a:latin typeface="Courier New" panose="02070309020205020404" pitchFamily="49" charset="0"/>
                          <a:cs typeface="Courier New" panose="02070309020205020404" pitchFamily="49" charset="0"/>
                        </a:rPr>
                        <a:t>-c</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6200000" scaled="1"/>
                      <a:tileRect/>
                    </a:gradFill>
                  </a:tcPr>
                </a:tc>
                <a:tc>
                  <a:txBody>
                    <a:bodyPr/>
                    <a:lstStyle/>
                    <a:p>
                      <a:pPr algn="ctr"/>
                      <a:r>
                        <a:rPr lang="en-US" b="1" dirty="0" err="1">
                          <a:latin typeface="Courier New" panose="02070309020205020404" pitchFamily="49" charset="0"/>
                          <a:cs typeface="Courier New" panose="02070309020205020404" pitchFamily="49" charset="0"/>
                        </a:rPr>
                        <a:t>goats.c</a:t>
                      </a:r>
                      <a:endParaRPr lang="en-US" b="1" dirty="0">
                        <a:latin typeface="Courier New" panose="02070309020205020404" pitchFamily="49" charset="0"/>
                        <a:cs typeface="Courier New" panose="02070309020205020404" pitchFamily="49"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6200000" scaled="1"/>
                      <a:tileRect/>
                    </a:gradFill>
                  </a:tcPr>
                </a:tc>
                <a:tc>
                  <a:txBody>
                    <a:bodyPr/>
                    <a:lstStyle/>
                    <a:p>
                      <a:pPr algn="ctr"/>
                      <a:r>
                        <a:rPr lang="en-US" b="1" dirty="0">
                          <a:latin typeface="Courier New" panose="02070309020205020404" pitchFamily="49" charset="0"/>
                          <a:cs typeface="Courier New" panose="02070309020205020404" pitchFamily="49" charset="0"/>
                        </a:rPr>
                        <a:t>NULL</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6200000" scaled="1"/>
                      <a:tileRect/>
                    </a:gradFill>
                  </a:tcPr>
                </a:tc>
                <a:extLst>
                  <a:ext uri="{0D108BD9-81ED-4DB2-BD59-A6C34878D82A}">
                    <a16:rowId xmlns:a16="http://schemas.microsoft.com/office/drawing/2014/main" val="1940455821"/>
                  </a:ext>
                </a:extLst>
              </a:tr>
              <a:tr h="647701">
                <a:tc>
                  <a:txBody>
                    <a:bodyPr/>
                    <a:lstStyle/>
                    <a:p>
                      <a:endParaRPr lang="en-US" dirty="0"/>
                    </a:p>
                  </a:txBody>
                  <a:tcPr>
                    <a:lnL w="9525" cap="flat" cmpd="sng" algn="ctr">
                      <a:noFill/>
                      <a:prstDash val="solid"/>
                    </a:lnL>
                    <a:lnR w="9525" cap="flat" cmpd="sng" algn="ctr">
                      <a:noFill/>
                      <a:prstDash val="solid"/>
                    </a:lnR>
                    <a:lnT w="9525" cap="flat" cmpd="sng" algn="ctr">
                      <a:noFill/>
                      <a:prstDash val="solid"/>
                    </a:lnT>
                    <a:lnB w="9525" cap="flat" cmpd="sng" algn="ctr">
                      <a:noFill/>
                      <a:prstDash val="solid"/>
                    </a:lnB>
                    <a:lnTlToBr w="12700" cmpd="sng">
                      <a:noFill/>
                      <a:prstDash val="solid"/>
                    </a:lnTlToBr>
                    <a:lnBlToTr w="12700" cmpd="sng">
                      <a:noFill/>
                      <a:prstDash val="solid"/>
                    </a:lnBlToTr>
                    <a:noFill/>
                  </a:tcPr>
                </a:tc>
                <a:tc>
                  <a:txBody>
                    <a:bodyPr/>
                    <a:lstStyle/>
                    <a:p>
                      <a:pPr algn="ctr"/>
                      <a:r>
                        <a:rPr lang="en-US" b="1" dirty="0">
                          <a:latin typeface="Courier New" panose="02070309020205020404" pitchFamily="49" charset="0"/>
                          <a:cs typeface="Courier New" panose="02070309020205020404" pitchFamily="49" charset="0"/>
                        </a:rPr>
                        <a:t>0</a:t>
                      </a:r>
                    </a:p>
                  </a:txBody>
                  <a:tcPr>
                    <a:lnL w="9525" cap="flat" cmpd="sng" algn="ctr">
                      <a:noFill/>
                      <a:prstDash val="solid"/>
                    </a:lnL>
                    <a:lnR w="9525" cap="flat" cmpd="sng" algn="ctr">
                      <a:noFill/>
                      <a:prstDash val="solid"/>
                    </a:lnR>
                    <a:lnT w="12700" cap="flat" cmpd="sng" algn="ctr">
                      <a:solidFill>
                        <a:schemeClr val="tx1"/>
                      </a:solidFill>
                      <a:prstDash val="solid"/>
                      <a:round/>
                      <a:headEnd type="none" w="med" len="med"/>
                      <a:tailEnd type="none" w="med" len="med"/>
                    </a:lnT>
                    <a:lnB w="9525" cap="flat" cmpd="sng" algn="ctr">
                      <a:noFill/>
                      <a:prstDash val="solid"/>
                    </a:lnB>
                    <a:lnTlToBr w="12700" cmpd="sng">
                      <a:noFill/>
                      <a:prstDash val="solid"/>
                    </a:lnTlToBr>
                    <a:lnBlToTr w="12700" cmpd="sng">
                      <a:noFill/>
                      <a:prstDash val="solid"/>
                    </a:lnBlToTr>
                    <a:noFill/>
                  </a:tcPr>
                </a:tc>
                <a:tc>
                  <a:txBody>
                    <a:bodyPr/>
                    <a:lstStyle/>
                    <a:p>
                      <a:pPr algn="ctr"/>
                      <a:r>
                        <a:rPr lang="en-US" b="1" dirty="0">
                          <a:latin typeface="Courier New" panose="02070309020205020404" pitchFamily="49" charset="0"/>
                          <a:cs typeface="Courier New" panose="02070309020205020404" pitchFamily="49" charset="0"/>
                        </a:rPr>
                        <a:t>1</a:t>
                      </a:r>
                    </a:p>
                  </a:txBody>
                  <a:tcPr>
                    <a:lnL w="9525" cap="flat" cmpd="sng" algn="ctr">
                      <a:noFill/>
                      <a:prstDash val="solid"/>
                    </a:lnL>
                    <a:lnR w="9525" cap="flat" cmpd="sng" algn="ctr">
                      <a:noFill/>
                      <a:prstDash val="solid"/>
                    </a:lnR>
                    <a:lnT w="12700" cap="flat" cmpd="sng" algn="ctr">
                      <a:solidFill>
                        <a:schemeClr val="tx1"/>
                      </a:solidFill>
                      <a:prstDash val="solid"/>
                      <a:round/>
                      <a:headEnd type="none" w="med" len="med"/>
                      <a:tailEnd type="none" w="med" len="med"/>
                    </a:lnT>
                    <a:lnB w="9525" cap="flat" cmpd="sng" algn="ctr">
                      <a:noFill/>
                      <a:prstDash val="solid"/>
                    </a:lnB>
                    <a:lnTlToBr w="12700" cmpd="sng">
                      <a:noFill/>
                      <a:prstDash val="solid"/>
                    </a:lnTlToBr>
                    <a:lnBlToTr w="12700" cmpd="sng">
                      <a:noFill/>
                      <a:prstDash val="solid"/>
                    </a:lnBlToTr>
                    <a:noFill/>
                  </a:tcPr>
                </a:tc>
                <a:tc>
                  <a:txBody>
                    <a:bodyPr/>
                    <a:lstStyle/>
                    <a:p>
                      <a:pPr algn="ctr"/>
                      <a:r>
                        <a:rPr lang="en-US" b="1" dirty="0">
                          <a:latin typeface="Courier New" panose="02070309020205020404" pitchFamily="49" charset="0"/>
                          <a:cs typeface="Courier New" panose="02070309020205020404" pitchFamily="49" charset="0"/>
                        </a:rPr>
                        <a:t>2</a:t>
                      </a:r>
                    </a:p>
                  </a:txBody>
                  <a:tcPr>
                    <a:lnL w="9525" cap="flat" cmpd="sng" algn="ctr">
                      <a:noFill/>
                      <a:prstDash val="solid"/>
                    </a:lnL>
                    <a:lnR w="9525" cap="flat" cmpd="sng" algn="ctr">
                      <a:noFill/>
                      <a:prstDash val="solid"/>
                    </a:lnR>
                    <a:lnT w="12700" cap="flat" cmpd="sng" algn="ctr">
                      <a:solidFill>
                        <a:schemeClr val="tx1"/>
                      </a:solidFill>
                      <a:prstDash val="solid"/>
                      <a:round/>
                      <a:headEnd type="none" w="med" len="med"/>
                      <a:tailEnd type="none" w="med" len="med"/>
                    </a:lnT>
                    <a:lnB w="9525" cap="flat" cmpd="sng" algn="ctr">
                      <a:noFill/>
                      <a:prstDash val="solid"/>
                    </a:lnB>
                    <a:lnTlToBr w="12700" cmpd="sng">
                      <a:noFill/>
                      <a:prstDash val="solid"/>
                    </a:lnTlToBr>
                    <a:lnBlToTr w="12700" cmpd="sng">
                      <a:noFill/>
                      <a:prstDash val="solid"/>
                    </a:lnBlToTr>
                    <a:noFill/>
                  </a:tcPr>
                </a:tc>
                <a:tc>
                  <a:txBody>
                    <a:bodyPr/>
                    <a:lstStyle/>
                    <a:p>
                      <a:pPr algn="ctr"/>
                      <a:r>
                        <a:rPr lang="en-US" b="1" dirty="0">
                          <a:latin typeface="Courier New" panose="02070309020205020404" pitchFamily="49" charset="0"/>
                          <a:cs typeface="Courier New" panose="02070309020205020404" pitchFamily="49" charset="0"/>
                        </a:rPr>
                        <a:t>3</a:t>
                      </a:r>
                    </a:p>
                  </a:txBody>
                  <a:tcPr>
                    <a:lnL w="9525" cap="flat" cmpd="sng" algn="ctr">
                      <a:noFill/>
                      <a:prstDash val="solid"/>
                    </a:lnL>
                    <a:lnR w="9525" cap="flat" cmpd="sng" algn="ctr">
                      <a:noFill/>
                      <a:prstDash val="solid"/>
                    </a:lnR>
                    <a:lnT w="12700" cap="flat" cmpd="sng" algn="ctr">
                      <a:solidFill>
                        <a:schemeClr val="tx1"/>
                      </a:solidFill>
                      <a:prstDash val="solid"/>
                      <a:round/>
                      <a:headEnd type="none" w="med" len="med"/>
                      <a:tailEnd type="none" w="med" len="med"/>
                    </a:lnT>
                    <a:lnB w="9525" cap="flat" cmpd="sng" algn="ctr">
                      <a:noFill/>
                      <a:prstDash val="solid"/>
                    </a:lnB>
                    <a:lnTlToBr w="12700" cmpd="sng">
                      <a:noFill/>
                      <a:prstDash val="solid"/>
                    </a:lnTlToBr>
                    <a:lnBlToTr w="12700" cmpd="sng">
                      <a:noFill/>
                      <a:prstDash val="solid"/>
                    </a:lnBlToTr>
                    <a:noFill/>
                  </a:tcPr>
                </a:tc>
                <a:tc>
                  <a:txBody>
                    <a:bodyPr/>
                    <a:lstStyle/>
                    <a:p>
                      <a:pPr algn="ctr"/>
                      <a:r>
                        <a:rPr lang="en-US" b="1" dirty="0">
                          <a:latin typeface="Courier New" panose="02070309020205020404" pitchFamily="49" charset="0"/>
                          <a:cs typeface="Courier New" panose="02070309020205020404" pitchFamily="49" charset="0"/>
                        </a:rPr>
                        <a:t>4</a:t>
                      </a:r>
                    </a:p>
                  </a:txBody>
                  <a:tcPr>
                    <a:lnL w="9525" cap="flat" cmpd="sng" algn="ctr">
                      <a:noFill/>
                      <a:prstDash val="solid"/>
                    </a:lnL>
                    <a:lnR w="9525" cap="flat" cmpd="sng" algn="ctr">
                      <a:noFill/>
                      <a:prstDash val="solid"/>
                    </a:lnR>
                    <a:lnT w="12700" cap="flat" cmpd="sng" algn="ctr">
                      <a:solidFill>
                        <a:schemeClr val="tx1"/>
                      </a:solidFill>
                      <a:prstDash val="solid"/>
                      <a:round/>
                      <a:headEnd type="none" w="med" len="med"/>
                      <a:tailEnd type="none" w="med" len="med"/>
                    </a:lnT>
                    <a:lnB w="9525" cap="flat" cmpd="sng" algn="ctr">
                      <a:noFill/>
                      <a:prstDash val="solid"/>
                    </a:lnB>
                    <a:lnTlToBr w="12700" cmpd="sng">
                      <a:noFill/>
                      <a:prstDash val="solid"/>
                    </a:lnTlToBr>
                    <a:lnBlToTr w="12700" cmpd="sng">
                      <a:noFill/>
                      <a:prstDash val="solid"/>
                    </a:lnBlToTr>
                    <a:noFill/>
                  </a:tcPr>
                </a:tc>
                <a:tc>
                  <a:txBody>
                    <a:bodyPr/>
                    <a:lstStyle/>
                    <a:p>
                      <a:pPr algn="ctr"/>
                      <a:r>
                        <a:rPr lang="en-US" b="1" dirty="0">
                          <a:latin typeface="Courier New" panose="02070309020205020404" pitchFamily="49" charset="0"/>
                          <a:cs typeface="Courier New" panose="02070309020205020404" pitchFamily="49" charset="0"/>
                        </a:rPr>
                        <a:t>5</a:t>
                      </a:r>
                    </a:p>
                  </a:txBody>
                  <a:tcPr>
                    <a:lnL w="9525" cap="flat" cmpd="sng" algn="ctr">
                      <a:noFill/>
                      <a:prstDash val="solid"/>
                    </a:lnL>
                    <a:lnR w="9525" cap="flat" cmpd="sng" algn="ctr">
                      <a:noFill/>
                      <a:prstDash val="solid"/>
                    </a:lnR>
                    <a:lnT w="12700" cap="flat" cmpd="sng" algn="ctr">
                      <a:solidFill>
                        <a:schemeClr val="tx1"/>
                      </a:solidFill>
                      <a:prstDash val="solid"/>
                      <a:round/>
                      <a:headEnd type="none" w="med" len="med"/>
                      <a:tailEnd type="none" w="med" len="med"/>
                    </a:lnT>
                    <a:lnB w="9525" cap="flat" cmpd="sng" algn="ctr">
                      <a:noFill/>
                      <a:prstDash val="solid"/>
                    </a:lnB>
                    <a:lnTlToBr w="12700" cmpd="sng">
                      <a:noFill/>
                      <a:prstDash val="solid"/>
                    </a:lnTlToBr>
                    <a:lnBlToTr w="12700" cmpd="sng">
                      <a:noFill/>
                      <a:prstDash val="solid"/>
                    </a:lnBlToTr>
                    <a:noFill/>
                  </a:tcPr>
                </a:tc>
                <a:extLst>
                  <a:ext uri="{0D108BD9-81ED-4DB2-BD59-A6C34878D82A}">
                    <a16:rowId xmlns:a16="http://schemas.microsoft.com/office/drawing/2014/main" val="1702389861"/>
                  </a:ext>
                </a:extLst>
              </a:tr>
            </a:tbl>
          </a:graphicData>
        </a:graphic>
      </p:graphicFrame>
    </p:spTree>
    <p:extLst>
      <p:ext uri="{BB962C8B-B14F-4D97-AF65-F5344CB8AC3E}">
        <p14:creationId xmlns:p14="http://schemas.microsoft.com/office/powerpoint/2010/main" val="28584182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10" end="10"/>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4" grpId="0" animBg="1"/>
      <p:bldP spid="5" grpId="0" animBg="1"/>
    </p:bldLst>
  </p:timing>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FCBB52-4C2F-4D83-93CC-A9AE5D8A99C1}"/>
              </a:ext>
            </a:extLst>
          </p:cNvPr>
          <p:cNvSpPr>
            <a:spLocks noGrp="1"/>
          </p:cNvSpPr>
          <p:nvPr>
            <p:ph type="title"/>
          </p:nvPr>
        </p:nvSpPr>
        <p:spPr/>
        <p:txBody>
          <a:bodyPr/>
          <a:lstStyle/>
          <a:p>
            <a:r>
              <a:rPr lang="en-US" dirty="0"/>
              <a:t>POSIX IPC</a:t>
            </a:r>
          </a:p>
        </p:txBody>
      </p:sp>
      <p:sp>
        <p:nvSpPr>
          <p:cNvPr id="3" name="Text Placeholder 2">
            <a:extLst>
              <a:ext uri="{FF2B5EF4-FFF2-40B4-BE49-F238E27FC236}">
                <a16:creationId xmlns:a16="http://schemas.microsoft.com/office/drawing/2014/main" id="{20C0B5C9-3AAD-4414-B1CE-0BBF9D67B349}"/>
              </a:ext>
            </a:extLst>
          </p:cNvPr>
          <p:cNvSpPr>
            <a:spLocks noGrp="1"/>
          </p:cNvSpPr>
          <p:nvPr>
            <p:ph type="body" idx="1"/>
          </p:nvPr>
        </p:nvSpPr>
        <p:spPr/>
        <p:txBody>
          <a:bodyPr/>
          <a:lstStyle/>
          <a:p>
            <a:endParaRPr lang="en-US"/>
          </a:p>
        </p:txBody>
      </p:sp>
    </p:spTree>
    <p:extLst>
      <p:ext uri="{BB962C8B-B14F-4D97-AF65-F5344CB8AC3E}">
        <p14:creationId xmlns:p14="http://schemas.microsoft.com/office/powerpoint/2010/main" val="3330166236"/>
      </p:ext>
    </p:extLst>
  </p:cSld>
  <p:clrMapOvr>
    <a:masterClrMapping/>
  </p:clrMapOvr>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300CC4-E8CD-4D79-B59D-B4854F7B93B8}"/>
              </a:ext>
            </a:extLst>
          </p:cNvPr>
          <p:cNvSpPr>
            <a:spLocks noGrp="1"/>
          </p:cNvSpPr>
          <p:nvPr>
            <p:ph type="title"/>
          </p:nvPr>
        </p:nvSpPr>
        <p:spPr/>
        <p:txBody>
          <a:bodyPr/>
          <a:lstStyle/>
          <a:p>
            <a:r>
              <a:rPr lang="en-US" dirty="0"/>
              <a:t>POSIX IPC</a:t>
            </a:r>
          </a:p>
        </p:txBody>
      </p:sp>
      <p:sp>
        <p:nvSpPr>
          <p:cNvPr id="3" name="Content Placeholder 2">
            <a:extLst>
              <a:ext uri="{FF2B5EF4-FFF2-40B4-BE49-F238E27FC236}">
                <a16:creationId xmlns:a16="http://schemas.microsoft.com/office/drawing/2014/main" id="{F4647132-B102-450E-8E44-5E55E6109EE1}"/>
              </a:ext>
            </a:extLst>
          </p:cNvPr>
          <p:cNvSpPr>
            <a:spLocks noGrp="1"/>
          </p:cNvSpPr>
          <p:nvPr>
            <p:ph idx="1"/>
          </p:nvPr>
        </p:nvSpPr>
        <p:spPr/>
        <p:txBody>
          <a:bodyPr>
            <a:normAutofit fontScale="85000" lnSpcReduction="20000"/>
          </a:bodyPr>
          <a:lstStyle/>
          <a:p>
            <a:r>
              <a:rPr lang="en-US" dirty="0"/>
              <a:t>POSIX IPC function refer to IPC object named with a string that follows a particular format:</a:t>
            </a:r>
          </a:p>
          <a:p>
            <a:pPr lvl="1"/>
            <a:r>
              <a:rPr lang="en-US" dirty="0"/>
              <a:t>It must start with a slash</a:t>
            </a:r>
          </a:p>
          <a:p>
            <a:pPr lvl="1"/>
            <a:r>
              <a:rPr lang="en-US" dirty="0"/>
              <a:t>It must have one or more non-slash characters</a:t>
            </a:r>
          </a:p>
          <a:p>
            <a:pPr lvl="1"/>
            <a:r>
              <a:rPr lang="en-US" dirty="0"/>
              <a:t>Example: </a:t>
            </a:r>
            <a:r>
              <a:rPr lang="en-US" b="1" dirty="0">
                <a:latin typeface="Courier New" panose="02070309020205020404" pitchFamily="49" charset="0"/>
                <a:cs typeface="Courier New" panose="02070309020205020404" pitchFamily="49" charset="0"/>
              </a:rPr>
              <a:t>/comp3400_mqueue</a:t>
            </a:r>
          </a:p>
          <a:p>
            <a:r>
              <a:rPr lang="en-US" dirty="0"/>
              <a:t>Object names must be unique</a:t>
            </a:r>
          </a:p>
          <a:p>
            <a:r>
              <a:rPr lang="en-US" dirty="0"/>
              <a:t>These objects often appear as files in the file system, but you shouldn't interact with them using normal file commands</a:t>
            </a:r>
          </a:p>
          <a:p>
            <a:r>
              <a:rPr lang="en-US" dirty="0"/>
              <a:t>POSIX IPC connections also have two other (familiar) values:</a:t>
            </a:r>
          </a:p>
          <a:p>
            <a:pPr lvl="1"/>
            <a:r>
              <a:rPr lang="en-US" b="1" dirty="0" err="1">
                <a:latin typeface="Courier New" panose="02070309020205020404" pitchFamily="49" charset="0"/>
                <a:cs typeface="Courier New" panose="02070309020205020404" pitchFamily="49" charset="0"/>
              </a:rPr>
              <a:t>oflag</a:t>
            </a:r>
            <a:r>
              <a:rPr lang="en-US" dirty="0"/>
              <a:t>: Access needed, a bitwise OR of flags like </a:t>
            </a:r>
            <a:r>
              <a:rPr lang="en-US" b="1" dirty="0">
                <a:latin typeface="Courier New" panose="02070309020205020404" pitchFamily="49" charset="0"/>
                <a:cs typeface="Courier New" panose="02070309020205020404" pitchFamily="49" charset="0"/>
              </a:rPr>
              <a:t>O_RDONLY</a:t>
            </a:r>
            <a:r>
              <a:rPr lang="en-US" dirty="0"/>
              <a:t>, </a:t>
            </a:r>
            <a:r>
              <a:rPr lang="en-US" b="1" dirty="0">
                <a:latin typeface="Courier New" panose="02070309020205020404" pitchFamily="49" charset="0"/>
                <a:cs typeface="Courier New" panose="02070309020205020404" pitchFamily="49" charset="0"/>
              </a:rPr>
              <a:t>O_WRONLY</a:t>
            </a:r>
            <a:r>
              <a:rPr lang="en-US" dirty="0"/>
              <a:t>, </a:t>
            </a:r>
            <a:r>
              <a:rPr lang="en-US" b="1" dirty="0">
                <a:latin typeface="Courier New" panose="02070309020205020404" pitchFamily="49" charset="0"/>
                <a:cs typeface="Courier New" panose="02070309020205020404" pitchFamily="49" charset="0"/>
              </a:rPr>
              <a:t>O_RDWR</a:t>
            </a:r>
            <a:r>
              <a:rPr lang="en-US" dirty="0"/>
              <a:t>, </a:t>
            </a:r>
            <a:r>
              <a:rPr lang="en-US" b="1" dirty="0">
                <a:latin typeface="Courier New" panose="02070309020205020404" pitchFamily="49" charset="0"/>
                <a:cs typeface="Courier New" panose="02070309020205020404" pitchFamily="49" charset="0"/>
              </a:rPr>
              <a:t>O_CREAT</a:t>
            </a:r>
            <a:r>
              <a:rPr lang="en-US" dirty="0"/>
              <a:t>, and </a:t>
            </a:r>
            <a:r>
              <a:rPr lang="en-US" b="1" dirty="0">
                <a:latin typeface="Courier New" panose="02070309020205020404" pitchFamily="49" charset="0"/>
                <a:cs typeface="Courier New" panose="02070309020205020404" pitchFamily="49" charset="0"/>
              </a:rPr>
              <a:t>O_EXCL</a:t>
            </a:r>
          </a:p>
          <a:p>
            <a:pPr lvl="1"/>
            <a:r>
              <a:rPr lang="en-US" b="1" dirty="0">
                <a:latin typeface="Courier New" panose="02070309020205020404" pitchFamily="49" charset="0"/>
                <a:cs typeface="Courier New" panose="02070309020205020404" pitchFamily="49" charset="0"/>
              </a:rPr>
              <a:t>mode</a:t>
            </a:r>
            <a:r>
              <a:rPr lang="en-US" dirty="0"/>
              <a:t>: Permissions, a bitwise OR of flags like </a:t>
            </a:r>
            <a:r>
              <a:rPr lang="en-US" b="1" dirty="0">
                <a:latin typeface="Courier New" panose="02070309020205020404" pitchFamily="49" charset="0"/>
                <a:cs typeface="Courier New" panose="02070309020205020404" pitchFamily="49" charset="0"/>
              </a:rPr>
              <a:t>S_IWUSR</a:t>
            </a:r>
            <a:r>
              <a:rPr lang="en-US" dirty="0"/>
              <a:t> and </a:t>
            </a:r>
            <a:r>
              <a:rPr lang="en-US" b="1" dirty="0">
                <a:latin typeface="Courier New" panose="02070309020205020404" pitchFamily="49" charset="0"/>
                <a:cs typeface="Courier New" panose="02070309020205020404" pitchFamily="49" charset="0"/>
              </a:rPr>
              <a:t>S_IRGRP</a:t>
            </a:r>
          </a:p>
        </p:txBody>
      </p:sp>
    </p:spTree>
    <p:extLst>
      <p:ext uri="{BB962C8B-B14F-4D97-AF65-F5344CB8AC3E}">
        <p14:creationId xmlns:p14="http://schemas.microsoft.com/office/powerpoint/2010/main" val="33776822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9B839BDB-AE42-4A89-BC34-430687473430}"/>
              </a:ext>
            </a:extLst>
          </p:cNvPr>
          <p:cNvSpPr>
            <a:spLocks noGrp="1"/>
          </p:cNvSpPr>
          <p:nvPr>
            <p:ph type="title"/>
          </p:nvPr>
        </p:nvSpPr>
        <p:spPr/>
        <p:txBody>
          <a:bodyPr/>
          <a:lstStyle/>
          <a:p>
            <a:r>
              <a:rPr lang="en-US" dirty="0"/>
              <a:t>Message queues</a:t>
            </a:r>
          </a:p>
        </p:txBody>
      </p:sp>
      <p:sp>
        <p:nvSpPr>
          <p:cNvPr id="5" name="Content Placeholder 4">
            <a:extLst>
              <a:ext uri="{FF2B5EF4-FFF2-40B4-BE49-F238E27FC236}">
                <a16:creationId xmlns:a16="http://schemas.microsoft.com/office/drawing/2014/main" id="{43896DE6-5F1F-4F60-B464-DF63CADB6090}"/>
              </a:ext>
            </a:extLst>
          </p:cNvPr>
          <p:cNvSpPr>
            <a:spLocks noGrp="1"/>
          </p:cNvSpPr>
          <p:nvPr>
            <p:ph idx="1"/>
          </p:nvPr>
        </p:nvSpPr>
        <p:spPr>
          <a:xfrm>
            <a:off x="609600" y="1775192"/>
            <a:ext cx="10972800" cy="4927360"/>
          </a:xfrm>
        </p:spPr>
        <p:txBody>
          <a:bodyPr>
            <a:normAutofit fontScale="85000" lnSpcReduction="20000"/>
          </a:bodyPr>
          <a:lstStyle/>
          <a:p>
            <a:r>
              <a:rPr lang="en-US" dirty="0"/>
              <a:t>Message queues are a form of message-passing IPC</a:t>
            </a:r>
          </a:p>
          <a:p>
            <a:r>
              <a:rPr lang="en-US" dirty="0"/>
              <a:t>But don't we already have pipes and FIFOs?</a:t>
            </a:r>
          </a:p>
          <a:p>
            <a:r>
              <a:rPr lang="en-US" dirty="0"/>
              <a:t>Differences from pipes:</a:t>
            </a:r>
          </a:p>
          <a:p>
            <a:pPr lvl="1"/>
            <a:r>
              <a:rPr lang="en-US" dirty="0"/>
              <a:t>Messages are sent as units: one whole message is retrieved at a time</a:t>
            </a:r>
          </a:p>
          <a:p>
            <a:pPr lvl="1"/>
            <a:r>
              <a:rPr lang="en-US" dirty="0"/>
              <a:t>Message queues use identifiers, not file descriptors, requiring special functions instead of </a:t>
            </a:r>
            <a:r>
              <a:rPr lang="en-US" b="1" dirty="0">
                <a:latin typeface="Courier New" panose="02070309020205020404" pitchFamily="49" charset="0"/>
                <a:cs typeface="Courier New" panose="02070309020205020404" pitchFamily="49" charset="0"/>
              </a:rPr>
              <a:t>read()</a:t>
            </a:r>
            <a:r>
              <a:rPr lang="en-US" dirty="0"/>
              <a:t> and </a:t>
            </a:r>
            <a:r>
              <a:rPr lang="en-US" b="1" dirty="0">
                <a:latin typeface="Courier New" panose="02070309020205020404" pitchFamily="49" charset="0"/>
                <a:cs typeface="Courier New" panose="02070309020205020404" pitchFamily="49" charset="0"/>
              </a:rPr>
              <a:t>write()</a:t>
            </a:r>
          </a:p>
          <a:p>
            <a:pPr lvl="1"/>
            <a:r>
              <a:rPr lang="en-US" dirty="0"/>
              <a:t>Messages have priorities, not just first-in-first-out</a:t>
            </a:r>
          </a:p>
          <a:p>
            <a:pPr lvl="1"/>
            <a:r>
              <a:rPr lang="en-US" dirty="0"/>
              <a:t>Messages exist in the kernel, so killing off the sending process won't destroy them</a:t>
            </a:r>
          </a:p>
          <a:p>
            <a:r>
              <a:rPr lang="en-US" dirty="0"/>
              <a:t>The big difference is structure:</a:t>
            </a:r>
          </a:p>
          <a:p>
            <a:pPr lvl="1"/>
            <a:r>
              <a:rPr lang="en-US" dirty="0"/>
              <a:t>Pipes and FIFOs send bytes, and the reader can read any number of available bytes at a time</a:t>
            </a:r>
          </a:p>
          <a:p>
            <a:pPr lvl="1"/>
            <a:r>
              <a:rPr lang="en-US" dirty="0"/>
              <a:t>Message queues send messages as units</a:t>
            </a:r>
          </a:p>
        </p:txBody>
      </p:sp>
    </p:spTree>
    <p:extLst>
      <p:ext uri="{BB962C8B-B14F-4D97-AF65-F5344CB8AC3E}">
        <p14:creationId xmlns:p14="http://schemas.microsoft.com/office/powerpoint/2010/main" val="20835653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5">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5">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5">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5">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5">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52C033-0048-43EE-BB8C-75BD048D2D15}"/>
              </a:ext>
            </a:extLst>
          </p:cNvPr>
          <p:cNvSpPr>
            <a:spLocks noGrp="1"/>
          </p:cNvSpPr>
          <p:nvPr>
            <p:ph type="title"/>
          </p:nvPr>
        </p:nvSpPr>
        <p:spPr/>
        <p:txBody>
          <a:bodyPr/>
          <a:lstStyle/>
          <a:p>
            <a:r>
              <a:rPr lang="en-US" dirty="0"/>
              <a:t>POSIX message queue functions</a:t>
            </a:r>
          </a:p>
        </p:txBody>
      </p:sp>
      <p:sp>
        <p:nvSpPr>
          <p:cNvPr id="3" name="Content Placeholder 2">
            <a:extLst>
              <a:ext uri="{FF2B5EF4-FFF2-40B4-BE49-F238E27FC236}">
                <a16:creationId xmlns:a16="http://schemas.microsoft.com/office/drawing/2014/main" id="{B00C1391-97B7-45F1-9DB8-3F66D815EE96}"/>
              </a:ext>
            </a:extLst>
          </p:cNvPr>
          <p:cNvSpPr>
            <a:spLocks noGrp="1"/>
          </p:cNvSpPr>
          <p:nvPr>
            <p:ph idx="1"/>
          </p:nvPr>
        </p:nvSpPr>
        <p:spPr>
          <a:xfrm>
            <a:off x="609600" y="1775192"/>
            <a:ext cx="10972800" cy="4927360"/>
          </a:xfrm>
        </p:spPr>
        <p:txBody>
          <a:bodyPr>
            <a:normAutofit fontScale="70000" lnSpcReduction="20000"/>
          </a:bodyPr>
          <a:lstStyle/>
          <a:p>
            <a:r>
              <a:rPr lang="en-US" b="1" dirty="0" err="1">
                <a:latin typeface="Courier New" panose="02070309020205020404" pitchFamily="49" charset="0"/>
                <a:cs typeface="Courier New" panose="02070309020205020404" pitchFamily="49" charset="0"/>
              </a:rPr>
              <a:t>mqd_t</a:t>
            </a:r>
            <a:r>
              <a:rPr lang="en-US" b="1" dirty="0">
                <a:latin typeface="Courier New" panose="02070309020205020404" pitchFamily="49" charset="0"/>
                <a:cs typeface="Courier New" panose="02070309020205020404" pitchFamily="49" charset="0"/>
              </a:rPr>
              <a:t> </a:t>
            </a:r>
            <a:r>
              <a:rPr lang="en-US" b="1" dirty="0" err="1">
                <a:latin typeface="Courier New" panose="02070309020205020404" pitchFamily="49" charset="0"/>
                <a:cs typeface="Courier New" panose="02070309020205020404" pitchFamily="49" charset="0"/>
              </a:rPr>
              <a:t>mq_open</a:t>
            </a:r>
            <a:r>
              <a:rPr lang="en-US" b="1" dirty="0">
                <a:latin typeface="Courier New" panose="02070309020205020404" pitchFamily="49" charset="0"/>
                <a:cs typeface="Courier New" panose="02070309020205020404" pitchFamily="49" charset="0"/>
              </a:rPr>
              <a:t> (</a:t>
            </a:r>
            <a:r>
              <a:rPr lang="en-US" b="1" dirty="0">
                <a:solidFill>
                  <a:srgbClr val="0070C0"/>
                </a:solidFill>
                <a:latin typeface="Courier New" panose="02070309020205020404" pitchFamily="49" charset="0"/>
                <a:cs typeface="Courier New" panose="02070309020205020404" pitchFamily="49" charset="0"/>
              </a:rPr>
              <a:t>const char</a:t>
            </a:r>
            <a:r>
              <a:rPr lang="en-US" b="1" dirty="0">
                <a:latin typeface="Courier New" panose="02070309020205020404" pitchFamily="49" charset="0"/>
                <a:cs typeface="Courier New" panose="02070309020205020404" pitchFamily="49" charset="0"/>
              </a:rPr>
              <a:t> *name, </a:t>
            </a:r>
            <a:r>
              <a:rPr lang="en-US" b="1" dirty="0">
                <a:solidFill>
                  <a:srgbClr val="0070C0"/>
                </a:solidFill>
                <a:latin typeface="Courier New" panose="02070309020205020404" pitchFamily="49" charset="0"/>
                <a:cs typeface="Courier New" panose="02070309020205020404" pitchFamily="49" charset="0"/>
              </a:rPr>
              <a:t>int</a:t>
            </a:r>
            <a:r>
              <a:rPr lang="en-US" b="1" dirty="0">
                <a:latin typeface="Courier New" panose="02070309020205020404" pitchFamily="49" charset="0"/>
                <a:cs typeface="Courier New" panose="02070309020205020404" pitchFamily="49" charset="0"/>
              </a:rPr>
              <a:t> </a:t>
            </a:r>
            <a:r>
              <a:rPr lang="en-US" b="1" dirty="0" err="1">
                <a:latin typeface="Courier New" panose="02070309020205020404" pitchFamily="49" charset="0"/>
                <a:cs typeface="Courier New" panose="02070309020205020404" pitchFamily="49" charset="0"/>
              </a:rPr>
              <a:t>oflag</a:t>
            </a:r>
            <a:r>
              <a:rPr lang="en-US" b="1" dirty="0">
                <a:latin typeface="Courier New" panose="02070309020205020404" pitchFamily="49" charset="0"/>
                <a:cs typeface="Courier New" panose="02070309020205020404" pitchFamily="49" charset="0"/>
              </a:rPr>
              <a:t>, ...</a:t>
            </a:r>
          </a:p>
          <a:p>
            <a:pPr marL="118872" indent="0">
              <a:buNone/>
            </a:pPr>
            <a:r>
              <a:rPr lang="en-US" b="1" dirty="0">
                <a:latin typeface="Courier New" panose="02070309020205020404" pitchFamily="49" charset="0"/>
                <a:cs typeface="Courier New" panose="02070309020205020404" pitchFamily="49" charset="0"/>
              </a:rPr>
              <a:t>                 </a:t>
            </a:r>
            <a:r>
              <a:rPr lang="en-US" b="1" dirty="0">
                <a:solidFill>
                  <a:srgbClr val="00B050"/>
                </a:solidFill>
                <a:latin typeface="Courier New" panose="02070309020205020404" pitchFamily="49" charset="0"/>
                <a:cs typeface="Courier New" panose="02070309020205020404" pitchFamily="49" charset="0"/>
              </a:rPr>
              <a:t>/* </a:t>
            </a:r>
            <a:r>
              <a:rPr lang="en-US" b="1" dirty="0" err="1">
                <a:solidFill>
                  <a:srgbClr val="00B050"/>
                </a:solidFill>
                <a:latin typeface="Courier New" panose="02070309020205020404" pitchFamily="49" charset="0"/>
                <a:cs typeface="Courier New" panose="02070309020205020404" pitchFamily="49" charset="0"/>
              </a:rPr>
              <a:t>mode_t</a:t>
            </a:r>
            <a:r>
              <a:rPr lang="en-US" b="1" dirty="0">
                <a:solidFill>
                  <a:srgbClr val="00B050"/>
                </a:solidFill>
                <a:latin typeface="Courier New" panose="02070309020205020404" pitchFamily="49" charset="0"/>
                <a:cs typeface="Courier New" panose="02070309020205020404" pitchFamily="49" charset="0"/>
              </a:rPr>
              <a:t> mode, struct </a:t>
            </a:r>
            <a:r>
              <a:rPr lang="en-US" b="1" dirty="0" err="1">
                <a:solidFill>
                  <a:srgbClr val="00B050"/>
                </a:solidFill>
                <a:latin typeface="Courier New" panose="02070309020205020404" pitchFamily="49" charset="0"/>
                <a:cs typeface="Courier New" panose="02070309020205020404" pitchFamily="49" charset="0"/>
              </a:rPr>
              <a:t>mq_attr</a:t>
            </a:r>
            <a:r>
              <a:rPr lang="en-US" b="1" dirty="0">
                <a:solidFill>
                  <a:srgbClr val="00B050"/>
                </a:solidFill>
                <a:latin typeface="Courier New" panose="02070309020205020404" pitchFamily="49" charset="0"/>
                <a:cs typeface="Courier New" panose="02070309020205020404" pitchFamily="49" charset="0"/>
              </a:rPr>
              <a:t> *</a:t>
            </a:r>
            <a:r>
              <a:rPr lang="en-US" b="1" dirty="0" err="1">
                <a:solidFill>
                  <a:srgbClr val="00B050"/>
                </a:solidFill>
                <a:latin typeface="Courier New" panose="02070309020205020404" pitchFamily="49" charset="0"/>
                <a:cs typeface="Courier New" panose="02070309020205020404" pitchFamily="49" charset="0"/>
              </a:rPr>
              <a:t>attr</a:t>
            </a:r>
            <a:r>
              <a:rPr lang="en-US" b="1" dirty="0">
                <a:solidFill>
                  <a:srgbClr val="00B050"/>
                </a:solidFill>
                <a:latin typeface="Courier New" panose="02070309020205020404" pitchFamily="49" charset="0"/>
                <a:cs typeface="Courier New" panose="02070309020205020404" pitchFamily="49" charset="0"/>
              </a:rPr>
              <a:t> */</a:t>
            </a:r>
            <a:r>
              <a:rPr lang="en-US" b="1" dirty="0">
                <a:latin typeface="Courier New" panose="02070309020205020404" pitchFamily="49" charset="0"/>
                <a:cs typeface="Courier New" panose="02070309020205020404" pitchFamily="49" charset="0"/>
              </a:rPr>
              <a:t>);</a:t>
            </a:r>
          </a:p>
          <a:p>
            <a:pPr lvl="1"/>
            <a:r>
              <a:rPr lang="en-US" dirty="0"/>
              <a:t>Open (and possibly create) a POSIX message queue.</a:t>
            </a:r>
          </a:p>
          <a:p>
            <a:r>
              <a:rPr lang="en-US" b="1" dirty="0">
                <a:solidFill>
                  <a:srgbClr val="0070C0"/>
                </a:solidFill>
                <a:latin typeface="Courier New" panose="02070309020205020404" pitchFamily="49" charset="0"/>
                <a:cs typeface="Courier New" panose="02070309020205020404" pitchFamily="49" charset="0"/>
              </a:rPr>
              <a:t>int</a:t>
            </a:r>
            <a:r>
              <a:rPr lang="en-US" b="1" dirty="0">
                <a:latin typeface="Courier New" panose="02070309020205020404" pitchFamily="49" charset="0"/>
                <a:cs typeface="Courier New" panose="02070309020205020404" pitchFamily="49" charset="0"/>
              </a:rPr>
              <a:t> </a:t>
            </a:r>
            <a:r>
              <a:rPr lang="en-US" b="1" dirty="0" err="1">
                <a:latin typeface="Courier New" panose="02070309020205020404" pitchFamily="49" charset="0"/>
                <a:cs typeface="Courier New" panose="02070309020205020404" pitchFamily="49" charset="0"/>
              </a:rPr>
              <a:t>mq_getattr</a:t>
            </a:r>
            <a:r>
              <a:rPr lang="en-US" b="1" dirty="0">
                <a:latin typeface="Courier New" panose="02070309020205020404" pitchFamily="49" charset="0"/>
                <a:cs typeface="Courier New" panose="02070309020205020404" pitchFamily="49" charset="0"/>
              </a:rPr>
              <a:t>(</a:t>
            </a:r>
            <a:r>
              <a:rPr lang="en-US" b="1" dirty="0" err="1">
                <a:latin typeface="Courier New" panose="02070309020205020404" pitchFamily="49" charset="0"/>
                <a:cs typeface="Courier New" panose="02070309020205020404" pitchFamily="49" charset="0"/>
              </a:rPr>
              <a:t>mqd_t</a:t>
            </a:r>
            <a:r>
              <a:rPr lang="en-US" b="1" dirty="0">
                <a:latin typeface="Courier New" panose="02070309020205020404" pitchFamily="49" charset="0"/>
                <a:cs typeface="Courier New" panose="02070309020205020404" pitchFamily="49" charset="0"/>
              </a:rPr>
              <a:t> </a:t>
            </a:r>
            <a:r>
              <a:rPr lang="en-US" b="1" dirty="0" err="1">
                <a:latin typeface="Courier New" panose="02070309020205020404" pitchFamily="49" charset="0"/>
                <a:cs typeface="Courier New" panose="02070309020205020404" pitchFamily="49" charset="0"/>
              </a:rPr>
              <a:t>mqdes</a:t>
            </a:r>
            <a:r>
              <a:rPr lang="en-US" b="1" dirty="0">
                <a:latin typeface="Courier New" panose="02070309020205020404" pitchFamily="49" charset="0"/>
                <a:cs typeface="Courier New" panose="02070309020205020404" pitchFamily="49" charset="0"/>
              </a:rPr>
              <a:t>, </a:t>
            </a:r>
            <a:r>
              <a:rPr lang="en-US" b="1" dirty="0">
                <a:solidFill>
                  <a:srgbClr val="0070C0"/>
                </a:solidFill>
                <a:latin typeface="Courier New" panose="02070309020205020404" pitchFamily="49" charset="0"/>
                <a:cs typeface="Courier New" panose="02070309020205020404" pitchFamily="49" charset="0"/>
              </a:rPr>
              <a:t>struct</a:t>
            </a:r>
            <a:r>
              <a:rPr lang="en-US" b="1" dirty="0">
                <a:latin typeface="Courier New" panose="02070309020205020404" pitchFamily="49" charset="0"/>
                <a:cs typeface="Courier New" panose="02070309020205020404" pitchFamily="49" charset="0"/>
              </a:rPr>
              <a:t> </a:t>
            </a:r>
            <a:r>
              <a:rPr lang="en-US" b="1" dirty="0" err="1">
                <a:latin typeface="Courier New" panose="02070309020205020404" pitchFamily="49" charset="0"/>
                <a:cs typeface="Courier New" panose="02070309020205020404" pitchFamily="49" charset="0"/>
              </a:rPr>
              <a:t>mq_attr</a:t>
            </a:r>
            <a:r>
              <a:rPr lang="en-US" b="1" dirty="0">
                <a:latin typeface="Courier New" panose="02070309020205020404" pitchFamily="49" charset="0"/>
                <a:cs typeface="Courier New" panose="02070309020205020404" pitchFamily="49" charset="0"/>
              </a:rPr>
              <a:t> *</a:t>
            </a:r>
            <a:r>
              <a:rPr lang="en-US" b="1" dirty="0" err="1">
                <a:latin typeface="Courier New" panose="02070309020205020404" pitchFamily="49" charset="0"/>
                <a:cs typeface="Courier New" panose="02070309020205020404" pitchFamily="49" charset="0"/>
              </a:rPr>
              <a:t>attr</a:t>
            </a:r>
            <a:r>
              <a:rPr lang="en-US" b="1" dirty="0">
                <a:latin typeface="Courier New" panose="02070309020205020404" pitchFamily="49" charset="0"/>
                <a:cs typeface="Courier New" panose="02070309020205020404" pitchFamily="49" charset="0"/>
              </a:rPr>
              <a:t>);</a:t>
            </a:r>
          </a:p>
          <a:p>
            <a:pPr lvl="1"/>
            <a:r>
              <a:rPr lang="en-US" dirty="0"/>
              <a:t>Get the attributes associated with a given message queue</a:t>
            </a:r>
          </a:p>
          <a:p>
            <a:r>
              <a:rPr lang="en-US" b="1" dirty="0">
                <a:solidFill>
                  <a:srgbClr val="0070C0"/>
                </a:solidFill>
                <a:latin typeface="Courier New" panose="02070309020205020404" pitchFamily="49" charset="0"/>
                <a:cs typeface="Courier New" panose="02070309020205020404" pitchFamily="49" charset="0"/>
              </a:rPr>
              <a:t>int</a:t>
            </a:r>
            <a:r>
              <a:rPr lang="en-US" b="1" dirty="0">
                <a:latin typeface="Courier New" panose="02070309020205020404" pitchFamily="49" charset="0"/>
                <a:cs typeface="Courier New" panose="02070309020205020404" pitchFamily="49" charset="0"/>
              </a:rPr>
              <a:t> </a:t>
            </a:r>
            <a:r>
              <a:rPr lang="en-US" b="1" dirty="0" err="1">
                <a:latin typeface="Courier New" panose="02070309020205020404" pitchFamily="49" charset="0"/>
                <a:cs typeface="Courier New" panose="02070309020205020404" pitchFamily="49" charset="0"/>
              </a:rPr>
              <a:t>mq_close</a:t>
            </a:r>
            <a:r>
              <a:rPr lang="en-US" b="1" dirty="0">
                <a:latin typeface="Courier New" panose="02070309020205020404" pitchFamily="49" charset="0"/>
                <a:cs typeface="Courier New" panose="02070309020205020404" pitchFamily="49" charset="0"/>
              </a:rPr>
              <a:t> (</a:t>
            </a:r>
            <a:r>
              <a:rPr lang="en-US" b="1" dirty="0" err="1">
                <a:latin typeface="Courier New" panose="02070309020205020404" pitchFamily="49" charset="0"/>
                <a:cs typeface="Courier New" panose="02070309020205020404" pitchFamily="49" charset="0"/>
              </a:rPr>
              <a:t>mqd_t</a:t>
            </a:r>
            <a:r>
              <a:rPr lang="en-US" b="1" dirty="0">
                <a:latin typeface="Courier New" panose="02070309020205020404" pitchFamily="49" charset="0"/>
                <a:cs typeface="Courier New" panose="02070309020205020404" pitchFamily="49" charset="0"/>
              </a:rPr>
              <a:t> </a:t>
            </a:r>
            <a:r>
              <a:rPr lang="en-US" b="1" dirty="0" err="1">
                <a:latin typeface="Courier New" panose="02070309020205020404" pitchFamily="49" charset="0"/>
                <a:cs typeface="Courier New" panose="02070309020205020404" pitchFamily="49" charset="0"/>
              </a:rPr>
              <a:t>mqdes</a:t>
            </a:r>
            <a:r>
              <a:rPr lang="en-US" b="1" dirty="0">
                <a:latin typeface="Courier New" panose="02070309020205020404" pitchFamily="49" charset="0"/>
                <a:cs typeface="Courier New" panose="02070309020205020404" pitchFamily="49" charset="0"/>
              </a:rPr>
              <a:t>);</a:t>
            </a:r>
          </a:p>
          <a:p>
            <a:pPr lvl="1"/>
            <a:r>
              <a:rPr lang="en-US" dirty="0"/>
              <a:t>Close a message queue</a:t>
            </a:r>
          </a:p>
          <a:p>
            <a:r>
              <a:rPr lang="en-US" b="1" dirty="0">
                <a:solidFill>
                  <a:srgbClr val="0070C0"/>
                </a:solidFill>
                <a:latin typeface="Courier New" panose="02070309020205020404" pitchFamily="49" charset="0"/>
                <a:cs typeface="Courier New" panose="02070309020205020404" pitchFamily="49" charset="0"/>
              </a:rPr>
              <a:t>int</a:t>
            </a:r>
            <a:r>
              <a:rPr lang="en-US" b="1" dirty="0">
                <a:latin typeface="Courier New" panose="02070309020205020404" pitchFamily="49" charset="0"/>
                <a:cs typeface="Courier New" panose="02070309020205020404" pitchFamily="49" charset="0"/>
              </a:rPr>
              <a:t> </a:t>
            </a:r>
            <a:r>
              <a:rPr lang="en-US" b="1" dirty="0" err="1">
                <a:latin typeface="Courier New" panose="02070309020205020404" pitchFamily="49" charset="0"/>
                <a:cs typeface="Courier New" panose="02070309020205020404" pitchFamily="49" charset="0"/>
              </a:rPr>
              <a:t>mq_unlink</a:t>
            </a:r>
            <a:r>
              <a:rPr lang="en-US" b="1" dirty="0">
                <a:latin typeface="Courier New" panose="02070309020205020404" pitchFamily="49" charset="0"/>
                <a:cs typeface="Courier New" panose="02070309020205020404" pitchFamily="49" charset="0"/>
              </a:rPr>
              <a:t> (</a:t>
            </a:r>
            <a:r>
              <a:rPr lang="en-US" b="1" dirty="0">
                <a:solidFill>
                  <a:srgbClr val="0070C0"/>
                </a:solidFill>
                <a:latin typeface="Courier New" panose="02070309020205020404" pitchFamily="49" charset="0"/>
                <a:cs typeface="Courier New" panose="02070309020205020404" pitchFamily="49" charset="0"/>
              </a:rPr>
              <a:t>const char </a:t>
            </a:r>
            <a:r>
              <a:rPr lang="en-US" b="1" dirty="0">
                <a:latin typeface="Courier New" panose="02070309020205020404" pitchFamily="49" charset="0"/>
                <a:cs typeface="Courier New" panose="02070309020205020404" pitchFamily="49" charset="0"/>
              </a:rPr>
              <a:t>*name);</a:t>
            </a:r>
          </a:p>
          <a:p>
            <a:pPr lvl="1"/>
            <a:r>
              <a:rPr lang="en-US" dirty="0"/>
              <a:t>Remove a message queue's name (and the message queue itself, when all processes close it)</a:t>
            </a:r>
          </a:p>
          <a:p>
            <a:r>
              <a:rPr lang="en-US" b="1" dirty="0">
                <a:solidFill>
                  <a:srgbClr val="0070C0"/>
                </a:solidFill>
                <a:latin typeface="Courier New" panose="02070309020205020404" pitchFamily="49" charset="0"/>
                <a:cs typeface="Courier New" panose="02070309020205020404" pitchFamily="49" charset="0"/>
              </a:rPr>
              <a:t>int</a:t>
            </a:r>
            <a:r>
              <a:rPr lang="en-US" b="1" dirty="0">
                <a:latin typeface="Courier New" panose="02070309020205020404" pitchFamily="49" charset="0"/>
                <a:cs typeface="Courier New" panose="02070309020205020404" pitchFamily="49" charset="0"/>
              </a:rPr>
              <a:t> </a:t>
            </a:r>
            <a:r>
              <a:rPr lang="en-US" b="1" dirty="0" err="1">
                <a:latin typeface="Courier New" panose="02070309020205020404" pitchFamily="49" charset="0"/>
                <a:cs typeface="Courier New" panose="02070309020205020404" pitchFamily="49" charset="0"/>
              </a:rPr>
              <a:t>mq_send</a:t>
            </a:r>
            <a:r>
              <a:rPr lang="en-US" b="1" dirty="0">
                <a:latin typeface="Courier New" panose="02070309020205020404" pitchFamily="49" charset="0"/>
                <a:cs typeface="Courier New" panose="02070309020205020404" pitchFamily="49" charset="0"/>
              </a:rPr>
              <a:t> (</a:t>
            </a:r>
            <a:r>
              <a:rPr lang="en-US" b="1" dirty="0" err="1">
                <a:latin typeface="Courier New" panose="02070309020205020404" pitchFamily="49" charset="0"/>
                <a:cs typeface="Courier New" panose="02070309020205020404" pitchFamily="49" charset="0"/>
              </a:rPr>
              <a:t>mqd_t</a:t>
            </a:r>
            <a:r>
              <a:rPr lang="en-US" b="1" dirty="0">
                <a:latin typeface="Courier New" panose="02070309020205020404" pitchFamily="49" charset="0"/>
                <a:cs typeface="Courier New" panose="02070309020205020404" pitchFamily="49" charset="0"/>
              </a:rPr>
              <a:t> </a:t>
            </a:r>
            <a:r>
              <a:rPr lang="en-US" b="1" dirty="0" err="1">
                <a:latin typeface="Courier New" panose="02070309020205020404" pitchFamily="49" charset="0"/>
                <a:cs typeface="Courier New" panose="02070309020205020404" pitchFamily="49" charset="0"/>
              </a:rPr>
              <a:t>mqdes</a:t>
            </a:r>
            <a:r>
              <a:rPr lang="en-US" b="1" dirty="0">
                <a:latin typeface="Courier New" panose="02070309020205020404" pitchFamily="49" charset="0"/>
                <a:cs typeface="Courier New" panose="02070309020205020404" pitchFamily="49" charset="0"/>
              </a:rPr>
              <a:t>, </a:t>
            </a:r>
            <a:r>
              <a:rPr lang="en-US" b="1" dirty="0">
                <a:solidFill>
                  <a:srgbClr val="0070C0"/>
                </a:solidFill>
                <a:latin typeface="Courier New" panose="02070309020205020404" pitchFamily="49" charset="0"/>
                <a:cs typeface="Courier New" panose="02070309020205020404" pitchFamily="49" charset="0"/>
              </a:rPr>
              <a:t>const char </a:t>
            </a:r>
            <a:r>
              <a:rPr lang="en-US" b="1" dirty="0">
                <a:latin typeface="Courier New" panose="02070309020205020404" pitchFamily="49" charset="0"/>
                <a:cs typeface="Courier New" panose="02070309020205020404" pitchFamily="49" charset="0"/>
              </a:rPr>
              <a:t>*</a:t>
            </a:r>
            <a:r>
              <a:rPr lang="en-US" b="1" dirty="0" err="1">
                <a:latin typeface="Courier New" panose="02070309020205020404" pitchFamily="49" charset="0"/>
                <a:cs typeface="Courier New" panose="02070309020205020404" pitchFamily="49" charset="0"/>
              </a:rPr>
              <a:t>msg_ptr</a:t>
            </a:r>
            <a:r>
              <a:rPr lang="en-US" b="1" dirty="0">
                <a:latin typeface="Courier New" panose="02070309020205020404" pitchFamily="49" charset="0"/>
                <a:cs typeface="Courier New" panose="02070309020205020404" pitchFamily="49" charset="0"/>
              </a:rPr>
              <a:t>,</a:t>
            </a:r>
          </a:p>
          <a:p>
            <a:pPr marL="118872" indent="0">
              <a:buNone/>
            </a:pPr>
            <a:r>
              <a:rPr lang="en-US" b="1" dirty="0">
                <a:latin typeface="Courier New" panose="02070309020205020404" pitchFamily="49" charset="0"/>
                <a:cs typeface="Courier New" panose="02070309020205020404" pitchFamily="49" charset="0"/>
              </a:rPr>
              <a:t>               </a:t>
            </a:r>
            <a:r>
              <a:rPr lang="en-US" b="1" dirty="0" err="1">
                <a:latin typeface="Courier New" panose="02070309020205020404" pitchFamily="49" charset="0"/>
                <a:cs typeface="Courier New" panose="02070309020205020404" pitchFamily="49" charset="0"/>
              </a:rPr>
              <a:t>size_t</a:t>
            </a:r>
            <a:r>
              <a:rPr lang="en-US" b="1" dirty="0">
                <a:latin typeface="Courier New" panose="02070309020205020404" pitchFamily="49" charset="0"/>
                <a:cs typeface="Courier New" panose="02070309020205020404" pitchFamily="49" charset="0"/>
              </a:rPr>
              <a:t> </a:t>
            </a:r>
            <a:r>
              <a:rPr lang="en-US" b="1" dirty="0" err="1">
                <a:latin typeface="Courier New" panose="02070309020205020404" pitchFamily="49" charset="0"/>
                <a:cs typeface="Courier New" panose="02070309020205020404" pitchFamily="49" charset="0"/>
              </a:rPr>
              <a:t>msg_len</a:t>
            </a:r>
            <a:r>
              <a:rPr lang="en-US" b="1" dirty="0">
                <a:latin typeface="Courier New" panose="02070309020205020404" pitchFamily="49" charset="0"/>
                <a:cs typeface="Courier New" panose="02070309020205020404" pitchFamily="49" charset="0"/>
              </a:rPr>
              <a:t>, </a:t>
            </a:r>
            <a:r>
              <a:rPr lang="en-US" b="1" dirty="0">
                <a:solidFill>
                  <a:srgbClr val="0070C0"/>
                </a:solidFill>
                <a:latin typeface="Courier New" panose="02070309020205020404" pitchFamily="49" charset="0"/>
                <a:cs typeface="Courier New" panose="02070309020205020404" pitchFamily="49" charset="0"/>
              </a:rPr>
              <a:t>unsigned int </a:t>
            </a:r>
            <a:r>
              <a:rPr lang="en-US" b="1" dirty="0" err="1">
                <a:latin typeface="Courier New" panose="02070309020205020404" pitchFamily="49" charset="0"/>
                <a:cs typeface="Courier New" panose="02070309020205020404" pitchFamily="49" charset="0"/>
              </a:rPr>
              <a:t>msg_prio</a:t>
            </a:r>
            <a:r>
              <a:rPr lang="en-US" b="1" dirty="0">
                <a:latin typeface="Courier New" panose="02070309020205020404" pitchFamily="49" charset="0"/>
                <a:cs typeface="Courier New" panose="02070309020205020404" pitchFamily="49" charset="0"/>
              </a:rPr>
              <a:t>);</a:t>
            </a:r>
          </a:p>
          <a:p>
            <a:pPr lvl="1"/>
            <a:r>
              <a:rPr lang="en-US" dirty="0"/>
              <a:t>Send a message with a given length and priority</a:t>
            </a:r>
          </a:p>
          <a:p>
            <a:r>
              <a:rPr lang="en-US" b="1" dirty="0" err="1">
                <a:latin typeface="Courier New" panose="02070309020205020404" pitchFamily="49" charset="0"/>
                <a:cs typeface="Courier New" panose="02070309020205020404" pitchFamily="49" charset="0"/>
              </a:rPr>
              <a:t>ssize_t</a:t>
            </a:r>
            <a:r>
              <a:rPr lang="en-US" b="1" dirty="0">
                <a:latin typeface="Courier New" panose="02070309020205020404" pitchFamily="49" charset="0"/>
                <a:cs typeface="Courier New" panose="02070309020205020404" pitchFamily="49" charset="0"/>
              </a:rPr>
              <a:t> </a:t>
            </a:r>
            <a:r>
              <a:rPr lang="en-US" b="1" dirty="0" err="1">
                <a:latin typeface="Courier New" panose="02070309020205020404" pitchFamily="49" charset="0"/>
                <a:cs typeface="Courier New" panose="02070309020205020404" pitchFamily="49" charset="0"/>
              </a:rPr>
              <a:t>mq_receive</a:t>
            </a:r>
            <a:r>
              <a:rPr lang="en-US" b="1" dirty="0">
                <a:latin typeface="Courier New" panose="02070309020205020404" pitchFamily="49" charset="0"/>
                <a:cs typeface="Courier New" panose="02070309020205020404" pitchFamily="49" charset="0"/>
              </a:rPr>
              <a:t> (</a:t>
            </a:r>
            <a:r>
              <a:rPr lang="en-US" b="1" dirty="0" err="1">
                <a:latin typeface="Courier New" panose="02070309020205020404" pitchFamily="49" charset="0"/>
                <a:cs typeface="Courier New" panose="02070309020205020404" pitchFamily="49" charset="0"/>
              </a:rPr>
              <a:t>mqd_t</a:t>
            </a:r>
            <a:r>
              <a:rPr lang="en-US" b="1" dirty="0">
                <a:latin typeface="Courier New" panose="02070309020205020404" pitchFamily="49" charset="0"/>
                <a:cs typeface="Courier New" panose="02070309020205020404" pitchFamily="49" charset="0"/>
              </a:rPr>
              <a:t> </a:t>
            </a:r>
            <a:r>
              <a:rPr lang="en-US" b="1" dirty="0" err="1">
                <a:latin typeface="Courier New" panose="02070309020205020404" pitchFamily="49" charset="0"/>
                <a:cs typeface="Courier New" panose="02070309020205020404" pitchFamily="49" charset="0"/>
              </a:rPr>
              <a:t>mqdes</a:t>
            </a:r>
            <a:r>
              <a:rPr lang="en-US" b="1" dirty="0">
                <a:latin typeface="Courier New" panose="02070309020205020404" pitchFamily="49" charset="0"/>
                <a:cs typeface="Courier New" panose="02070309020205020404" pitchFamily="49" charset="0"/>
              </a:rPr>
              <a:t>, </a:t>
            </a:r>
            <a:r>
              <a:rPr lang="en-US" b="1" dirty="0">
                <a:solidFill>
                  <a:srgbClr val="0070C0"/>
                </a:solidFill>
                <a:latin typeface="Courier New" panose="02070309020205020404" pitchFamily="49" charset="0"/>
                <a:cs typeface="Courier New" panose="02070309020205020404" pitchFamily="49" charset="0"/>
              </a:rPr>
              <a:t>char</a:t>
            </a:r>
            <a:r>
              <a:rPr lang="en-US" b="1" dirty="0">
                <a:latin typeface="Courier New" panose="02070309020205020404" pitchFamily="49" charset="0"/>
                <a:cs typeface="Courier New" panose="02070309020205020404" pitchFamily="49" charset="0"/>
              </a:rPr>
              <a:t> *</a:t>
            </a:r>
            <a:r>
              <a:rPr lang="en-US" b="1" dirty="0" err="1">
                <a:latin typeface="Courier New" panose="02070309020205020404" pitchFamily="49" charset="0"/>
                <a:cs typeface="Courier New" panose="02070309020205020404" pitchFamily="49" charset="0"/>
              </a:rPr>
              <a:t>msg_ptr</a:t>
            </a:r>
            <a:r>
              <a:rPr lang="en-US" b="1" dirty="0">
                <a:latin typeface="Courier New" panose="02070309020205020404" pitchFamily="49" charset="0"/>
                <a:cs typeface="Courier New" panose="02070309020205020404" pitchFamily="49" charset="0"/>
              </a:rPr>
              <a:t>,</a:t>
            </a:r>
          </a:p>
          <a:p>
            <a:pPr marL="118872" indent="0">
              <a:buNone/>
            </a:pPr>
            <a:r>
              <a:rPr lang="en-US" b="1" dirty="0">
                <a:latin typeface="Courier New" panose="02070309020205020404" pitchFamily="49" charset="0"/>
                <a:cs typeface="Courier New" panose="02070309020205020404" pitchFamily="49" charset="0"/>
              </a:rPr>
              <a:t>                      </a:t>
            </a:r>
            <a:r>
              <a:rPr lang="en-US" b="1" dirty="0" err="1">
                <a:latin typeface="Courier New" panose="02070309020205020404" pitchFamily="49" charset="0"/>
                <a:cs typeface="Courier New" panose="02070309020205020404" pitchFamily="49" charset="0"/>
              </a:rPr>
              <a:t>size_t</a:t>
            </a:r>
            <a:r>
              <a:rPr lang="en-US" b="1" dirty="0">
                <a:latin typeface="Courier New" panose="02070309020205020404" pitchFamily="49" charset="0"/>
                <a:cs typeface="Courier New" panose="02070309020205020404" pitchFamily="49" charset="0"/>
              </a:rPr>
              <a:t> </a:t>
            </a:r>
            <a:r>
              <a:rPr lang="en-US" b="1" dirty="0" err="1">
                <a:latin typeface="Courier New" panose="02070309020205020404" pitchFamily="49" charset="0"/>
                <a:cs typeface="Courier New" panose="02070309020205020404" pitchFamily="49" charset="0"/>
              </a:rPr>
              <a:t>msg_len</a:t>
            </a:r>
            <a:r>
              <a:rPr lang="en-US" b="1" dirty="0">
                <a:latin typeface="Courier New" panose="02070309020205020404" pitchFamily="49" charset="0"/>
                <a:cs typeface="Courier New" panose="02070309020205020404" pitchFamily="49" charset="0"/>
              </a:rPr>
              <a:t>, </a:t>
            </a:r>
            <a:r>
              <a:rPr lang="en-US" b="1" dirty="0">
                <a:solidFill>
                  <a:srgbClr val="0070C0"/>
                </a:solidFill>
                <a:latin typeface="Courier New" panose="02070309020205020404" pitchFamily="49" charset="0"/>
                <a:cs typeface="Courier New" panose="02070309020205020404" pitchFamily="49" charset="0"/>
              </a:rPr>
              <a:t>unsigned int </a:t>
            </a:r>
            <a:r>
              <a:rPr lang="en-US" b="1" dirty="0">
                <a:latin typeface="Courier New" panose="02070309020205020404" pitchFamily="49" charset="0"/>
                <a:cs typeface="Courier New" panose="02070309020205020404" pitchFamily="49" charset="0"/>
              </a:rPr>
              <a:t>*</a:t>
            </a:r>
            <a:r>
              <a:rPr lang="en-US" b="1" dirty="0" err="1">
                <a:latin typeface="Courier New" panose="02070309020205020404" pitchFamily="49" charset="0"/>
                <a:cs typeface="Courier New" panose="02070309020205020404" pitchFamily="49" charset="0"/>
              </a:rPr>
              <a:t>msg_prio</a:t>
            </a:r>
            <a:r>
              <a:rPr lang="en-US" b="1" dirty="0">
                <a:latin typeface="Courier New" panose="02070309020205020404" pitchFamily="49" charset="0"/>
                <a:cs typeface="Courier New" panose="02070309020205020404" pitchFamily="49" charset="0"/>
              </a:rPr>
              <a:t>);</a:t>
            </a:r>
          </a:p>
          <a:p>
            <a:pPr lvl="1"/>
            <a:r>
              <a:rPr lang="en-US" dirty="0"/>
              <a:t>Receive a message into a buffer and get its priority</a:t>
            </a:r>
          </a:p>
        </p:txBody>
      </p:sp>
    </p:spTree>
    <p:extLst>
      <p:ext uri="{BB962C8B-B14F-4D97-AF65-F5344CB8AC3E}">
        <p14:creationId xmlns:p14="http://schemas.microsoft.com/office/powerpoint/2010/main" val="14184243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grpId="0" nodeType="clickEffect">
                                  <p:stCondLst>
                                    <p:cond delay="0"/>
                                  </p:stCondLst>
                                  <p:childTnLst>
                                    <p:set>
                                      <p:cBhvr>
                                        <p:cTn id="58" dur="1" fill="hold">
                                          <p:stCondLst>
                                            <p:cond delay="0"/>
                                          </p:stCondLst>
                                        </p:cTn>
                                        <p:tgtEl>
                                          <p:spTgt spid="3">
                                            <p:txEl>
                                              <p:pRg st="13" end="13"/>
                                            </p:txEl>
                                          </p:spTgt>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grpId="0" nodeType="clickEffect">
                                  <p:stCondLst>
                                    <p:cond delay="0"/>
                                  </p:stCondLst>
                                  <p:childTnLst>
                                    <p:set>
                                      <p:cBhvr>
                                        <p:cTn id="62" dur="1" fill="hold">
                                          <p:stCondLst>
                                            <p:cond delay="0"/>
                                          </p:stCondLst>
                                        </p:cTn>
                                        <p:tgtEl>
                                          <p:spTgt spid="3">
                                            <p:txEl>
                                              <p:pRg st="14" end="1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FB7AFE-3FE9-4DE2-ACC1-80E338EB4DC8}"/>
              </a:ext>
            </a:extLst>
          </p:cNvPr>
          <p:cNvSpPr>
            <a:spLocks noGrp="1"/>
          </p:cNvSpPr>
          <p:nvPr>
            <p:ph type="title"/>
          </p:nvPr>
        </p:nvSpPr>
        <p:spPr/>
        <p:txBody>
          <a:bodyPr/>
          <a:lstStyle/>
          <a:p>
            <a:r>
              <a:rPr lang="en-US" dirty="0"/>
              <a:t>Message queue sending example</a:t>
            </a:r>
          </a:p>
        </p:txBody>
      </p:sp>
      <p:sp>
        <p:nvSpPr>
          <p:cNvPr id="3" name="Content Placeholder 2">
            <a:extLst>
              <a:ext uri="{FF2B5EF4-FFF2-40B4-BE49-F238E27FC236}">
                <a16:creationId xmlns:a16="http://schemas.microsoft.com/office/drawing/2014/main" id="{ACC4EC7F-8965-4C8A-B0D9-77A4DB073579}"/>
              </a:ext>
            </a:extLst>
          </p:cNvPr>
          <p:cNvSpPr>
            <a:spLocks noGrp="1"/>
          </p:cNvSpPr>
          <p:nvPr>
            <p:ph idx="1"/>
          </p:nvPr>
        </p:nvSpPr>
        <p:spPr/>
        <p:txBody>
          <a:bodyPr>
            <a:normAutofit fontScale="70000" lnSpcReduction="20000"/>
          </a:bodyPr>
          <a:lstStyle/>
          <a:p>
            <a:r>
              <a:rPr lang="en-US" dirty="0"/>
              <a:t>The following code creates a message queue and sends </a:t>
            </a:r>
            <a:r>
              <a:rPr lang="en-US" b="1" dirty="0">
                <a:latin typeface="Courier New" panose="02070309020205020404" pitchFamily="49" charset="0"/>
                <a:cs typeface="Courier New" panose="02070309020205020404" pitchFamily="49" charset="0"/>
              </a:rPr>
              <a:t>"WOMBAT"</a:t>
            </a:r>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r>
              <a:rPr lang="en-US" dirty="0"/>
              <a:t>Priority increases as the number increases</a:t>
            </a:r>
          </a:p>
          <a:p>
            <a:r>
              <a:rPr lang="en-US" dirty="0"/>
              <a:t>Priorities start at 0 and go up to at least 31, but some systems go as high as 32768</a:t>
            </a:r>
          </a:p>
          <a:p>
            <a:r>
              <a:rPr lang="en-US" dirty="0"/>
              <a:t>Read documentation to find out how many priority levels there are</a:t>
            </a:r>
          </a:p>
          <a:p>
            <a:endParaRPr lang="en-US" dirty="0"/>
          </a:p>
        </p:txBody>
      </p:sp>
      <p:sp>
        <p:nvSpPr>
          <p:cNvPr id="4" name="Content Placeholder 2">
            <a:extLst>
              <a:ext uri="{FF2B5EF4-FFF2-40B4-BE49-F238E27FC236}">
                <a16:creationId xmlns:a16="http://schemas.microsoft.com/office/drawing/2014/main" id="{77565F37-6A7C-4EF2-9BC4-056473AC56DA}"/>
              </a:ext>
            </a:extLst>
          </p:cNvPr>
          <p:cNvSpPr txBox="1">
            <a:spLocks/>
          </p:cNvSpPr>
          <p:nvPr/>
        </p:nvSpPr>
        <p:spPr>
          <a:xfrm>
            <a:off x="609600" y="2209800"/>
            <a:ext cx="10972800" cy="2819400"/>
          </a:xfrm>
          <a:prstGeom prst="rect">
            <a:avLst/>
          </a:prstGeom>
          <a:ln/>
        </p:spPr>
        <p:style>
          <a:lnRef idx="1">
            <a:schemeClr val="dk1"/>
          </a:lnRef>
          <a:fillRef idx="2">
            <a:schemeClr val="dk1"/>
          </a:fillRef>
          <a:effectRef idx="1">
            <a:schemeClr val="dk1"/>
          </a:effectRef>
          <a:fontRef idx="minor">
            <a:schemeClr val="dk1"/>
          </a:fontRef>
        </p:style>
        <p:txBody>
          <a:bodyPr vert="horz" lIns="54864" tIns="91440" rtlCol="0" anchor="ctr">
            <a:normAutofit fontScale="70000" lnSpcReduction="20000"/>
          </a:bodyPr>
          <a:lstStyle/>
          <a:p>
            <a:pPr marL="438912" indent="-320040">
              <a:buClr>
                <a:schemeClr val="accent1"/>
              </a:buClr>
              <a:buSzPct val="80000"/>
              <a:defRPr/>
            </a:pPr>
            <a:r>
              <a:rPr lang="en-US" sz="2700" b="1" dirty="0" err="1">
                <a:solidFill>
                  <a:schemeClr val="tx1"/>
                </a:solidFill>
                <a:latin typeface="Courier New" pitchFamily="49" charset="0"/>
                <a:cs typeface="Courier New" pitchFamily="49" charset="0"/>
              </a:rPr>
              <a:t>mqd_t</a:t>
            </a:r>
            <a:r>
              <a:rPr lang="en-US" sz="2700" b="1" dirty="0">
                <a:solidFill>
                  <a:schemeClr val="tx1"/>
                </a:solidFill>
                <a:latin typeface="Courier New" pitchFamily="49" charset="0"/>
                <a:cs typeface="Courier New" pitchFamily="49" charset="0"/>
              </a:rPr>
              <a:t> </a:t>
            </a:r>
            <a:r>
              <a:rPr lang="en-US" sz="2700" b="1" dirty="0" err="1">
                <a:solidFill>
                  <a:schemeClr val="tx1"/>
                </a:solidFill>
                <a:latin typeface="Courier New" pitchFamily="49" charset="0"/>
                <a:cs typeface="Courier New" pitchFamily="49" charset="0"/>
              </a:rPr>
              <a:t>mqd</a:t>
            </a:r>
            <a:r>
              <a:rPr lang="en-US" sz="2700" b="1" dirty="0">
                <a:solidFill>
                  <a:schemeClr val="tx1"/>
                </a:solidFill>
                <a:latin typeface="Courier New" pitchFamily="49" charset="0"/>
                <a:cs typeface="Courier New" pitchFamily="49" charset="0"/>
              </a:rPr>
              <a:t> = </a:t>
            </a:r>
            <a:r>
              <a:rPr lang="en-US" sz="2700" b="1" dirty="0" err="1">
                <a:solidFill>
                  <a:schemeClr val="tx1"/>
                </a:solidFill>
                <a:latin typeface="Courier New" pitchFamily="49" charset="0"/>
                <a:cs typeface="Courier New" pitchFamily="49" charset="0"/>
              </a:rPr>
              <a:t>mq_open</a:t>
            </a:r>
            <a:r>
              <a:rPr lang="en-US" sz="2700" b="1" dirty="0">
                <a:solidFill>
                  <a:schemeClr val="tx1"/>
                </a:solidFill>
                <a:latin typeface="Courier New" pitchFamily="49" charset="0"/>
                <a:cs typeface="Courier New" pitchFamily="49" charset="0"/>
              </a:rPr>
              <a:t> (</a:t>
            </a:r>
            <a:r>
              <a:rPr lang="en-US" sz="2700" b="1" dirty="0">
                <a:solidFill>
                  <a:srgbClr val="C00000"/>
                </a:solidFill>
                <a:latin typeface="Courier New" pitchFamily="49" charset="0"/>
                <a:cs typeface="Courier New" pitchFamily="49" charset="0"/>
              </a:rPr>
              <a:t>"/comp3400_mq"</a:t>
            </a:r>
            <a:r>
              <a:rPr lang="en-US" sz="2700" b="1" dirty="0">
                <a:solidFill>
                  <a:schemeClr val="tx1"/>
                </a:solidFill>
                <a:latin typeface="Courier New" pitchFamily="49" charset="0"/>
                <a:cs typeface="Courier New" pitchFamily="49" charset="0"/>
              </a:rPr>
              <a:t>, O_CREAT | O_EXCL | O_WRONLY,  0600, NULL);  </a:t>
            </a:r>
            <a:r>
              <a:rPr lang="en-US" sz="2700" b="1" dirty="0">
                <a:solidFill>
                  <a:srgbClr val="00B050"/>
                </a:solidFill>
                <a:latin typeface="Courier New" pitchFamily="49" charset="0"/>
                <a:cs typeface="Courier New" pitchFamily="49" charset="0"/>
              </a:rPr>
              <a:t>// </a:t>
            </a:r>
            <a:r>
              <a:rPr lang="en-US" sz="2700" b="1" dirty="0" err="1">
                <a:solidFill>
                  <a:srgbClr val="00B050"/>
                </a:solidFill>
                <a:latin typeface="Courier New" pitchFamily="49" charset="0"/>
                <a:cs typeface="Courier New" pitchFamily="49" charset="0"/>
              </a:rPr>
              <a:t>mq_open</a:t>
            </a:r>
            <a:r>
              <a:rPr lang="en-US" sz="2700" b="1" dirty="0">
                <a:solidFill>
                  <a:srgbClr val="00B050"/>
                </a:solidFill>
                <a:latin typeface="Courier New" pitchFamily="49" charset="0"/>
                <a:cs typeface="Courier New" pitchFamily="49" charset="0"/>
              </a:rPr>
              <a:t>() requires four arguments when creating</a:t>
            </a:r>
          </a:p>
          <a:p>
            <a:pPr marL="438912" indent="-320040">
              <a:buClr>
                <a:schemeClr val="accent1"/>
              </a:buClr>
              <a:buSzPct val="80000"/>
              <a:defRPr/>
            </a:pPr>
            <a:endParaRPr lang="en-US" sz="2700" b="1" dirty="0">
              <a:solidFill>
                <a:schemeClr val="tx1"/>
              </a:solidFill>
              <a:latin typeface="Courier New" pitchFamily="49" charset="0"/>
              <a:cs typeface="Courier New" pitchFamily="49" charset="0"/>
            </a:endParaRPr>
          </a:p>
          <a:p>
            <a:pPr marL="438912" indent="-320040">
              <a:buClr>
                <a:schemeClr val="accent1"/>
              </a:buClr>
              <a:buSzPct val="80000"/>
              <a:defRPr/>
            </a:pPr>
            <a:r>
              <a:rPr lang="en-US" sz="2700" b="1" dirty="0">
                <a:solidFill>
                  <a:srgbClr val="0070C0"/>
                </a:solidFill>
                <a:latin typeface="Courier New" pitchFamily="49" charset="0"/>
                <a:cs typeface="Courier New" pitchFamily="49" charset="0"/>
              </a:rPr>
              <a:t>if</a:t>
            </a:r>
            <a:r>
              <a:rPr lang="en-US" sz="2700" b="1" dirty="0">
                <a:solidFill>
                  <a:schemeClr val="tx1"/>
                </a:solidFill>
                <a:latin typeface="Courier New" pitchFamily="49" charset="0"/>
                <a:cs typeface="Courier New" pitchFamily="49" charset="0"/>
              </a:rPr>
              <a:t> (</a:t>
            </a:r>
            <a:r>
              <a:rPr lang="en-US" sz="2700" b="1" dirty="0" err="1">
                <a:solidFill>
                  <a:schemeClr val="tx1"/>
                </a:solidFill>
                <a:latin typeface="Courier New" pitchFamily="49" charset="0"/>
                <a:cs typeface="Courier New" pitchFamily="49" charset="0"/>
              </a:rPr>
              <a:t>mqd</a:t>
            </a:r>
            <a:r>
              <a:rPr lang="en-US" sz="2700" b="1" dirty="0">
                <a:solidFill>
                  <a:schemeClr val="tx1"/>
                </a:solidFill>
                <a:latin typeface="Courier New" pitchFamily="49" charset="0"/>
                <a:cs typeface="Courier New" pitchFamily="49" charset="0"/>
              </a:rPr>
              <a:t> == -1) </a:t>
            </a:r>
            <a:r>
              <a:rPr lang="en-US" sz="2700" b="1" dirty="0">
                <a:solidFill>
                  <a:srgbClr val="00B050"/>
                </a:solidFill>
                <a:latin typeface="Courier New" pitchFamily="49" charset="0"/>
                <a:cs typeface="Courier New" pitchFamily="49" charset="0"/>
              </a:rPr>
              <a:t>// Check for error</a:t>
            </a:r>
          </a:p>
          <a:p>
            <a:pPr marL="438912" indent="-320040">
              <a:buClr>
                <a:schemeClr val="accent1"/>
              </a:buClr>
              <a:buSzPct val="80000"/>
              <a:defRPr/>
            </a:pPr>
            <a:r>
              <a:rPr lang="en-US" sz="2700" b="1" dirty="0">
                <a:solidFill>
                  <a:schemeClr val="tx1"/>
                </a:solidFill>
                <a:latin typeface="Courier New" pitchFamily="49" charset="0"/>
                <a:cs typeface="Courier New" pitchFamily="49" charset="0"/>
              </a:rPr>
              <a:t>  {</a:t>
            </a:r>
          </a:p>
          <a:p>
            <a:pPr marL="438912" indent="-320040">
              <a:buClr>
                <a:schemeClr val="accent1"/>
              </a:buClr>
              <a:buSzPct val="80000"/>
              <a:defRPr/>
            </a:pPr>
            <a:r>
              <a:rPr lang="en-US" sz="2700" b="1" dirty="0">
                <a:solidFill>
                  <a:schemeClr val="tx1"/>
                </a:solidFill>
                <a:latin typeface="Courier New" pitchFamily="49" charset="0"/>
                <a:cs typeface="Courier New" pitchFamily="49" charset="0"/>
              </a:rPr>
              <a:t>    </a:t>
            </a:r>
            <a:r>
              <a:rPr lang="en-US" sz="2700" b="1" dirty="0" err="1">
                <a:solidFill>
                  <a:schemeClr val="tx1"/>
                </a:solidFill>
                <a:latin typeface="Courier New" pitchFamily="49" charset="0"/>
                <a:cs typeface="Courier New" pitchFamily="49" charset="0"/>
              </a:rPr>
              <a:t>perror</a:t>
            </a:r>
            <a:r>
              <a:rPr lang="en-US" sz="2700" b="1" dirty="0">
                <a:solidFill>
                  <a:schemeClr val="tx1"/>
                </a:solidFill>
                <a:latin typeface="Courier New" pitchFamily="49" charset="0"/>
                <a:cs typeface="Courier New" pitchFamily="49" charset="0"/>
              </a:rPr>
              <a:t> (</a:t>
            </a:r>
            <a:r>
              <a:rPr lang="en-US" sz="2700" b="1" dirty="0">
                <a:solidFill>
                  <a:srgbClr val="C00000"/>
                </a:solidFill>
                <a:latin typeface="Courier New" pitchFamily="49" charset="0"/>
                <a:cs typeface="Courier New" pitchFamily="49" charset="0"/>
              </a:rPr>
              <a:t>"</a:t>
            </a:r>
            <a:r>
              <a:rPr lang="en-US" sz="2700" b="1" dirty="0" err="1">
                <a:solidFill>
                  <a:srgbClr val="C00000"/>
                </a:solidFill>
                <a:latin typeface="Courier New" pitchFamily="49" charset="0"/>
                <a:cs typeface="Courier New" pitchFamily="49" charset="0"/>
              </a:rPr>
              <a:t>mq_open</a:t>
            </a:r>
            <a:r>
              <a:rPr lang="en-US" sz="2700" b="1" dirty="0">
                <a:solidFill>
                  <a:srgbClr val="C00000"/>
                </a:solidFill>
                <a:latin typeface="Courier New" pitchFamily="49" charset="0"/>
                <a:cs typeface="Courier New" pitchFamily="49" charset="0"/>
              </a:rPr>
              <a:t> failed"</a:t>
            </a:r>
            <a:r>
              <a:rPr lang="en-US" sz="2700" b="1" dirty="0">
                <a:solidFill>
                  <a:schemeClr val="tx1"/>
                </a:solidFill>
                <a:latin typeface="Courier New" pitchFamily="49" charset="0"/>
                <a:cs typeface="Courier New" pitchFamily="49" charset="0"/>
              </a:rPr>
              <a:t>);</a:t>
            </a:r>
          </a:p>
          <a:p>
            <a:pPr marL="438912" indent="-320040">
              <a:buClr>
                <a:schemeClr val="accent1"/>
              </a:buClr>
              <a:buSzPct val="80000"/>
              <a:defRPr/>
            </a:pPr>
            <a:r>
              <a:rPr lang="en-US" sz="2700" b="1" dirty="0">
                <a:solidFill>
                  <a:schemeClr val="tx1"/>
                </a:solidFill>
                <a:latin typeface="Courier New" pitchFamily="49" charset="0"/>
                <a:cs typeface="Courier New" pitchFamily="49" charset="0"/>
              </a:rPr>
              <a:t>    exit (1);</a:t>
            </a:r>
          </a:p>
          <a:p>
            <a:pPr marL="438912" indent="-320040">
              <a:buClr>
                <a:schemeClr val="accent1"/>
              </a:buClr>
              <a:buSzPct val="80000"/>
              <a:defRPr/>
            </a:pPr>
            <a:r>
              <a:rPr lang="en-US" sz="2700" b="1" dirty="0">
                <a:solidFill>
                  <a:schemeClr val="tx1"/>
                </a:solidFill>
                <a:latin typeface="Courier New" pitchFamily="49" charset="0"/>
                <a:cs typeface="Courier New" pitchFamily="49" charset="0"/>
              </a:rPr>
              <a:t>  }</a:t>
            </a:r>
          </a:p>
          <a:p>
            <a:pPr marL="438912" indent="-320040">
              <a:buClr>
                <a:schemeClr val="accent1"/>
              </a:buClr>
              <a:buSzPct val="80000"/>
              <a:defRPr/>
            </a:pPr>
            <a:endParaRPr lang="en-US" sz="2700" b="1" dirty="0">
              <a:solidFill>
                <a:schemeClr val="tx1"/>
              </a:solidFill>
              <a:latin typeface="Courier New" pitchFamily="49" charset="0"/>
              <a:cs typeface="Courier New" pitchFamily="49" charset="0"/>
            </a:endParaRPr>
          </a:p>
          <a:p>
            <a:pPr marL="438912" indent="-320040">
              <a:buClr>
                <a:schemeClr val="accent1"/>
              </a:buClr>
              <a:buSzPct val="80000"/>
              <a:defRPr/>
            </a:pPr>
            <a:r>
              <a:rPr lang="en-US" sz="2700" b="1" dirty="0" err="1">
                <a:solidFill>
                  <a:schemeClr val="tx1"/>
                </a:solidFill>
                <a:latin typeface="Courier New" pitchFamily="49" charset="0"/>
                <a:cs typeface="Courier New" pitchFamily="49" charset="0"/>
              </a:rPr>
              <a:t>mq_send</a:t>
            </a:r>
            <a:r>
              <a:rPr lang="en-US" sz="2700" b="1" dirty="0">
                <a:solidFill>
                  <a:schemeClr val="tx1"/>
                </a:solidFill>
                <a:latin typeface="Courier New" pitchFamily="49" charset="0"/>
                <a:cs typeface="Courier New" pitchFamily="49" charset="0"/>
              </a:rPr>
              <a:t> (</a:t>
            </a:r>
            <a:r>
              <a:rPr lang="en-US" sz="2700" b="1" dirty="0" err="1">
                <a:solidFill>
                  <a:schemeClr val="tx1"/>
                </a:solidFill>
                <a:latin typeface="Courier New" pitchFamily="49" charset="0"/>
                <a:cs typeface="Courier New" pitchFamily="49" charset="0"/>
              </a:rPr>
              <a:t>mqd</a:t>
            </a:r>
            <a:r>
              <a:rPr lang="en-US" sz="2700" b="1" dirty="0">
                <a:solidFill>
                  <a:schemeClr val="tx1"/>
                </a:solidFill>
                <a:latin typeface="Courier New" pitchFamily="49" charset="0"/>
                <a:cs typeface="Courier New" pitchFamily="49" charset="0"/>
              </a:rPr>
              <a:t>, </a:t>
            </a:r>
            <a:r>
              <a:rPr lang="en-US" sz="2700" b="1" dirty="0">
                <a:solidFill>
                  <a:srgbClr val="C00000"/>
                </a:solidFill>
                <a:latin typeface="Courier New" pitchFamily="49" charset="0"/>
                <a:cs typeface="Courier New" pitchFamily="49" charset="0"/>
              </a:rPr>
              <a:t>"WOMBAT"</a:t>
            </a:r>
            <a:r>
              <a:rPr lang="en-US" sz="2700" b="1" dirty="0">
                <a:solidFill>
                  <a:schemeClr val="tx1"/>
                </a:solidFill>
                <a:latin typeface="Courier New" pitchFamily="49" charset="0"/>
                <a:cs typeface="Courier New" pitchFamily="49" charset="0"/>
              </a:rPr>
              <a:t>, 7, 10); </a:t>
            </a:r>
            <a:r>
              <a:rPr lang="en-US" sz="2700" b="1" dirty="0">
                <a:solidFill>
                  <a:srgbClr val="00B050"/>
                </a:solidFill>
                <a:latin typeface="Courier New" pitchFamily="49" charset="0"/>
                <a:cs typeface="Courier New" pitchFamily="49" charset="0"/>
              </a:rPr>
              <a:t>// Send WOMBAT (7 chars) with priority 10</a:t>
            </a:r>
          </a:p>
          <a:p>
            <a:pPr marL="438912" indent="-320040">
              <a:buClr>
                <a:schemeClr val="accent1"/>
              </a:buClr>
              <a:buSzPct val="80000"/>
              <a:defRPr/>
            </a:pPr>
            <a:r>
              <a:rPr lang="en-US" sz="2700" b="1" dirty="0" err="1">
                <a:solidFill>
                  <a:schemeClr val="tx1"/>
                </a:solidFill>
                <a:latin typeface="Courier New" pitchFamily="49" charset="0"/>
                <a:cs typeface="Courier New" pitchFamily="49" charset="0"/>
              </a:rPr>
              <a:t>mq_close</a:t>
            </a:r>
            <a:r>
              <a:rPr lang="en-US" sz="2700" b="1" dirty="0">
                <a:solidFill>
                  <a:schemeClr val="tx1"/>
                </a:solidFill>
                <a:latin typeface="Courier New" pitchFamily="49" charset="0"/>
                <a:cs typeface="Courier New" pitchFamily="49" charset="0"/>
              </a:rPr>
              <a:t> (</a:t>
            </a:r>
            <a:r>
              <a:rPr lang="en-US" sz="2700" b="1" dirty="0" err="1">
                <a:solidFill>
                  <a:schemeClr val="tx1"/>
                </a:solidFill>
                <a:latin typeface="Courier New" pitchFamily="49" charset="0"/>
                <a:cs typeface="Courier New" pitchFamily="49" charset="0"/>
              </a:rPr>
              <a:t>mqd</a:t>
            </a:r>
            <a:r>
              <a:rPr lang="en-US" sz="2700" b="1" dirty="0">
                <a:solidFill>
                  <a:schemeClr val="tx1"/>
                </a:solidFill>
                <a:latin typeface="Courier New" pitchFamily="49" charset="0"/>
                <a:cs typeface="Courier New" pitchFamily="49" charset="0"/>
              </a:rPr>
              <a:t>);</a:t>
            </a:r>
          </a:p>
        </p:txBody>
      </p:sp>
    </p:spTree>
    <p:extLst>
      <p:ext uri="{BB962C8B-B14F-4D97-AF65-F5344CB8AC3E}">
        <p14:creationId xmlns:p14="http://schemas.microsoft.com/office/powerpoint/2010/main" val="15793279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13" end="1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14" end="1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4"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07A6D5-59E7-45FE-B92C-08D5BCBAC32E}"/>
              </a:ext>
            </a:extLst>
          </p:cNvPr>
          <p:cNvSpPr>
            <a:spLocks noGrp="1"/>
          </p:cNvSpPr>
          <p:nvPr>
            <p:ph type="title"/>
          </p:nvPr>
        </p:nvSpPr>
        <p:spPr/>
        <p:txBody>
          <a:bodyPr/>
          <a:lstStyle/>
          <a:p>
            <a:r>
              <a:rPr lang="en-US" dirty="0"/>
              <a:t>What about printing those things?</a:t>
            </a:r>
          </a:p>
        </p:txBody>
      </p:sp>
      <p:sp>
        <p:nvSpPr>
          <p:cNvPr id="3" name="Content Placeholder 2">
            <a:extLst>
              <a:ext uri="{FF2B5EF4-FFF2-40B4-BE49-F238E27FC236}">
                <a16:creationId xmlns:a16="http://schemas.microsoft.com/office/drawing/2014/main" id="{D821C81F-C4AD-4D98-9953-97185555BA3F}"/>
              </a:ext>
            </a:extLst>
          </p:cNvPr>
          <p:cNvSpPr>
            <a:spLocks noGrp="1"/>
          </p:cNvSpPr>
          <p:nvPr>
            <p:ph idx="1"/>
          </p:nvPr>
        </p:nvSpPr>
        <p:spPr/>
        <p:txBody>
          <a:bodyPr/>
          <a:lstStyle/>
          <a:p>
            <a:r>
              <a:rPr lang="en-US" dirty="0"/>
              <a:t>If you want to print an </a:t>
            </a:r>
            <a:r>
              <a:rPr lang="en-US" b="1" dirty="0">
                <a:latin typeface="Courier New" panose="02070309020205020404" pitchFamily="49" charset="0"/>
                <a:cs typeface="Courier New" panose="02070309020205020404" pitchFamily="49" charset="0"/>
              </a:rPr>
              <a:t>int</a:t>
            </a:r>
            <a:r>
              <a:rPr lang="en-US" dirty="0"/>
              <a:t>, you use </a:t>
            </a:r>
            <a:r>
              <a:rPr lang="en-US" b="1" dirty="0">
                <a:latin typeface="Courier New" panose="02070309020205020404" pitchFamily="49" charset="0"/>
                <a:cs typeface="Courier New" panose="02070309020205020404" pitchFamily="49" charset="0"/>
              </a:rPr>
              <a:t>%d</a:t>
            </a:r>
          </a:p>
          <a:p>
            <a:r>
              <a:rPr lang="en-US" dirty="0"/>
              <a:t>If you want to print an </a:t>
            </a:r>
            <a:r>
              <a:rPr lang="fr-FR" b="1" dirty="0">
                <a:latin typeface="Courier New" panose="02070309020205020404" pitchFamily="49" charset="0"/>
                <a:cs typeface="Courier New" panose="02070309020205020404" pitchFamily="49" charset="0"/>
              </a:rPr>
              <a:t>int32_t</a:t>
            </a:r>
            <a:r>
              <a:rPr lang="fr-FR" dirty="0"/>
              <a:t>, </a:t>
            </a:r>
            <a:r>
              <a:rPr lang="fr-FR" dirty="0" err="1"/>
              <a:t>what</a:t>
            </a:r>
            <a:r>
              <a:rPr lang="fr-FR" dirty="0"/>
              <a:t> do </a:t>
            </a:r>
            <a:r>
              <a:rPr lang="fr-FR" dirty="0" err="1"/>
              <a:t>you</a:t>
            </a:r>
            <a:r>
              <a:rPr lang="fr-FR" dirty="0"/>
              <a:t> do?</a:t>
            </a:r>
          </a:p>
          <a:p>
            <a:r>
              <a:rPr lang="fr-FR" dirty="0"/>
              <a:t>There are </a:t>
            </a:r>
            <a:r>
              <a:rPr lang="fr-FR" dirty="0" err="1"/>
              <a:t>some</a:t>
            </a:r>
            <a:r>
              <a:rPr lang="fr-FR" dirty="0"/>
              <a:t> (</a:t>
            </a:r>
            <a:r>
              <a:rPr lang="fr-FR" dirty="0" err="1"/>
              <a:t>ugly</a:t>
            </a:r>
            <a:r>
              <a:rPr lang="fr-FR" dirty="0"/>
              <a:t>) macros </a:t>
            </a:r>
            <a:r>
              <a:rPr lang="fr-FR" dirty="0" err="1"/>
              <a:t>used</a:t>
            </a:r>
            <a:r>
              <a:rPr lang="fr-FR" dirty="0"/>
              <a:t>:</a:t>
            </a:r>
          </a:p>
          <a:p>
            <a:pPr lvl="1"/>
            <a:r>
              <a:rPr lang="fr-FR" b="1" dirty="0">
                <a:latin typeface="Courier New" panose="02070309020205020404" pitchFamily="49" charset="0"/>
                <a:cs typeface="Courier New" panose="02070309020205020404" pitchFamily="49" charset="0"/>
              </a:rPr>
              <a:t>PRId8</a:t>
            </a:r>
          </a:p>
          <a:p>
            <a:pPr lvl="1"/>
            <a:r>
              <a:rPr lang="fr-FR" b="1" dirty="0" err="1">
                <a:latin typeface="Courier New" panose="02070309020205020404" pitchFamily="49" charset="0"/>
                <a:cs typeface="Courier New" panose="02070309020205020404" pitchFamily="49" charset="0"/>
              </a:rPr>
              <a:t>PRId</a:t>
            </a:r>
            <a:r>
              <a:rPr lang="en-US" b="1" dirty="0">
                <a:latin typeface="Courier New" panose="02070309020205020404" pitchFamily="49" charset="0"/>
                <a:cs typeface="Courier New" panose="02070309020205020404" pitchFamily="49" charset="0"/>
              </a:rPr>
              <a:t>16</a:t>
            </a:r>
          </a:p>
          <a:p>
            <a:pPr lvl="1"/>
            <a:r>
              <a:rPr lang="fr-FR" b="1" dirty="0">
                <a:latin typeface="Courier New" panose="02070309020205020404" pitchFamily="49" charset="0"/>
                <a:cs typeface="Courier New" panose="02070309020205020404" pitchFamily="49" charset="0"/>
              </a:rPr>
              <a:t>PRId32</a:t>
            </a:r>
          </a:p>
          <a:p>
            <a:pPr lvl="1"/>
            <a:r>
              <a:rPr lang="fr-FR" b="1" dirty="0">
                <a:latin typeface="Courier New" panose="02070309020205020404" pitchFamily="49" charset="0"/>
                <a:cs typeface="Courier New" panose="02070309020205020404" pitchFamily="49" charset="0"/>
              </a:rPr>
              <a:t>PRId64</a:t>
            </a:r>
          </a:p>
          <a:p>
            <a:r>
              <a:rPr lang="fr-FR" dirty="0"/>
              <a:t>You can use </a:t>
            </a:r>
            <a:r>
              <a:rPr lang="fr-FR" dirty="0" err="1"/>
              <a:t>these</a:t>
            </a:r>
            <a:r>
              <a:rPr lang="fr-FR" dirty="0"/>
              <a:t> macros for octal or </a:t>
            </a:r>
            <a:r>
              <a:rPr lang="fr-FR" dirty="0" err="1"/>
              <a:t>hex</a:t>
            </a:r>
            <a:r>
              <a:rPr lang="fr-FR" dirty="0"/>
              <a:t> by </a:t>
            </a:r>
            <a:r>
              <a:rPr lang="fr-FR" dirty="0" err="1"/>
              <a:t>changing</a:t>
            </a:r>
            <a:r>
              <a:rPr lang="fr-FR" dirty="0"/>
              <a:t> </a:t>
            </a:r>
            <a:r>
              <a:rPr lang="fr-FR" b="1" dirty="0">
                <a:latin typeface="Courier New" panose="02070309020205020404" pitchFamily="49" charset="0"/>
                <a:cs typeface="Courier New" panose="02070309020205020404" pitchFamily="49" charset="0"/>
              </a:rPr>
              <a:t>d</a:t>
            </a:r>
            <a:r>
              <a:rPr lang="fr-FR" dirty="0"/>
              <a:t> to </a:t>
            </a:r>
            <a:r>
              <a:rPr lang="fr-FR" b="1" dirty="0">
                <a:latin typeface="Courier New" panose="02070309020205020404" pitchFamily="49" charset="0"/>
                <a:cs typeface="Courier New" panose="02070309020205020404" pitchFamily="49" charset="0"/>
              </a:rPr>
              <a:t>o</a:t>
            </a:r>
            <a:r>
              <a:rPr lang="fr-FR" dirty="0"/>
              <a:t> or </a:t>
            </a:r>
            <a:r>
              <a:rPr lang="fr-FR" b="1" dirty="0">
                <a:latin typeface="Courier New" panose="02070309020205020404" pitchFamily="49" charset="0"/>
                <a:cs typeface="Courier New" panose="02070309020205020404" pitchFamily="49" charset="0"/>
              </a:rPr>
              <a:t>x</a:t>
            </a:r>
            <a:r>
              <a:rPr lang="fr-FR" dirty="0"/>
              <a:t>, e.g. </a:t>
            </a:r>
            <a:r>
              <a:rPr lang="fr-FR" b="1" dirty="0">
                <a:latin typeface="Courier New" panose="02070309020205020404" pitchFamily="49" charset="0"/>
                <a:cs typeface="Courier New" panose="02070309020205020404" pitchFamily="49" charset="0"/>
              </a:rPr>
              <a:t>PRIx32</a:t>
            </a:r>
          </a:p>
          <a:p>
            <a:endParaRPr lang="en-US" dirty="0"/>
          </a:p>
          <a:p>
            <a:pPr lvl="1"/>
            <a:endParaRPr lang="en-US" dirty="0"/>
          </a:p>
          <a:p>
            <a:pPr lvl="1"/>
            <a:endParaRPr lang="en-US" dirty="0"/>
          </a:p>
          <a:p>
            <a:pPr lvl="1"/>
            <a:endParaRPr lang="en-US" dirty="0"/>
          </a:p>
        </p:txBody>
      </p:sp>
    </p:spTree>
    <p:extLst>
      <p:ext uri="{BB962C8B-B14F-4D97-AF65-F5344CB8AC3E}">
        <p14:creationId xmlns:p14="http://schemas.microsoft.com/office/powerpoint/2010/main" val="3898951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09EC1B-10CD-4606-8BD0-5A31A2D5EB73}"/>
              </a:ext>
            </a:extLst>
          </p:cNvPr>
          <p:cNvSpPr>
            <a:spLocks noGrp="1"/>
          </p:cNvSpPr>
          <p:nvPr>
            <p:ph type="title"/>
          </p:nvPr>
        </p:nvSpPr>
        <p:spPr/>
        <p:txBody>
          <a:bodyPr/>
          <a:lstStyle/>
          <a:p>
            <a:r>
              <a:rPr lang="en-US" dirty="0"/>
              <a:t>Warning!</a:t>
            </a:r>
          </a:p>
        </p:txBody>
      </p:sp>
      <p:sp>
        <p:nvSpPr>
          <p:cNvPr id="3" name="Content Placeholder 2">
            <a:extLst>
              <a:ext uri="{FF2B5EF4-FFF2-40B4-BE49-F238E27FC236}">
                <a16:creationId xmlns:a16="http://schemas.microsoft.com/office/drawing/2014/main" id="{5A302251-C74F-4901-839C-D6CE0084E1C3}"/>
              </a:ext>
            </a:extLst>
          </p:cNvPr>
          <p:cNvSpPr>
            <a:spLocks noGrp="1"/>
          </p:cNvSpPr>
          <p:nvPr>
            <p:ph idx="1"/>
          </p:nvPr>
        </p:nvSpPr>
        <p:spPr/>
        <p:txBody>
          <a:bodyPr>
            <a:normAutofit lnSpcReduction="10000"/>
          </a:bodyPr>
          <a:lstStyle/>
          <a:p>
            <a:r>
              <a:rPr lang="en-US" dirty="0"/>
              <a:t>With pipes and FIFOs, it's common to create a fixed-size buffer and then read into it, usually only filling part of it</a:t>
            </a:r>
          </a:p>
          <a:p>
            <a:r>
              <a:rPr lang="en-US" dirty="0"/>
              <a:t>With message queues, you have to read </a:t>
            </a:r>
            <a:r>
              <a:rPr lang="en-US" i="1" dirty="0"/>
              <a:t>exactly</a:t>
            </a:r>
            <a:r>
              <a:rPr lang="en-US" dirty="0"/>
              <a:t> the size of a message that's waiting for you</a:t>
            </a:r>
          </a:p>
          <a:p>
            <a:pPr lvl="1"/>
            <a:r>
              <a:rPr lang="en-US" dirty="0"/>
              <a:t>If not, the read will fail</a:t>
            </a:r>
          </a:p>
          <a:p>
            <a:r>
              <a:rPr lang="en-US" dirty="0"/>
              <a:t>Two strategies:</a:t>
            </a:r>
          </a:p>
          <a:p>
            <a:pPr lvl="1"/>
            <a:r>
              <a:rPr lang="en-US" dirty="0"/>
              <a:t>Use a system where the sizes of messages are always the same</a:t>
            </a:r>
          </a:p>
          <a:p>
            <a:pPr lvl="1"/>
            <a:r>
              <a:rPr lang="en-US" dirty="0"/>
              <a:t>Use the </a:t>
            </a:r>
            <a:r>
              <a:rPr lang="en-US" b="1" dirty="0" err="1">
                <a:latin typeface="Courier New" panose="02070309020205020404" pitchFamily="49" charset="0"/>
                <a:cs typeface="Courier New" panose="02070309020205020404" pitchFamily="49" charset="0"/>
              </a:rPr>
              <a:t>mq_getattr</a:t>
            </a:r>
            <a:r>
              <a:rPr lang="en-US" b="1" dirty="0">
                <a:latin typeface="Courier New" panose="02070309020205020404" pitchFamily="49" charset="0"/>
                <a:cs typeface="Courier New" panose="02070309020205020404" pitchFamily="49" charset="0"/>
              </a:rPr>
              <a:t>()</a:t>
            </a:r>
            <a:r>
              <a:rPr lang="en-US" dirty="0"/>
              <a:t> function to get the attributes of a message waiting in the message queue and create a buffer exactly the right size to read it</a:t>
            </a:r>
          </a:p>
          <a:p>
            <a:endParaRPr lang="en-US" dirty="0"/>
          </a:p>
        </p:txBody>
      </p:sp>
    </p:spTree>
    <p:extLst>
      <p:ext uri="{BB962C8B-B14F-4D97-AF65-F5344CB8AC3E}">
        <p14:creationId xmlns:p14="http://schemas.microsoft.com/office/powerpoint/2010/main" val="36786633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E0FC8B-FB1C-42E2-9083-13BE19E4199F}"/>
              </a:ext>
            </a:extLst>
          </p:cNvPr>
          <p:cNvSpPr>
            <a:spLocks noGrp="1"/>
          </p:cNvSpPr>
          <p:nvPr>
            <p:ph type="title"/>
          </p:nvPr>
        </p:nvSpPr>
        <p:spPr/>
        <p:txBody>
          <a:bodyPr/>
          <a:lstStyle/>
          <a:p>
            <a:r>
              <a:rPr lang="en-US" dirty="0"/>
              <a:t>Message queue receiving example</a:t>
            </a:r>
          </a:p>
        </p:txBody>
      </p:sp>
      <p:sp>
        <p:nvSpPr>
          <p:cNvPr id="3" name="Content Placeholder 2">
            <a:extLst>
              <a:ext uri="{FF2B5EF4-FFF2-40B4-BE49-F238E27FC236}">
                <a16:creationId xmlns:a16="http://schemas.microsoft.com/office/drawing/2014/main" id="{19A67604-05DC-43C8-BEE3-7C8CAFE0E4BC}"/>
              </a:ext>
            </a:extLst>
          </p:cNvPr>
          <p:cNvSpPr>
            <a:spLocks noGrp="1"/>
          </p:cNvSpPr>
          <p:nvPr>
            <p:ph idx="1"/>
          </p:nvPr>
        </p:nvSpPr>
        <p:spPr>
          <a:xfrm>
            <a:off x="609600" y="1775193"/>
            <a:ext cx="10972800" cy="663207"/>
          </a:xfrm>
        </p:spPr>
        <p:txBody>
          <a:bodyPr>
            <a:normAutofit fontScale="62500" lnSpcReduction="20000"/>
          </a:bodyPr>
          <a:lstStyle/>
          <a:p>
            <a:r>
              <a:rPr lang="en-US" dirty="0"/>
              <a:t>The following code reads the </a:t>
            </a:r>
            <a:r>
              <a:rPr lang="en-US" b="1" dirty="0">
                <a:latin typeface="Courier New" panose="02070309020205020404" pitchFamily="49" charset="0"/>
                <a:cs typeface="Courier New" panose="02070309020205020404" pitchFamily="49" charset="0"/>
              </a:rPr>
              <a:t>"WOMBAT"</a:t>
            </a:r>
            <a:r>
              <a:rPr lang="en-US" dirty="0"/>
              <a:t> message sent by the other code</a:t>
            </a:r>
          </a:p>
          <a:p>
            <a:r>
              <a:rPr lang="en-US" dirty="0"/>
              <a:t>It uses </a:t>
            </a:r>
            <a:r>
              <a:rPr lang="en-US" b="1" dirty="0" err="1">
                <a:latin typeface="Courier New" panose="02070309020205020404" pitchFamily="49" charset="0"/>
                <a:cs typeface="Courier New" panose="02070309020205020404" pitchFamily="49" charset="0"/>
              </a:rPr>
              <a:t>mq_getattr</a:t>
            </a:r>
            <a:r>
              <a:rPr lang="en-US" b="1" dirty="0">
                <a:latin typeface="Courier New" panose="02070309020205020404" pitchFamily="49" charset="0"/>
                <a:cs typeface="Courier New" panose="02070309020205020404" pitchFamily="49" charset="0"/>
              </a:rPr>
              <a:t>()</a:t>
            </a:r>
            <a:r>
              <a:rPr lang="en-US" dirty="0"/>
              <a:t> to find out how big of a buffer it needs</a:t>
            </a:r>
          </a:p>
        </p:txBody>
      </p:sp>
      <p:sp>
        <p:nvSpPr>
          <p:cNvPr id="4" name="Content Placeholder 2">
            <a:extLst>
              <a:ext uri="{FF2B5EF4-FFF2-40B4-BE49-F238E27FC236}">
                <a16:creationId xmlns:a16="http://schemas.microsoft.com/office/drawing/2014/main" id="{05E11A86-04E3-4B96-AEE4-7E3F3249D017}"/>
              </a:ext>
            </a:extLst>
          </p:cNvPr>
          <p:cNvSpPr txBox="1">
            <a:spLocks/>
          </p:cNvSpPr>
          <p:nvPr/>
        </p:nvSpPr>
        <p:spPr>
          <a:xfrm>
            <a:off x="609600" y="2438400"/>
            <a:ext cx="10972800" cy="3886200"/>
          </a:xfrm>
          <a:prstGeom prst="rect">
            <a:avLst/>
          </a:prstGeom>
          <a:ln/>
        </p:spPr>
        <p:style>
          <a:lnRef idx="1">
            <a:schemeClr val="dk1"/>
          </a:lnRef>
          <a:fillRef idx="2">
            <a:schemeClr val="dk1"/>
          </a:fillRef>
          <a:effectRef idx="1">
            <a:schemeClr val="dk1"/>
          </a:effectRef>
          <a:fontRef idx="minor">
            <a:schemeClr val="dk1"/>
          </a:fontRef>
        </p:style>
        <p:txBody>
          <a:bodyPr vert="horz" lIns="54864" tIns="91440" rtlCol="0" anchor="ctr">
            <a:normAutofit fontScale="62500" lnSpcReduction="20000"/>
          </a:bodyPr>
          <a:lstStyle/>
          <a:p>
            <a:pPr marL="438912" indent="-320040">
              <a:buClr>
                <a:schemeClr val="accent1"/>
              </a:buClr>
              <a:buSzPct val="80000"/>
              <a:defRPr/>
            </a:pPr>
            <a:r>
              <a:rPr lang="en-US" sz="2700" b="1" dirty="0" err="1">
                <a:solidFill>
                  <a:schemeClr val="tx1"/>
                </a:solidFill>
                <a:latin typeface="Courier New" pitchFamily="49" charset="0"/>
                <a:cs typeface="Courier New" pitchFamily="49" charset="0"/>
              </a:rPr>
              <a:t>mqd_t</a:t>
            </a:r>
            <a:r>
              <a:rPr lang="en-US" sz="2700" b="1" dirty="0">
                <a:solidFill>
                  <a:schemeClr val="tx1"/>
                </a:solidFill>
                <a:latin typeface="Courier New" pitchFamily="49" charset="0"/>
                <a:cs typeface="Courier New" pitchFamily="49" charset="0"/>
              </a:rPr>
              <a:t> </a:t>
            </a:r>
            <a:r>
              <a:rPr lang="en-US" sz="2700" b="1" dirty="0" err="1">
                <a:solidFill>
                  <a:schemeClr val="tx1"/>
                </a:solidFill>
                <a:latin typeface="Courier New" pitchFamily="49" charset="0"/>
                <a:cs typeface="Courier New" pitchFamily="49" charset="0"/>
              </a:rPr>
              <a:t>mqd</a:t>
            </a:r>
            <a:r>
              <a:rPr lang="en-US" sz="2700" b="1" dirty="0">
                <a:solidFill>
                  <a:schemeClr val="tx1"/>
                </a:solidFill>
                <a:latin typeface="Courier New" pitchFamily="49" charset="0"/>
                <a:cs typeface="Courier New" pitchFamily="49" charset="0"/>
              </a:rPr>
              <a:t> = </a:t>
            </a:r>
            <a:r>
              <a:rPr lang="en-US" sz="2700" b="1" dirty="0" err="1">
                <a:solidFill>
                  <a:schemeClr val="tx1"/>
                </a:solidFill>
                <a:latin typeface="Courier New" pitchFamily="49" charset="0"/>
                <a:cs typeface="Courier New" pitchFamily="49" charset="0"/>
              </a:rPr>
              <a:t>mq_open</a:t>
            </a:r>
            <a:r>
              <a:rPr lang="en-US" sz="2700" b="1" dirty="0">
                <a:solidFill>
                  <a:schemeClr val="tx1"/>
                </a:solidFill>
                <a:latin typeface="Courier New" pitchFamily="49" charset="0"/>
                <a:cs typeface="Courier New" pitchFamily="49" charset="0"/>
              </a:rPr>
              <a:t> (</a:t>
            </a:r>
            <a:r>
              <a:rPr lang="en-US" sz="2700" b="1" dirty="0">
                <a:solidFill>
                  <a:srgbClr val="C00000"/>
                </a:solidFill>
                <a:latin typeface="Courier New" pitchFamily="49" charset="0"/>
                <a:cs typeface="Courier New" pitchFamily="49" charset="0"/>
              </a:rPr>
              <a:t>"/comp3400_mq"</a:t>
            </a:r>
            <a:r>
              <a:rPr lang="en-US" sz="2700" b="1" dirty="0">
                <a:solidFill>
                  <a:schemeClr val="tx1"/>
                </a:solidFill>
                <a:latin typeface="Courier New" pitchFamily="49" charset="0"/>
                <a:cs typeface="Courier New" pitchFamily="49" charset="0"/>
              </a:rPr>
              <a:t>, O_RDONLY); </a:t>
            </a:r>
            <a:r>
              <a:rPr lang="en-US" sz="2700" b="1" dirty="0">
                <a:solidFill>
                  <a:srgbClr val="00B050"/>
                </a:solidFill>
                <a:latin typeface="Courier New" pitchFamily="49" charset="0"/>
                <a:cs typeface="Courier New" pitchFamily="49" charset="0"/>
              </a:rPr>
              <a:t>// Only two arguments to open</a:t>
            </a:r>
          </a:p>
          <a:p>
            <a:pPr marL="438912" indent="-320040">
              <a:buClr>
                <a:schemeClr val="accent1"/>
              </a:buClr>
              <a:buSzPct val="80000"/>
              <a:defRPr/>
            </a:pPr>
            <a:r>
              <a:rPr lang="en-US" sz="2700" b="1" dirty="0">
                <a:solidFill>
                  <a:schemeClr val="tx1"/>
                </a:solidFill>
                <a:latin typeface="Courier New" pitchFamily="49" charset="0"/>
                <a:cs typeface="Courier New" pitchFamily="49" charset="0"/>
              </a:rPr>
              <a:t>assert (</a:t>
            </a:r>
            <a:r>
              <a:rPr lang="en-US" sz="2700" b="1" dirty="0" err="1">
                <a:solidFill>
                  <a:schemeClr val="tx1"/>
                </a:solidFill>
                <a:latin typeface="Courier New" pitchFamily="49" charset="0"/>
                <a:cs typeface="Courier New" pitchFamily="49" charset="0"/>
              </a:rPr>
              <a:t>mqd</a:t>
            </a:r>
            <a:r>
              <a:rPr lang="en-US" sz="2700" b="1" dirty="0">
                <a:solidFill>
                  <a:schemeClr val="tx1"/>
                </a:solidFill>
                <a:latin typeface="Courier New" pitchFamily="49" charset="0"/>
                <a:cs typeface="Courier New" pitchFamily="49" charset="0"/>
              </a:rPr>
              <a:t> != -1);</a:t>
            </a:r>
          </a:p>
          <a:p>
            <a:pPr marL="438912" indent="-320040">
              <a:buClr>
                <a:schemeClr val="accent1"/>
              </a:buClr>
              <a:buSzPct val="80000"/>
              <a:defRPr/>
            </a:pPr>
            <a:endParaRPr lang="en-US" sz="2700" b="1" dirty="0">
              <a:solidFill>
                <a:schemeClr val="tx1"/>
              </a:solidFill>
              <a:latin typeface="Courier New" pitchFamily="49" charset="0"/>
              <a:cs typeface="Courier New" pitchFamily="49" charset="0"/>
            </a:endParaRPr>
          </a:p>
          <a:p>
            <a:pPr marL="438912" indent="-320040">
              <a:buClr>
                <a:schemeClr val="accent1"/>
              </a:buClr>
              <a:buSzPct val="80000"/>
              <a:defRPr/>
            </a:pPr>
            <a:r>
              <a:rPr lang="en-US" sz="2700" b="1" dirty="0">
                <a:solidFill>
                  <a:srgbClr val="0070C0"/>
                </a:solidFill>
                <a:latin typeface="Courier New" pitchFamily="49" charset="0"/>
                <a:cs typeface="Courier New" pitchFamily="49" charset="0"/>
              </a:rPr>
              <a:t>struct</a:t>
            </a:r>
            <a:r>
              <a:rPr lang="en-US" sz="2700" b="1" dirty="0">
                <a:solidFill>
                  <a:schemeClr val="tx1"/>
                </a:solidFill>
                <a:latin typeface="Courier New" pitchFamily="49" charset="0"/>
                <a:cs typeface="Courier New" pitchFamily="49" charset="0"/>
              </a:rPr>
              <a:t> </a:t>
            </a:r>
            <a:r>
              <a:rPr lang="en-US" sz="2700" b="1" dirty="0" err="1">
                <a:solidFill>
                  <a:schemeClr val="tx1"/>
                </a:solidFill>
                <a:latin typeface="Courier New" pitchFamily="49" charset="0"/>
                <a:cs typeface="Courier New" pitchFamily="49" charset="0"/>
              </a:rPr>
              <a:t>mq_attr</a:t>
            </a:r>
            <a:r>
              <a:rPr lang="en-US" sz="2700" b="1" dirty="0">
                <a:solidFill>
                  <a:schemeClr val="tx1"/>
                </a:solidFill>
                <a:latin typeface="Courier New" pitchFamily="49" charset="0"/>
                <a:cs typeface="Courier New" pitchFamily="49" charset="0"/>
              </a:rPr>
              <a:t> </a:t>
            </a:r>
            <a:r>
              <a:rPr lang="en-US" sz="2700" b="1" dirty="0" err="1">
                <a:solidFill>
                  <a:schemeClr val="tx1"/>
                </a:solidFill>
                <a:latin typeface="Courier New" pitchFamily="49" charset="0"/>
                <a:cs typeface="Courier New" pitchFamily="49" charset="0"/>
              </a:rPr>
              <a:t>attr</a:t>
            </a:r>
            <a:r>
              <a:rPr lang="en-US" sz="2700" b="1" dirty="0">
                <a:solidFill>
                  <a:schemeClr val="tx1"/>
                </a:solidFill>
                <a:latin typeface="Courier New" pitchFamily="49" charset="0"/>
                <a:cs typeface="Courier New" pitchFamily="49" charset="0"/>
              </a:rPr>
              <a:t>;</a:t>
            </a:r>
          </a:p>
          <a:p>
            <a:pPr marL="438912" indent="-320040">
              <a:buClr>
                <a:schemeClr val="accent1"/>
              </a:buClr>
              <a:buSzPct val="80000"/>
              <a:defRPr/>
            </a:pPr>
            <a:r>
              <a:rPr lang="en-US" sz="2700" b="1" dirty="0">
                <a:solidFill>
                  <a:schemeClr val="tx1"/>
                </a:solidFill>
                <a:latin typeface="Courier New" pitchFamily="49" charset="0"/>
                <a:cs typeface="Courier New" pitchFamily="49" charset="0"/>
              </a:rPr>
              <a:t>assert (</a:t>
            </a:r>
            <a:r>
              <a:rPr lang="en-US" sz="2700" b="1" dirty="0" err="1">
                <a:solidFill>
                  <a:schemeClr val="tx1"/>
                </a:solidFill>
                <a:latin typeface="Courier New" pitchFamily="49" charset="0"/>
                <a:cs typeface="Courier New" pitchFamily="49" charset="0"/>
              </a:rPr>
              <a:t>mq_getattr</a:t>
            </a:r>
            <a:r>
              <a:rPr lang="en-US" sz="2700" b="1" dirty="0">
                <a:solidFill>
                  <a:schemeClr val="tx1"/>
                </a:solidFill>
                <a:latin typeface="Courier New" pitchFamily="49" charset="0"/>
                <a:cs typeface="Courier New" pitchFamily="49" charset="0"/>
              </a:rPr>
              <a:t> (</a:t>
            </a:r>
            <a:r>
              <a:rPr lang="en-US" sz="2700" b="1" dirty="0" err="1">
                <a:solidFill>
                  <a:schemeClr val="tx1"/>
                </a:solidFill>
                <a:latin typeface="Courier New" pitchFamily="49" charset="0"/>
                <a:cs typeface="Courier New" pitchFamily="49" charset="0"/>
              </a:rPr>
              <a:t>mqd</a:t>
            </a:r>
            <a:r>
              <a:rPr lang="en-US" sz="2700" b="1" dirty="0">
                <a:solidFill>
                  <a:schemeClr val="tx1"/>
                </a:solidFill>
                <a:latin typeface="Courier New" pitchFamily="49" charset="0"/>
                <a:cs typeface="Courier New" pitchFamily="49" charset="0"/>
              </a:rPr>
              <a:t>, &amp;</a:t>
            </a:r>
            <a:r>
              <a:rPr lang="en-US" sz="2700" b="1" dirty="0" err="1">
                <a:solidFill>
                  <a:schemeClr val="tx1"/>
                </a:solidFill>
                <a:latin typeface="Courier New" pitchFamily="49" charset="0"/>
                <a:cs typeface="Courier New" pitchFamily="49" charset="0"/>
              </a:rPr>
              <a:t>attr</a:t>
            </a:r>
            <a:r>
              <a:rPr lang="en-US" sz="2700" b="1" dirty="0">
                <a:solidFill>
                  <a:schemeClr val="tx1"/>
                </a:solidFill>
                <a:latin typeface="Courier New" pitchFamily="49" charset="0"/>
                <a:cs typeface="Courier New" pitchFamily="49" charset="0"/>
              </a:rPr>
              <a:t>) != -1); </a:t>
            </a:r>
            <a:r>
              <a:rPr lang="en-US" sz="2700" b="1" dirty="0">
                <a:solidFill>
                  <a:srgbClr val="00B050"/>
                </a:solidFill>
                <a:latin typeface="Courier New" pitchFamily="49" charset="0"/>
                <a:cs typeface="Courier New" pitchFamily="49" charset="0"/>
              </a:rPr>
              <a:t>// Get attributes</a:t>
            </a:r>
          </a:p>
          <a:p>
            <a:pPr marL="438912" indent="-320040">
              <a:buClr>
                <a:schemeClr val="accent1"/>
              </a:buClr>
              <a:buSzPct val="80000"/>
              <a:defRPr/>
            </a:pPr>
            <a:endParaRPr lang="en-US" sz="2700" b="1" dirty="0">
              <a:solidFill>
                <a:schemeClr val="tx1"/>
              </a:solidFill>
              <a:latin typeface="Courier New" pitchFamily="49" charset="0"/>
              <a:cs typeface="Courier New" pitchFamily="49" charset="0"/>
            </a:endParaRPr>
          </a:p>
          <a:p>
            <a:pPr marL="438912" indent="-320040">
              <a:buClr>
                <a:schemeClr val="accent1"/>
              </a:buClr>
              <a:buSzPct val="80000"/>
              <a:defRPr/>
            </a:pPr>
            <a:r>
              <a:rPr lang="en-US" sz="2700" b="1" dirty="0">
                <a:solidFill>
                  <a:srgbClr val="0070C0"/>
                </a:solidFill>
                <a:latin typeface="Courier New" pitchFamily="49" charset="0"/>
                <a:cs typeface="Courier New" pitchFamily="49" charset="0"/>
              </a:rPr>
              <a:t>char</a:t>
            </a:r>
            <a:r>
              <a:rPr lang="en-US" sz="2700" b="1" dirty="0">
                <a:solidFill>
                  <a:schemeClr val="tx1"/>
                </a:solidFill>
                <a:latin typeface="Courier New" pitchFamily="49" charset="0"/>
                <a:cs typeface="Courier New" pitchFamily="49" charset="0"/>
              </a:rPr>
              <a:t> *buffer = </a:t>
            </a:r>
            <a:r>
              <a:rPr lang="en-US" sz="2700" b="1" dirty="0" err="1">
                <a:solidFill>
                  <a:schemeClr val="tx1"/>
                </a:solidFill>
                <a:latin typeface="Courier New" pitchFamily="49" charset="0"/>
                <a:cs typeface="Courier New" pitchFamily="49" charset="0"/>
              </a:rPr>
              <a:t>calloc</a:t>
            </a:r>
            <a:r>
              <a:rPr lang="en-US" sz="2700" b="1" dirty="0">
                <a:solidFill>
                  <a:schemeClr val="tx1"/>
                </a:solidFill>
                <a:latin typeface="Courier New" pitchFamily="49" charset="0"/>
                <a:cs typeface="Courier New" pitchFamily="49" charset="0"/>
              </a:rPr>
              <a:t> (</a:t>
            </a:r>
            <a:r>
              <a:rPr lang="en-US" sz="2700" b="1" dirty="0" err="1">
                <a:solidFill>
                  <a:schemeClr val="tx1"/>
                </a:solidFill>
                <a:latin typeface="Courier New" pitchFamily="49" charset="0"/>
                <a:cs typeface="Courier New" pitchFamily="49" charset="0"/>
              </a:rPr>
              <a:t>attr.mq_msgsize</a:t>
            </a:r>
            <a:r>
              <a:rPr lang="en-US" sz="2700" b="1" dirty="0">
                <a:solidFill>
                  <a:schemeClr val="tx1"/>
                </a:solidFill>
                <a:latin typeface="Courier New" pitchFamily="49" charset="0"/>
                <a:cs typeface="Courier New" pitchFamily="49" charset="0"/>
              </a:rPr>
              <a:t>, 1); </a:t>
            </a:r>
            <a:r>
              <a:rPr lang="en-US" sz="2700" b="1" dirty="0">
                <a:solidFill>
                  <a:srgbClr val="00B050"/>
                </a:solidFill>
                <a:latin typeface="Courier New" pitchFamily="49" charset="0"/>
                <a:cs typeface="Courier New" pitchFamily="49" charset="0"/>
              </a:rPr>
              <a:t>// Allocate buffer with size</a:t>
            </a:r>
          </a:p>
          <a:p>
            <a:pPr marL="438912" indent="-320040">
              <a:buClr>
                <a:schemeClr val="accent1"/>
              </a:buClr>
              <a:buSzPct val="80000"/>
              <a:defRPr/>
            </a:pPr>
            <a:r>
              <a:rPr lang="en-US" sz="2700" b="1" dirty="0">
                <a:solidFill>
                  <a:schemeClr val="tx1"/>
                </a:solidFill>
                <a:latin typeface="Courier New" pitchFamily="49" charset="0"/>
                <a:cs typeface="Courier New" pitchFamily="49" charset="0"/>
              </a:rPr>
              <a:t>assert (buffer != NULL);</a:t>
            </a:r>
          </a:p>
          <a:p>
            <a:pPr marL="438912" indent="-320040">
              <a:buClr>
                <a:schemeClr val="accent1"/>
              </a:buClr>
              <a:buSzPct val="80000"/>
              <a:defRPr/>
            </a:pPr>
            <a:endParaRPr lang="en-US" sz="2700" b="1" dirty="0">
              <a:solidFill>
                <a:schemeClr val="tx1"/>
              </a:solidFill>
              <a:latin typeface="Courier New" pitchFamily="49" charset="0"/>
              <a:cs typeface="Courier New" pitchFamily="49" charset="0"/>
            </a:endParaRPr>
          </a:p>
          <a:p>
            <a:pPr marL="438912" indent="-320040">
              <a:buClr>
                <a:schemeClr val="accent1"/>
              </a:buClr>
              <a:buSzPct val="80000"/>
              <a:defRPr/>
            </a:pPr>
            <a:r>
              <a:rPr lang="en-US" sz="2700" b="1" dirty="0">
                <a:solidFill>
                  <a:srgbClr val="0070C0"/>
                </a:solidFill>
                <a:latin typeface="Courier New" pitchFamily="49" charset="0"/>
                <a:cs typeface="Courier New" pitchFamily="49" charset="0"/>
              </a:rPr>
              <a:t>unsigned int</a:t>
            </a:r>
            <a:r>
              <a:rPr lang="en-US" sz="2700" b="1" dirty="0">
                <a:solidFill>
                  <a:schemeClr val="tx1"/>
                </a:solidFill>
                <a:latin typeface="Courier New" pitchFamily="49" charset="0"/>
                <a:cs typeface="Courier New" pitchFamily="49" charset="0"/>
              </a:rPr>
              <a:t> priority = 0;</a:t>
            </a:r>
          </a:p>
          <a:p>
            <a:pPr marL="438912" indent="-320040">
              <a:buClr>
                <a:schemeClr val="accent1"/>
              </a:buClr>
              <a:buSzPct val="80000"/>
              <a:defRPr/>
            </a:pPr>
            <a:r>
              <a:rPr lang="en-US" sz="2700" b="1" dirty="0">
                <a:solidFill>
                  <a:srgbClr val="0070C0"/>
                </a:solidFill>
                <a:latin typeface="Courier New" pitchFamily="49" charset="0"/>
                <a:cs typeface="Courier New" pitchFamily="49" charset="0"/>
              </a:rPr>
              <a:t>if</a:t>
            </a:r>
            <a:r>
              <a:rPr lang="en-US" sz="2700" b="1" dirty="0">
                <a:solidFill>
                  <a:schemeClr val="tx1"/>
                </a:solidFill>
                <a:latin typeface="Courier New" pitchFamily="49" charset="0"/>
                <a:cs typeface="Courier New" pitchFamily="49" charset="0"/>
              </a:rPr>
              <a:t> ((</a:t>
            </a:r>
            <a:r>
              <a:rPr lang="en-US" sz="2700" b="1" dirty="0" err="1">
                <a:solidFill>
                  <a:schemeClr val="tx1"/>
                </a:solidFill>
                <a:latin typeface="Courier New" pitchFamily="49" charset="0"/>
                <a:cs typeface="Courier New" pitchFamily="49" charset="0"/>
              </a:rPr>
              <a:t>mq_receive</a:t>
            </a:r>
            <a:r>
              <a:rPr lang="en-US" sz="2700" b="1" dirty="0">
                <a:solidFill>
                  <a:schemeClr val="tx1"/>
                </a:solidFill>
                <a:latin typeface="Courier New" pitchFamily="49" charset="0"/>
                <a:cs typeface="Courier New" pitchFamily="49" charset="0"/>
              </a:rPr>
              <a:t> (</a:t>
            </a:r>
            <a:r>
              <a:rPr lang="en-US" sz="2700" b="1" dirty="0" err="1">
                <a:solidFill>
                  <a:schemeClr val="tx1"/>
                </a:solidFill>
                <a:latin typeface="Courier New" pitchFamily="49" charset="0"/>
                <a:cs typeface="Courier New" pitchFamily="49" charset="0"/>
              </a:rPr>
              <a:t>mqd</a:t>
            </a:r>
            <a:r>
              <a:rPr lang="en-US" sz="2700" b="1" dirty="0">
                <a:solidFill>
                  <a:schemeClr val="tx1"/>
                </a:solidFill>
                <a:latin typeface="Courier New" pitchFamily="49" charset="0"/>
                <a:cs typeface="Courier New" pitchFamily="49" charset="0"/>
              </a:rPr>
              <a:t>, buffer, </a:t>
            </a:r>
            <a:r>
              <a:rPr lang="en-US" sz="2700" b="1" dirty="0" err="1">
                <a:solidFill>
                  <a:schemeClr val="tx1"/>
                </a:solidFill>
                <a:latin typeface="Courier New" pitchFamily="49" charset="0"/>
                <a:cs typeface="Courier New" pitchFamily="49" charset="0"/>
              </a:rPr>
              <a:t>attr.mq_msgsize</a:t>
            </a:r>
            <a:r>
              <a:rPr lang="en-US" sz="2700" b="1" dirty="0">
                <a:solidFill>
                  <a:schemeClr val="tx1"/>
                </a:solidFill>
                <a:latin typeface="Courier New" pitchFamily="49" charset="0"/>
                <a:cs typeface="Courier New" pitchFamily="49" charset="0"/>
              </a:rPr>
              <a:t>, &amp;priority)) == -1) </a:t>
            </a:r>
            <a:r>
              <a:rPr lang="en-US" sz="2700" b="1" dirty="0">
                <a:solidFill>
                  <a:srgbClr val="00B050"/>
                </a:solidFill>
                <a:latin typeface="Courier New" pitchFamily="49" charset="0"/>
                <a:cs typeface="Courier New" pitchFamily="49" charset="0"/>
              </a:rPr>
              <a:t>// Get message</a:t>
            </a:r>
          </a:p>
          <a:p>
            <a:pPr marL="438912" indent="-320040">
              <a:buClr>
                <a:schemeClr val="accent1"/>
              </a:buClr>
              <a:buSzPct val="80000"/>
              <a:defRPr/>
            </a:pPr>
            <a:r>
              <a:rPr lang="en-US" sz="2700" b="1" dirty="0">
                <a:solidFill>
                  <a:schemeClr val="tx1"/>
                </a:solidFill>
                <a:latin typeface="Courier New" pitchFamily="49" charset="0"/>
                <a:cs typeface="Courier New" pitchFamily="49" charset="0"/>
              </a:rPr>
              <a:t>  </a:t>
            </a:r>
            <a:r>
              <a:rPr lang="en-US" sz="2700" b="1" dirty="0" err="1">
                <a:solidFill>
                  <a:schemeClr val="tx1"/>
                </a:solidFill>
                <a:latin typeface="Courier New" pitchFamily="49" charset="0"/>
                <a:cs typeface="Courier New" pitchFamily="49" charset="0"/>
              </a:rPr>
              <a:t>printf</a:t>
            </a:r>
            <a:r>
              <a:rPr lang="en-US" sz="2700" b="1" dirty="0">
                <a:solidFill>
                  <a:schemeClr val="tx1"/>
                </a:solidFill>
                <a:latin typeface="Courier New" pitchFamily="49" charset="0"/>
                <a:cs typeface="Courier New" pitchFamily="49" charset="0"/>
              </a:rPr>
              <a:t> (</a:t>
            </a:r>
            <a:r>
              <a:rPr lang="en-US" sz="2700" b="1" dirty="0">
                <a:solidFill>
                  <a:srgbClr val="C00000"/>
                </a:solidFill>
                <a:latin typeface="Courier New" pitchFamily="49" charset="0"/>
                <a:cs typeface="Courier New" pitchFamily="49" charset="0"/>
              </a:rPr>
              <a:t>"Failed to receive message\n"</a:t>
            </a:r>
            <a:r>
              <a:rPr lang="en-US" sz="2700" b="1" dirty="0">
                <a:solidFill>
                  <a:schemeClr val="tx1"/>
                </a:solidFill>
                <a:latin typeface="Courier New" pitchFamily="49" charset="0"/>
                <a:cs typeface="Courier New" pitchFamily="49" charset="0"/>
              </a:rPr>
              <a:t>);</a:t>
            </a:r>
          </a:p>
          <a:p>
            <a:pPr marL="438912" indent="-320040">
              <a:buClr>
                <a:schemeClr val="accent1"/>
              </a:buClr>
              <a:buSzPct val="80000"/>
              <a:defRPr/>
            </a:pPr>
            <a:r>
              <a:rPr lang="en-US" sz="2700" b="1" dirty="0">
                <a:solidFill>
                  <a:srgbClr val="0070C0"/>
                </a:solidFill>
                <a:latin typeface="Courier New" pitchFamily="49" charset="0"/>
                <a:cs typeface="Courier New" pitchFamily="49" charset="0"/>
              </a:rPr>
              <a:t>else</a:t>
            </a:r>
          </a:p>
          <a:p>
            <a:pPr marL="438912" indent="-320040">
              <a:buClr>
                <a:schemeClr val="accent1"/>
              </a:buClr>
              <a:buSzPct val="80000"/>
              <a:defRPr/>
            </a:pPr>
            <a:r>
              <a:rPr lang="en-US" sz="2700" b="1" dirty="0">
                <a:solidFill>
                  <a:schemeClr val="tx1"/>
                </a:solidFill>
                <a:latin typeface="Courier New" pitchFamily="49" charset="0"/>
                <a:cs typeface="Courier New" pitchFamily="49" charset="0"/>
              </a:rPr>
              <a:t>  </a:t>
            </a:r>
            <a:r>
              <a:rPr lang="en-US" sz="2700" b="1" dirty="0" err="1">
                <a:solidFill>
                  <a:schemeClr val="tx1"/>
                </a:solidFill>
                <a:latin typeface="Courier New" pitchFamily="49" charset="0"/>
                <a:cs typeface="Courier New" pitchFamily="49" charset="0"/>
              </a:rPr>
              <a:t>printf</a:t>
            </a:r>
            <a:r>
              <a:rPr lang="en-US" sz="2700" b="1" dirty="0">
                <a:solidFill>
                  <a:schemeClr val="tx1"/>
                </a:solidFill>
                <a:latin typeface="Courier New" pitchFamily="49" charset="0"/>
                <a:cs typeface="Courier New" pitchFamily="49" charset="0"/>
              </a:rPr>
              <a:t> (</a:t>
            </a:r>
            <a:r>
              <a:rPr lang="en-US" sz="2700" b="1" dirty="0">
                <a:solidFill>
                  <a:srgbClr val="C00000"/>
                </a:solidFill>
                <a:latin typeface="Courier New" pitchFamily="49" charset="0"/>
                <a:cs typeface="Courier New" pitchFamily="49" charset="0"/>
              </a:rPr>
              <a:t>"Received [priority %u]: '%s'\n"</a:t>
            </a:r>
            <a:r>
              <a:rPr lang="en-US" sz="2700" b="1" dirty="0">
                <a:solidFill>
                  <a:schemeClr val="tx1"/>
                </a:solidFill>
                <a:latin typeface="Courier New" pitchFamily="49" charset="0"/>
                <a:cs typeface="Courier New" pitchFamily="49" charset="0"/>
              </a:rPr>
              <a:t>, priority, buffer);</a:t>
            </a:r>
          </a:p>
          <a:p>
            <a:pPr marL="438912" indent="-320040">
              <a:buClr>
                <a:schemeClr val="accent1"/>
              </a:buClr>
              <a:buSzPct val="80000"/>
              <a:defRPr/>
            </a:pPr>
            <a:endParaRPr lang="en-US" sz="2700" b="1" dirty="0">
              <a:solidFill>
                <a:schemeClr val="tx1"/>
              </a:solidFill>
              <a:latin typeface="Courier New" pitchFamily="49" charset="0"/>
              <a:cs typeface="Courier New" pitchFamily="49" charset="0"/>
            </a:endParaRPr>
          </a:p>
          <a:p>
            <a:pPr marL="438912" indent="-320040">
              <a:buClr>
                <a:schemeClr val="accent1"/>
              </a:buClr>
              <a:buSzPct val="80000"/>
              <a:defRPr/>
            </a:pPr>
            <a:r>
              <a:rPr lang="en-US" sz="2700" b="1" dirty="0">
                <a:solidFill>
                  <a:schemeClr val="tx1"/>
                </a:solidFill>
                <a:latin typeface="Courier New" pitchFamily="49" charset="0"/>
                <a:cs typeface="Courier New" pitchFamily="49" charset="0"/>
              </a:rPr>
              <a:t>free (buffer);</a:t>
            </a:r>
          </a:p>
          <a:p>
            <a:pPr marL="438912" indent="-320040">
              <a:buClr>
                <a:schemeClr val="accent1"/>
              </a:buClr>
              <a:buSzPct val="80000"/>
              <a:defRPr/>
            </a:pPr>
            <a:r>
              <a:rPr lang="en-US" sz="2700" b="1" dirty="0">
                <a:solidFill>
                  <a:schemeClr val="tx1"/>
                </a:solidFill>
                <a:latin typeface="Courier New" pitchFamily="49" charset="0"/>
                <a:cs typeface="Courier New" pitchFamily="49" charset="0"/>
              </a:rPr>
              <a:t>buffer = NULL;</a:t>
            </a:r>
          </a:p>
          <a:p>
            <a:pPr marL="438912" indent="-320040">
              <a:buClr>
                <a:schemeClr val="accent1"/>
              </a:buClr>
              <a:buSzPct val="80000"/>
              <a:defRPr/>
            </a:pPr>
            <a:r>
              <a:rPr lang="en-US" sz="2700" b="1" dirty="0" err="1">
                <a:solidFill>
                  <a:schemeClr val="tx1"/>
                </a:solidFill>
                <a:latin typeface="Courier New" pitchFamily="49" charset="0"/>
                <a:cs typeface="Courier New" pitchFamily="49" charset="0"/>
              </a:rPr>
              <a:t>mq_close</a:t>
            </a:r>
            <a:r>
              <a:rPr lang="en-US" sz="2700" b="1" dirty="0">
                <a:solidFill>
                  <a:schemeClr val="tx1"/>
                </a:solidFill>
                <a:latin typeface="Courier New" pitchFamily="49" charset="0"/>
                <a:cs typeface="Courier New" pitchFamily="49" charset="0"/>
              </a:rPr>
              <a:t> (</a:t>
            </a:r>
            <a:r>
              <a:rPr lang="en-US" sz="2700" b="1" dirty="0" err="1">
                <a:solidFill>
                  <a:schemeClr val="tx1"/>
                </a:solidFill>
                <a:latin typeface="Courier New" pitchFamily="49" charset="0"/>
                <a:cs typeface="Courier New" pitchFamily="49" charset="0"/>
              </a:rPr>
              <a:t>mqd</a:t>
            </a:r>
            <a:r>
              <a:rPr lang="en-US" sz="2700" b="1" dirty="0">
                <a:solidFill>
                  <a:schemeClr val="tx1"/>
                </a:solidFill>
                <a:latin typeface="Courier New" pitchFamily="49" charset="0"/>
                <a:cs typeface="Courier New" pitchFamily="49" charset="0"/>
              </a:rPr>
              <a:t>);</a:t>
            </a:r>
          </a:p>
        </p:txBody>
      </p:sp>
    </p:spTree>
    <p:extLst>
      <p:ext uri="{BB962C8B-B14F-4D97-AF65-F5344CB8AC3E}">
        <p14:creationId xmlns:p14="http://schemas.microsoft.com/office/powerpoint/2010/main" val="13360316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animBg="1"/>
    </p:bldLst>
  </p:timing>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9A5DD0-26F0-4596-BE60-6247257CE829}"/>
              </a:ext>
            </a:extLst>
          </p:cNvPr>
          <p:cNvSpPr>
            <a:spLocks noGrp="1"/>
          </p:cNvSpPr>
          <p:nvPr>
            <p:ph type="title"/>
          </p:nvPr>
        </p:nvSpPr>
        <p:spPr/>
        <p:txBody>
          <a:bodyPr/>
          <a:lstStyle/>
          <a:p>
            <a:r>
              <a:rPr lang="en-US" dirty="0"/>
              <a:t>Shared Memory</a:t>
            </a:r>
          </a:p>
        </p:txBody>
      </p:sp>
      <p:sp>
        <p:nvSpPr>
          <p:cNvPr id="3" name="Text Placeholder 2">
            <a:extLst>
              <a:ext uri="{FF2B5EF4-FFF2-40B4-BE49-F238E27FC236}">
                <a16:creationId xmlns:a16="http://schemas.microsoft.com/office/drawing/2014/main" id="{2B9AEF09-0F96-4E81-A739-0206A7B018C5}"/>
              </a:ext>
            </a:extLst>
          </p:cNvPr>
          <p:cNvSpPr>
            <a:spLocks noGrp="1"/>
          </p:cNvSpPr>
          <p:nvPr>
            <p:ph type="body" idx="1"/>
          </p:nvPr>
        </p:nvSpPr>
        <p:spPr/>
        <p:txBody>
          <a:bodyPr/>
          <a:lstStyle/>
          <a:p>
            <a:endParaRPr lang="en-US"/>
          </a:p>
        </p:txBody>
      </p:sp>
    </p:spTree>
    <p:extLst>
      <p:ext uri="{BB962C8B-B14F-4D97-AF65-F5344CB8AC3E}">
        <p14:creationId xmlns:p14="http://schemas.microsoft.com/office/powerpoint/2010/main" val="3037308701"/>
      </p:ext>
    </p:extLst>
  </p:cSld>
  <p:clrMapOvr>
    <a:masterClrMapping/>
  </p:clrMapOvr>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EC51B1F1-BAB3-4CFF-827C-13141DC35706}"/>
              </a:ext>
            </a:extLst>
          </p:cNvPr>
          <p:cNvSpPr>
            <a:spLocks noGrp="1"/>
          </p:cNvSpPr>
          <p:nvPr>
            <p:ph type="title"/>
          </p:nvPr>
        </p:nvSpPr>
        <p:spPr/>
        <p:txBody>
          <a:bodyPr/>
          <a:lstStyle/>
          <a:p>
            <a:r>
              <a:rPr lang="en-US" dirty="0"/>
              <a:t>Shared memory</a:t>
            </a:r>
          </a:p>
        </p:txBody>
      </p:sp>
      <p:sp>
        <p:nvSpPr>
          <p:cNvPr id="5" name="Content Placeholder 4">
            <a:extLst>
              <a:ext uri="{FF2B5EF4-FFF2-40B4-BE49-F238E27FC236}">
                <a16:creationId xmlns:a16="http://schemas.microsoft.com/office/drawing/2014/main" id="{B19CD9A7-581F-46C3-BB8A-9B678F25762B}"/>
              </a:ext>
            </a:extLst>
          </p:cNvPr>
          <p:cNvSpPr>
            <a:spLocks noGrp="1"/>
          </p:cNvSpPr>
          <p:nvPr>
            <p:ph idx="1"/>
          </p:nvPr>
        </p:nvSpPr>
        <p:spPr/>
        <p:txBody>
          <a:bodyPr>
            <a:normAutofit lnSpcReduction="10000"/>
          </a:bodyPr>
          <a:lstStyle/>
          <a:p>
            <a:r>
              <a:rPr lang="en-US" dirty="0"/>
              <a:t>Shared memory is pretty much the same as using memory-mapped files</a:t>
            </a:r>
          </a:p>
          <a:p>
            <a:pPr lvl="1"/>
            <a:r>
              <a:rPr lang="en-US" dirty="0"/>
              <a:t>Except that there's no file associated with the share</a:t>
            </a:r>
          </a:p>
          <a:p>
            <a:pPr lvl="1"/>
            <a:r>
              <a:rPr lang="en-US" dirty="0"/>
              <a:t>So there's no persistent record of the memory</a:t>
            </a:r>
          </a:p>
          <a:p>
            <a:r>
              <a:rPr lang="en-US" dirty="0"/>
              <a:t>To share memory, create a shared memory object (like a file, but isn't) with </a:t>
            </a:r>
            <a:r>
              <a:rPr lang="en-US" b="1" dirty="0" err="1">
                <a:latin typeface="Courier New" panose="02070309020205020404" pitchFamily="49" charset="0"/>
                <a:cs typeface="Courier New" panose="02070309020205020404" pitchFamily="49" charset="0"/>
              </a:rPr>
              <a:t>shm_open</a:t>
            </a:r>
            <a:r>
              <a:rPr lang="en-US" b="1" dirty="0">
                <a:latin typeface="Courier New" panose="02070309020205020404" pitchFamily="49" charset="0"/>
                <a:cs typeface="Courier New" panose="02070309020205020404" pitchFamily="49" charset="0"/>
              </a:rPr>
              <a:t>()</a:t>
            </a:r>
          </a:p>
          <a:p>
            <a:r>
              <a:rPr lang="en-US" dirty="0"/>
              <a:t>The size of this object is often resized with </a:t>
            </a:r>
            <a:r>
              <a:rPr lang="en-US" b="1" dirty="0" err="1">
                <a:latin typeface="Courier New" panose="02070309020205020404" pitchFamily="49" charset="0"/>
                <a:cs typeface="Courier New" panose="02070309020205020404" pitchFamily="49" charset="0"/>
              </a:rPr>
              <a:t>ftruncate</a:t>
            </a:r>
            <a:r>
              <a:rPr lang="en-US" b="1" dirty="0">
                <a:latin typeface="Courier New" panose="02070309020205020404" pitchFamily="49" charset="0"/>
                <a:cs typeface="Courier New" panose="02070309020205020404" pitchFamily="49" charset="0"/>
              </a:rPr>
              <a:t>()</a:t>
            </a:r>
          </a:p>
          <a:p>
            <a:r>
              <a:rPr lang="en-US" dirty="0"/>
              <a:t>Then, this shared memory object is mapped with </a:t>
            </a:r>
            <a:r>
              <a:rPr lang="en-US" b="1" dirty="0" err="1">
                <a:latin typeface="Courier New" panose="02070309020205020404" pitchFamily="49" charset="0"/>
                <a:cs typeface="Courier New" panose="02070309020205020404" pitchFamily="49" charset="0"/>
              </a:rPr>
              <a:t>mmap</a:t>
            </a:r>
            <a:r>
              <a:rPr lang="en-US" b="1" dirty="0">
                <a:latin typeface="Courier New" panose="02070309020205020404" pitchFamily="49" charset="0"/>
                <a:cs typeface="Courier New" panose="02070309020205020404" pitchFamily="49" charset="0"/>
              </a:rPr>
              <a:t>()</a:t>
            </a:r>
            <a:r>
              <a:rPr lang="en-US" dirty="0"/>
              <a:t>,</a:t>
            </a:r>
            <a:r>
              <a:rPr lang="en-US" b="1" dirty="0">
                <a:latin typeface="Courier New" panose="02070309020205020404" pitchFamily="49" charset="0"/>
                <a:cs typeface="Courier New" panose="02070309020205020404" pitchFamily="49" charset="0"/>
              </a:rPr>
              <a:t> </a:t>
            </a:r>
            <a:r>
              <a:rPr lang="en-US" dirty="0"/>
              <a:t>as was done with memory mapped files</a:t>
            </a:r>
          </a:p>
          <a:p>
            <a:r>
              <a:rPr lang="en-US" dirty="0"/>
              <a:t>To delete the shared memory object, use </a:t>
            </a:r>
            <a:r>
              <a:rPr lang="en-US" b="1" dirty="0" err="1">
                <a:latin typeface="Courier New" panose="02070309020205020404" pitchFamily="49" charset="0"/>
                <a:cs typeface="Courier New" panose="02070309020205020404" pitchFamily="49" charset="0"/>
              </a:rPr>
              <a:t>shm_unlink</a:t>
            </a:r>
            <a:r>
              <a:rPr lang="en-US" b="1" dirty="0">
                <a:latin typeface="Courier New" panose="02070309020205020404" pitchFamily="49" charset="0"/>
                <a:cs typeface="Courier New" panose="02070309020205020404" pitchFamily="49" charset="0"/>
              </a:rPr>
              <a:t>()</a:t>
            </a:r>
          </a:p>
        </p:txBody>
      </p:sp>
    </p:spTree>
    <p:extLst>
      <p:ext uri="{BB962C8B-B14F-4D97-AF65-F5344CB8AC3E}">
        <p14:creationId xmlns:p14="http://schemas.microsoft.com/office/powerpoint/2010/main" val="15149290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5">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5">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14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771788-323A-4F0A-B324-25451741485A}"/>
              </a:ext>
            </a:extLst>
          </p:cNvPr>
          <p:cNvSpPr>
            <a:spLocks noGrp="1"/>
          </p:cNvSpPr>
          <p:nvPr>
            <p:ph type="title"/>
          </p:nvPr>
        </p:nvSpPr>
        <p:spPr/>
        <p:txBody>
          <a:bodyPr/>
          <a:lstStyle/>
          <a:p>
            <a:r>
              <a:rPr lang="en-US" dirty="0"/>
              <a:t>Visualization</a:t>
            </a:r>
          </a:p>
        </p:txBody>
      </p:sp>
      <p:sp>
        <p:nvSpPr>
          <p:cNvPr id="3" name="Content Placeholder 2">
            <a:extLst>
              <a:ext uri="{FF2B5EF4-FFF2-40B4-BE49-F238E27FC236}">
                <a16:creationId xmlns:a16="http://schemas.microsoft.com/office/drawing/2014/main" id="{1F1A7B3E-BB57-45B9-8F83-C2EEC9DB7745}"/>
              </a:ext>
            </a:extLst>
          </p:cNvPr>
          <p:cNvSpPr>
            <a:spLocks noGrp="1"/>
          </p:cNvSpPr>
          <p:nvPr>
            <p:ph idx="1"/>
          </p:nvPr>
        </p:nvSpPr>
        <p:spPr>
          <a:xfrm>
            <a:off x="609599" y="1775192"/>
            <a:ext cx="5181601" cy="4625609"/>
          </a:xfrm>
        </p:spPr>
        <p:txBody>
          <a:bodyPr>
            <a:normAutofit fontScale="92500" lnSpcReduction="20000"/>
          </a:bodyPr>
          <a:lstStyle/>
          <a:p>
            <a:r>
              <a:rPr lang="en-US" dirty="0"/>
              <a:t>The shared memory mapping means that a region of memory in one process exactly corresponds to memory in another region of memory in another process</a:t>
            </a:r>
          </a:p>
          <a:p>
            <a:r>
              <a:rPr lang="en-US" dirty="0"/>
              <a:t>It's unlikely that the mapped memory will be in the same location in virtual memory for the two processes</a:t>
            </a:r>
          </a:p>
        </p:txBody>
      </p:sp>
      <p:graphicFrame>
        <p:nvGraphicFramePr>
          <p:cNvPr id="4" name="Table 3">
            <a:extLst>
              <a:ext uri="{FF2B5EF4-FFF2-40B4-BE49-F238E27FC236}">
                <a16:creationId xmlns:a16="http://schemas.microsoft.com/office/drawing/2014/main" id="{3DC08624-284D-4370-B16D-A2B5F5CEBF0D}"/>
              </a:ext>
            </a:extLst>
          </p:cNvPr>
          <p:cNvGraphicFramePr>
            <a:graphicFrameLocks noGrp="1"/>
          </p:cNvGraphicFramePr>
          <p:nvPr>
            <p:extLst/>
          </p:nvPr>
        </p:nvGraphicFramePr>
        <p:xfrm>
          <a:off x="9525000" y="1366888"/>
          <a:ext cx="1905000" cy="4957712"/>
        </p:xfrm>
        <a:graphic>
          <a:graphicData uri="http://schemas.openxmlformats.org/drawingml/2006/table">
            <a:tbl>
              <a:tblPr firstRow="1" bandRow="1">
                <a:tableStyleId>{5940675A-B579-460E-94D1-54222C63F5DA}</a:tableStyleId>
              </a:tblPr>
              <a:tblGrid>
                <a:gridCol w="1905000">
                  <a:extLst>
                    <a:ext uri="{9D8B030D-6E8A-4147-A177-3AD203B41FA5}">
                      <a16:colId xmlns:a16="http://schemas.microsoft.com/office/drawing/2014/main" val="4235062663"/>
                    </a:ext>
                  </a:extLst>
                </a:gridCol>
              </a:tblGrid>
              <a:tr h="685800">
                <a:tc>
                  <a:txBody>
                    <a:bodyPr/>
                    <a:lstStyle/>
                    <a:p>
                      <a:pPr algn="ctr"/>
                      <a:endParaRPr lang="en-US" sz="800" b="1" dirty="0">
                        <a:solidFill>
                          <a:schemeClr val="bg1"/>
                        </a:solidFill>
                      </a:endParaRPr>
                    </a:p>
                  </a:txBody>
                  <a:tcPr marL="0" marR="0" marT="0" marB="0" anchor="ctr">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gradFill>
                      <a:gsLst>
                        <a:gs pos="100000">
                          <a:srgbClr val="BFBFBF"/>
                        </a:gs>
                        <a:gs pos="0">
                          <a:srgbClr val="BFBFBF">
                            <a:alpha val="0"/>
                          </a:srgbClr>
                        </a:gs>
                      </a:gsLst>
                      <a:lin ang="5400000" scaled="1"/>
                    </a:gradFill>
                  </a:tcPr>
                </a:tc>
                <a:extLst>
                  <a:ext uri="{0D108BD9-81ED-4DB2-BD59-A6C34878D82A}">
                    <a16:rowId xmlns:a16="http://schemas.microsoft.com/office/drawing/2014/main" val="3907633935"/>
                  </a:ext>
                </a:extLst>
              </a:tr>
              <a:tr h="807784">
                <a:tc>
                  <a:txBody>
                    <a:bodyPr/>
                    <a:lstStyle/>
                    <a:p>
                      <a:pPr algn="ctr"/>
                      <a:r>
                        <a:rPr lang="en-US" b="1" dirty="0">
                          <a:solidFill>
                            <a:schemeClr val="bg1"/>
                          </a:solidFill>
                        </a:rPr>
                        <a:t>Stack</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75000"/>
                      </a:schemeClr>
                    </a:solidFill>
                  </a:tcPr>
                </a:tc>
                <a:extLst>
                  <a:ext uri="{0D108BD9-81ED-4DB2-BD59-A6C34878D82A}">
                    <a16:rowId xmlns:a16="http://schemas.microsoft.com/office/drawing/2014/main" val="3236177662"/>
                  </a:ext>
                </a:extLst>
              </a:tr>
              <a:tr h="457200">
                <a:tc>
                  <a:txBody>
                    <a:bodyPr/>
                    <a:lstStyle/>
                    <a:p>
                      <a:pPr algn="ctr"/>
                      <a:endParaRPr lang="en-US" sz="800" b="1" dirty="0">
                        <a:solidFill>
                          <a:schemeClr val="bg1"/>
                        </a:solidFil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extLst>
                  <a:ext uri="{0D108BD9-81ED-4DB2-BD59-A6C34878D82A}">
                    <a16:rowId xmlns:a16="http://schemas.microsoft.com/office/drawing/2014/main" val="1859955202"/>
                  </a:ext>
                </a:extLst>
              </a:tr>
              <a:tr h="431315">
                <a:tc>
                  <a:txBody>
                    <a:bodyPr/>
                    <a:lstStyle/>
                    <a:p>
                      <a:pPr algn="ctr"/>
                      <a:r>
                        <a:rPr lang="en-US" sz="1800" b="1" dirty="0">
                          <a:solidFill>
                            <a:schemeClr val="bg1"/>
                          </a:solidFill>
                        </a:rPr>
                        <a:t>Memory Map</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solidFill>
                  </a:tcPr>
                </a:tc>
                <a:extLst>
                  <a:ext uri="{0D108BD9-81ED-4DB2-BD59-A6C34878D82A}">
                    <a16:rowId xmlns:a16="http://schemas.microsoft.com/office/drawing/2014/main" val="2083911224"/>
                  </a:ext>
                </a:extLst>
              </a:tr>
              <a:tr h="999134">
                <a:tc>
                  <a:txBody>
                    <a:bodyPr/>
                    <a:lstStyle/>
                    <a:p>
                      <a:pPr algn="ctr"/>
                      <a:r>
                        <a:rPr lang="en-US" sz="1400" b="1" dirty="0">
                          <a:solidFill>
                            <a:schemeClr val="bg1"/>
                          </a:solidFill>
                          <a:latin typeface="Courier New" panose="02070309020205020404" pitchFamily="49" charset="0"/>
                          <a:cs typeface="Courier New" panose="02070309020205020404" pitchFamily="49" charset="0"/>
                        </a:rPr>
                        <a:t>15fe39b2</a:t>
                      </a:r>
                    </a:p>
                    <a:p>
                      <a:pPr algn="ctr"/>
                      <a:r>
                        <a:rPr lang="en-US" sz="1400" b="1" dirty="0">
                          <a:solidFill>
                            <a:schemeClr val="bg1"/>
                          </a:solidFill>
                          <a:latin typeface="Courier New" panose="02070309020205020404" pitchFamily="49" charset="0"/>
                          <a:cs typeface="Courier New" panose="02070309020205020404" pitchFamily="49" charset="0"/>
                        </a:rPr>
                        <a:t>756f1a80</a:t>
                      </a:r>
                    </a:p>
                    <a:p>
                      <a:pPr algn="ctr"/>
                      <a:r>
                        <a:rPr lang="en-US" sz="1400" b="1" dirty="0">
                          <a:solidFill>
                            <a:schemeClr val="bg1"/>
                          </a:solidFill>
                          <a:latin typeface="Courier New" panose="02070309020205020404" pitchFamily="49" charset="0"/>
                          <a:cs typeface="Courier New" panose="02070309020205020404" pitchFamily="49" charset="0"/>
                        </a:rPr>
                        <a:t>7b4e621c</a:t>
                      </a:r>
                    </a:p>
                    <a:p>
                      <a:pPr algn="ctr"/>
                      <a:r>
                        <a:rPr lang="en-US" sz="1400" b="1" dirty="0">
                          <a:solidFill>
                            <a:schemeClr val="bg1"/>
                          </a:solidFill>
                          <a:latin typeface="Courier New" panose="02070309020205020404" pitchFamily="49" charset="0"/>
                          <a:cs typeface="Courier New" panose="02070309020205020404" pitchFamily="49" charset="0"/>
                        </a:rPr>
                        <a:t>34a65aeb</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extLst>
                  <a:ext uri="{0D108BD9-81ED-4DB2-BD59-A6C34878D82A}">
                    <a16:rowId xmlns:a16="http://schemas.microsoft.com/office/drawing/2014/main" val="630450670"/>
                  </a:ext>
                </a:extLst>
              </a:tr>
              <a:tr h="576848">
                <a:tc>
                  <a:txBody>
                    <a:bodyPr/>
                    <a:lstStyle/>
                    <a:p>
                      <a:pPr algn="ctr"/>
                      <a:endParaRPr lang="en-US" sz="1800" b="1" dirty="0">
                        <a:solidFill>
                          <a:schemeClr val="bg1"/>
                        </a:solidFill>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solidFill>
                  </a:tcPr>
                </a:tc>
                <a:extLst>
                  <a:ext uri="{0D108BD9-81ED-4DB2-BD59-A6C34878D82A}">
                    <a16:rowId xmlns:a16="http://schemas.microsoft.com/office/drawing/2014/main" val="2015987490"/>
                  </a:ext>
                </a:extLst>
              </a:tr>
              <a:tr h="999631">
                <a:tc>
                  <a:txBody>
                    <a:bodyPr/>
                    <a:lstStyle/>
                    <a:p>
                      <a:pPr algn="ctr"/>
                      <a:endParaRPr lang="en-US" sz="800" b="1" dirty="0">
                        <a:solidFill>
                          <a:schemeClr val="bg1"/>
                        </a:solidFil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gradFill>
                      <a:gsLst>
                        <a:gs pos="0">
                          <a:srgbClr val="BFBFBF"/>
                        </a:gs>
                        <a:gs pos="100000">
                          <a:srgbClr val="BFBFBF">
                            <a:alpha val="0"/>
                          </a:srgbClr>
                        </a:gs>
                      </a:gsLst>
                      <a:lin ang="5400000" scaled="1"/>
                    </a:gradFill>
                  </a:tcPr>
                </a:tc>
                <a:extLst>
                  <a:ext uri="{0D108BD9-81ED-4DB2-BD59-A6C34878D82A}">
                    <a16:rowId xmlns:a16="http://schemas.microsoft.com/office/drawing/2014/main" val="817650750"/>
                  </a:ext>
                </a:extLst>
              </a:tr>
            </a:tbl>
          </a:graphicData>
        </a:graphic>
      </p:graphicFrame>
      <p:graphicFrame>
        <p:nvGraphicFramePr>
          <p:cNvPr id="5" name="Table 4">
            <a:extLst>
              <a:ext uri="{FF2B5EF4-FFF2-40B4-BE49-F238E27FC236}">
                <a16:creationId xmlns:a16="http://schemas.microsoft.com/office/drawing/2014/main" id="{4B34AF42-D943-42F6-A6AC-185A718027D5}"/>
              </a:ext>
            </a:extLst>
          </p:cNvPr>
          <p:cNvGraphicFramePr>
            <a:graphicFrameLocks noGrp="1"/>
          </p:cNvGraphicFramePr>
          <p:nvPr>
            <p:extLst/>
          </p:nvPr>
        </p:nvGraphicFramePr>
        <p:xfrm>
          <a:off x="6629400" y="1380540"/>
          <a:ext cx="1905000" cy="4930408"/>
        </p:xfrm>
        <a:graphic>
          <a:graphicData uri="http://schemas.openxmlformats.org/drawingml/2006/table">
            <a:tbl>
              <a:tblPr firstRow="1" bandRow="1">
                <a:tableStyleId>{5940675A-B579-460E-94D1-54222C63F5DA}</a:tableStyleId>
              </a:tblPr>
              <a:tblGrid>
                <a:gridCol w="1905000">
                  <a:extLst>
                    <a:ext uri="{9D8B030D-6E8A-4147-A177-3AD203B41FA5}">
                      <a16:colId xmlns:a16="http://schemas.microsoft.com/office/drawing/2014/main" val="4235062663"/>
                    </a:ext>
                  </a:extLst>
                </a:gridCol>
              </a:tblGrid>
              <a:tr h="434608">
                <a:tc>
                  <a:txBody>
                    <a:bodyPr/>
                    <a:lstStyle/>
                    <a:p>
                      <a:pPr algn="ctr"/>
                      <a:endParaRPr lang="en-US" sz="800" b="1" dirty="0">
                        <a:solidFill>
                          <a:schemeClr val="bg1"/>
                        </a:solidFill>
                      </a:endParaRPr>
                    </a:p>
                  </a:txBody>
                  <a:tcPr marL="0" marR="0" marT="0" marB="0" anchor="ctr">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gradFill>
                      <a:gsLst>
                        <a:gs pos="0">
                          <a:srgbClr val="BFBFBF">
                            <a:alpha val="0"/>
                          </a:srgbClr>
                        </a:gs>
                        <a:gs pos="100000">
                          <a:srgbClr val="BFBFBF"/>
                        </a:gs>
                      </a:gsLst>
                      <a:lin ang="5400000" scaled="1"/>
                    </a:gradFill>
                  </a:tcPr>
                </a:tc>
                <a:extLst>
                  <a:ext uri="{0D108BD9-81ED-4DB2-BD59-A6C34878D82A}">
                    <a16:rowId xmlns:a16="http://schemas.microsoft.com/office/drawing/2014/main" val="3907633935"/>
                  </a:ext>
                </a:extLst>
              </a:tr>
              <a:tr h="807784">
                <a:tc>
                  <a:txBody>
                    <a:bodyPr/>
                    <a:lstStyle/>
                    <a:p>
                      <a:pPr algn="ctr"/>
                      <a:r>
                        <a:rPr lang="en-US" b="1" dirty="0">
                          <a:solidFill>
                            <a:schemeClr val="bg1"/>
                          </a:solidFill>
                        </a:rPr>
                        <a:t>Stack</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75000"/>
                      </a:schemeClr>
                    </a:solidFill>
                  </a:tcPr>
                </a:tc>
                <a:extLst>
                  <a:ext uri="{0D108BD9-81ED-4DB2-BD59-A6C34878D82A}">
                    <a16:rowId xmlns:a16="http://schemas.microsoft.com/office/drawing/2014/main" val="3236177662"/>
                  </a:ext>
                </a:extLst>
              </a:tr>
              <a:tr h="935876">
                <a:tc>
                  <a:txBody>
                    <a:bodyPr/>
                    <a:lstStyle/>
                    <a:p>
                      <a:pPr algn="ctr"/>
                      <a:endParaRPr lang="en-US" sz="800" b="1" dirty="0">
                        <a:solidFill>
                          <a:schemeClr val="bg1"/>
                        </a:solidFil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extLst>
                  <a:ext uri="{0D108BD9-81ED-4DB2-BD59-A6C34878D82A}">
                    <a16:rowId xmlns:a16="http://schemas.microsoft.com/office/drawing/2014/main" val="1859955202"/>
                  </a:ext>
                </a:extLst>
              </a:tr>
              <a:tr h="618540">
                <a:tc>
                  <a:txBody>
                    <a:bodyPr/>
                    <a:lstStyle/>
                    <a:p>
                      <a:pPr algn="ctr"/>
                      <a:r>
                        <a:rPr lang="en-US" sz="1800" b="1" dirty="0">
                          <a:solidFill>
                            <a:schemeClr val="bg1"/>
                          </a:solidFill>
                        </a:rPr>
                        <a:t>Memory Map</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solidFill>
                  </a:tcPr>
                </a:tc>
                <a:extLst>
                  <a:ext uri="{0D108BD9-81ED-4DB2-BD59-A6C34878D82A}">
                    <a16:rowId xmlns:a16="http://schemas.microsoft.com/office/drawing/2014/main" val="2083911224"/>
                  </a:ext>
                </a:extLst>
              </a:tr>
              <a:tr h="996696">
                <a:tc>
                  <a:txBody>
                    <a:bodyPr/>
                    <a:lstStyle/>
                    <a:p>
                      <a:pPr algn="ctr"/>
                      <a:r>
                        <a:rPr lang="en-US" sz="1400" b="1" dirty="0">
                          <a:solidFill>
                            <a:schemeClr val="bg1"/>
                          </a:solidFill>
                          <a:latin typeface="Courier New" panose="02070309020205020404" pitchFamily="49" charset="0"/>
                          <a:cs typeface="Courier New" panose="02070309020205020404" pitchFamily="49" charset="0"/>
                        </a:rPr>
                        <a:t>15fe39b2</a:t>
                      </a:r>
                    </a:p>
                    <a:p>
                      <a:pPr algn="ctr"/>
                      <a:r>
                        <a:rPr lang="en-US" sz="1400" b="1" dirty="0">
                          <a:solidFill>
                            <a:schemeClr val="bg1"/>
                          </a:solidFill>
                          <a:latin typeface="Courier New" panose="02070309020205020404" pitchFamily="49" charset="0"/>
                          <a:cs typeface="Courier New" panose="02070309020205020404" pitchFamily="49" charset="0"/>
                        </a:rPr>
                        <a:t>756f1a80</a:t>
                      </a:r>
                    </a:p>
                    <a:p>
                      <a:pPr algn="ctr"/>
                      <a:r>
                        <a:rPr lang="en-US" sz="1400" b="1" dirty="0">
                          <a:solidFill>
                            <a:schemeClr val="bg1"/>
                          </a:solidFill>
                          <a:latin typeface="Courier New" panose="02070309020205020404" pitchFamily="49" charset="0"/>
                          <a:cs typeface="Courier New" panose="02070309020205020404" pitchFamily="49" charset="0"/>
                        </a:rPr>
                        <a:t>7b4e621c</a:t>
                      </a:r>
                    </a:p>
                    <a:p>
                      <a:pPr algn="ctr"/>
                      <a:r>
                        <a:rPr lang="en-US" sz="1400" b="1" dirty="0">
                          <a:solidFill>
                            <a:schemeClr val="bg1"/>
                          </a:solidFill>
                          <a:latin typeface="Courier New" panose="02070309020205020404" pitchFamily="49" charset="0"/>
                          <a:cs typeface="Courier New" panose="02070309020205020404" pitchFamily="49" charset="0"/>
                        </a:rPr>
                        <a:t>34a65aeb</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extLst>
                  <a:ext uri="{0D108BD9-81ED-4DB2-BD59-A6C34878D82A}">
                    <a16:rowId xmlns:a16="http://schemas.microsoft.com/office/drawing/2014/main" val="630450670"/>
                  </a:ext>
                </a:extLst>
              </a:tr>
              <a:tr h="298704">
                <a:tc>
                  <a:txBody>
                    <a:bodyPr/>
                    <a:lstStyle/>
                    <a:p>
                      <a:pPr algn="ctr"/>
                      <a:endParaRPr lang="en-US" sz="1800" b="1" dirty="0">
                        <a:solidFill>
                          <a:schemeClr val="bg1"/>
                        </a:solidFill>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solidFill>
                  </a:tcPr>
                </a:tc>
                <a:extLst>
                  <a:ext uri="{0D108BD9-81ED-4DB2-BD59-A6C34878D82A}">
                    <a16:rowId xmlns:a16="http://schemas.microsoft.com/office/drawing/2014/main" val="2015987490"/>
                  </a:ext>
                </a:extLst>
              </a:tr>
              <a:tr h="838200">
                <a:tc>
                  <a:txBody>
                    <a:bodyPr/>
                    <a:lstStyle/>
                    <a:p>
                      <a:pPr algn="ctr"/>
                      <a:endParaRPr lang="en-US" sz="800" b="1" dirty="0">
                        <a:solidFill>
                          <a:schemeClr val="bg1"/>
                        </a:solidFil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gradFill>
                      <a:gsLst>
                        <a:gs pos="0">
                          <a:srgbClr val="BFBFBF"/>
                        </a:gs>
                        <a:gs pos="100000">
                          <a:srgbClr val="BFBFBF">
                            <a:alpha val="0"/>
                          </a:srgbClr>
                        </a:gs>
                      </a:gsLst>
                      <a:lin ang="5400000" scaled="1"/>
                    </a:gradFill>
                  </a:tcPr>
                </a:tc>
                <a:extLst>
                  <a:ext uri="{0D108BD9-81ED-4DB2-BD59-A6C34878D82A}">
                    <a16:rowId xmlns:a16="http://schemas.microsoft.com/office/drawing/2014/main" val="817650750"/>
                  </a:ext>
                </a:extLst>
              </a:tr>
            </a:tbl>
          </a:graphicData>
        </a:graphic>
      </p:graphicFrame>
      <p:cxnSp>
        <p:nvCxnSpPr>
          <p:cNvPr id="7" name="Connector: Elbow 6">
            <a:extLst>
              <a:ext uri="{FF2B5EF4-FFF2-40B4-BE49-F238E27FC236}">
                <a16:creationId xmlns:a16="http://schemas.microsoft.com/office/drawing/2014/main" id="{A2A2A9BE-1928-49EA-B8E4-A07792FC8D56}"/>
              </a:ext>
            </a:extLst>
          </p:cNvPr>
          <p:cNvCxnSpPr>
            <a:cxnSpLocks/>
          </p:cNvCxnSpPr>
          <p:nvPr/>
        </p:nvCxnSpPr>
        <p:spPr>
          <a:xfrm rot="10800000" flipV="1">
            <a:off x="6629400" y="2234248"/>
            <a:ext cx="228600" cy="2133600"/>
          </a:xfrm>
          <a:prstGeom prst="bentConnector3">
            <a:avLst>
              <a:gd name="adj1" fmla="val 280000"/>
            </a:avLst>
          </a:prstGeom>
          <a:ln w="25400">
            <a:headEnd type="oval" w="lg" len="lg"/>
            <a:tailEnd type="triangle" w="lg" len="lg"/>
          </a:ln>
        </p:spPr>
        <p:style>
          <a:lnRef idx="1">
            <a:schemeClr val="dk1"/>
          </a:lnRef>
          <a:fillRef idx="0">
            <a:schemeClr val="dk1"/>
          </a:fillRef>
          <a:effectRef idx="0">
            <a:schemeClr val="dk1"/>
          </a:effectRef>
          <a:fontRef idx="minor">
            <a:schemeClr val="tx1"/>
          </a:fontRef>
        </p:style>
      </p:cxnSp>
      <p:cxnSp>
        <p:nvCxnSpPr>
          <p:cNvPr id="26" name="Connector: Elbow 25">
            <a:extLst>
              <a:ext uri="{FF2B5EF4-FFF2-40B4-BE49-F238E27FC236}">
                <a16:creationId xmlns:a16="http://schemas.microsoft.com/office/drawing/2014/main" id="{8EBD7E8A-1161-4415-B27A-31DA56CD072C}"/>
              </a:ext>
            </a:extLst>
          </p:cNvPr>
          <p:cNvCxnSpPr>
            <a:cxnSpLocks/>
          </p:cNvCxnSpPr>
          <p:nvPr/>
        </p:nvCxnSpPr>
        <p:spPr>
          <a:xfrm>
            <a:off x="11201400" y="2462848"/>
            <a:ext cx="228600" cy="1447800"/>
          </a:xfrm>
          <a:prstGeom prst="bentConnector3">
            <a:avLst>
              <a:gd name="adj1" fmla="val 200000"/>
            </a:avLst>
          </a:prstGeom>
          <a:ln w="25400">
            <a:headEnd type="oval" w="lg" len="lg"/>
            <a:tailEnd type="triangle" w="lg" len="lg"/>
          </a:ln>
        </p:spPr>
        <p:style>
          <a:lnRef idx="1">
            <a:schemeClr val="dk1"/>
          </a:lnRef>
          <a:fillRef idx="0">
            <a:schemeClr val="dk1"/>
          </a:fillRef>
          <a:effectRef idx="0">
            <a:schemeClr val="dk1"/>
          </a:effectRef>
          <a:fontRef idx="minor">
            <a:schemeClr val="tx1"/>
          </a:fontRef>
        </p:style>
      </p:cxnSp>
      <p:sp>
        <p:nvSpPr>
          <p:cNvPr id="29" name="Arrow: Left-Right 28">
            <a:extLst>
              <a:ext uri="{FF2B5EF4-FFF2-40B4-BE49-F238E27FC236}">
                <a16:creationId xmlns:a16="http://schemas.microsoft.com/office/drawing/2014/main" id="{44736846-CE66-4FAF-9871-BC3BF9400067}"/>
              </a:ext>
            </a:extLst>
          </p:cNvPr>
          <p:cNvSpPr/>
          <p:nvPr/>
        </p:nvSpPr>
        <p:spPr>
          <a:xfrm rot="20895558">
            <a:off x="8053994" y="4148953"/>
            <a:ext cx="1889685" cy="545559"/>
          </a:xfrm>
          <a:prstGeom prst="leftRightArrow">
            <a:avLst/>
          </a:prstGeom>
        </p:spPr>
        <p:style>
          <a:lnRef idx="1">
            <a:schemeClr val="accent6"/>
          </a:lnRef>
          <a:fillRef idx="2">
            <a:schemeClr val="accent6"/>
          </a:fillRef>
          <a:effectRef idx="1">
            <a:schemeClr val="accent6"/>
          </a:effectRef>
          <a:fontRef idx="minor">
            <a:schemeClr val="dk1"/>
          </a:fontRef>
        </p:style>
        <p:txBody>
          <a:bodyPr rtlCol="0" anchor="ctr"/>
          <a:lstStyle/>
          <a:p>
            <a:pPr algn="ctr"/>
            <a:endParaRPr lang="en-US"/>
          </a:p>
        </p:txBody>
      </p:sp>
      <p:sp>
        <p:nvSpPr>
          <p:cNvPr id="30" name="TextBox 29">
            <a:extLst>
              <a:ext uri="{FF2B5EF4-FFF2-40B4-BE49-F238E27FC236}">
                <a16:creationId xmlns:a16="http://schemas.microsoft.com/office/drawing/2014/main" id="{582B65F6-6222-4F92-9029-DFC8AC7AF2FF}"/>
              </a:ext>
            </a:extLst>
          </p:cNvPr>
          <p:cNvSpPr txBox="1"/>
          <p:nvPr/>
        </p:nvSpPr>
        <p:spPr>
          <a:xfrm>
            <a:off x="6553200" y="620773"/>
            <a:ext cx="2057400" cy="584775"/>
          </a:xfrm>
          <a:prstGeom prst="rect">
            <a:avLst/>
          </a:prstGeom>
          <a:noFill/>
        </p:spPr>
        <p:txBody>
          <a:bodyPr wrap="square" rtlCol="0">
            <a:spAutoFit/>
          </a:bodyPr>
          <a:lstStyle/>
          <a:p>
            <a:pPr algn="ctr"/>
            <a:r>
              <a:rPr lang="en-US" sz="3200" b="1" dirty="0"/>
              <a:t>Process 1</a:t>
            </a:r>
          </a:p>
        </p:txBody>
      </p:sp>
      <p:sp>
        <p:nvSpPr>
          <p:cNvPr id="31" name="TextBox 30">
            <a:extLst>
              <a:ext uri="{FF2B5EF4-FFF2-40B4-BE49-F238E27FC236}">
                <a16:creationId xmlns:a16="http://schemas.microsoft.com/office/drawing/2014/main" id="{DB57AAD0-8F73-4C12-AF7A-64203877317F}"/>
              </a:ext>
            </a:extLst>
          </p:cNvPr>
          <p:cNvSpPr txBox="1"/>
          <p:nvPr/>
        </p:nvSpPr>
        <p:spPr>
          <a:xfrm>
            <a:off x="9448800" y="620773"/>
            <a:ext cx="2057400" cy="584775"/>
          </a:xfrm>
          <a:prstGeom prst="rect">
            <a:avLst/>
          </a:prstGeom>
          <a:noFill/>
        </p:spPr>
        <p:txBody>
          <a:bodyPr wrap="square" rtlCol="0">
            <a:spAutoFit/>
          </a:bodyPr>
          <a:lstStyle/>
          <a:p>
            <a:pPr algn="ctr"/>
            <a:r>
              <a:rPr lang="en-US" sz="3200" b="1" dirty="0"/>
              <a:t>Process 2</a:t>
            </a:r>
          </a:p>
        </p:txBody>
      </p:sp>
    </p:spTree>
    <p:extLst>
      <p:ext uri="{BB962C8B-B14F-4D97-AF65-F5344CB8AC3E}">
        <p14:creationId xmlns:p14="http://schemas.microsoft.com/office/powerpoint/2010/main" val="11493121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D07B41-591C-4A1A-BD1C-25439D9ADAE6}"/>
              </a:ext>
            </a:extLst>
          </p:cNvPr>
          <p:cNvSpPr>
            <a:spLocks noGrp="1"/>
          </p:cNvSpPr>
          <p:nvPr>
            <p:ph type="title"/>
          </p:nvPr>
        </p:nvSpPr>
        <p:spPr/>
        <p:txBody>
          <a:bodyPr/>
          <a:lstStyle/>
          <a:p>
            <a:r>
              <a:rPr lang="en-US" dirty="0"/>
              <a:t>Functions</a:t>
            </a:r>
          </a:p>
        </p:txBody>
      </p:sp>
      <p:sp>
        <p:nvSpPr>
          <p:cNvPr id="3" name="Content Placeholder 2">
            <a:extLst>
              <a:ext uri="{FF2B5EF4-FFF2-40B4-BE49-F238E27FC236}">
                <a16:creationId xmlns:a16="http://schemas.microsoft.com/office/drawing/2014/main" id="{521C4CEF-AF40-4064-86B4-336B5BD7BB47}"/>
              </a:ext>
            </a:extLst>
          </p:cNvPr>
          <p:cNvSpPr>
            <a:spLocks noGrp="1"/>
          </p:cNvSpPr>
          <p:nvPr>
            <p:ph idx="1"/>
          </p:nvPr>
        </p:nvSpPr>
        <p:spPr>
          <a:xfrm>
            <a:off x="609600" y="2438400"/>
            <a:ext cx="10972800" cy="4264152"/>
          </a:xfrm>
        </p:spPr>
        <p:txBody>
          <a:bodyPr>
            <a:normAutofit fontScale="70000" lnSpcReduction="20000"/>
          </a:bodyPr>
          <a:lstStyle/>
          <a:p>
            <a:pPr lvl="1"/>
            <a:r>
              <a:rPr lang="en-US" b="1" dirty="0">
                <a:latin typeface="Courier New" panose="02070309020205020404" pitchFamily="49" charset="0"/>
                <a:cs typeface="Courier New" panose="02070309020205020404" pitchFamily="49" charset="0"/>
              </a:rPr>
              <a:t>name</a:t>
            </a:r>
            <a:r>
              <a:rPr lang="en-US" dirty="0"/>
              <a:t> gives the name of the object</a:t>
            </a:r>
          </a:p>
          <a:p>
            <a:pPr lvl="1"/>
            <a:r>
              <a:rPr lang="en-US" b="1" dirty="0" err="1">
                <a:latin typeface="Courier New" panose="02070309020205020404" pitchFamily="49" charset="0"/>
                <a:cs typeface="Courier New" panose="02070309020205020404" pitchFamily="49" charset="0"/>
              </a:rPr>
              <a:t>oflag</a:t>
            </a:r>
            <a:r>
              <a:rPr lang="en-US" dirty="0"/>
              <a:t>: Access needed, a bitwise OR of flags like </a:t>
            </a:r>
            <a:r>
              <a:rPr lang="en-US" b="1" dirty="0">
                <a:latin typeface="Courier New" panose="02070309020205020404" pitchFamily="49" charset="0"/>
                <a:cs typeface="Courier New" panose="02070309020205020404" pitchFamily="49" charset="0"/>
              </a:rPr>
              <a:t>O_RDONLY</a:t>
            </a:r>
            <a:r>
              <a:rPr lang="en-US" dirty="0"/>
              <a:t>, </a:t>
            </a:r>
            <a:r>
              <a:rPr lang="en-US" b="1" dirty="0">
                <a:latin typeface="Courier New" panose="02070309020205020404" pitchFamily="49" charset="0"/>
                <a:cs typeface="Courier New" panose="02070309020205020404" pitchFamily="49" charset="0"/>
              </a:rPr>
              <a:t>O_WRONLY</a:t>
            </a:r>
            <a:r>
              <a:rPr lang="en-US" dirty="0"/>
              <a:t>, </a:t>
            </a:r>
            <a:r>
              <a:rPr lang="en-US" b="1" dirty="0">
                <a:latin typeface="Courier New" panose="02070309020205020404" pitchFamily="49" charset="0"/>
                <a:cs typeface="Courier New" panose="02070309020205020404" pitchFamily="49" charset="0"/>
              </a:rPr>
              <a:t>O_RDWR</a:t>
            </a:r>
            <a:r>
              <a:rPr lang="en-US" dirty="0"/>
              <a:t>, </a:t>
            </a:r>
            <a:r>
              <a:rPr lang="en-US" b="1" dirty="0">
                <a:latin typeface="Courier New" panose="02070309020205020404" pitchFamily="49" charset="0"/>
                <a:cs typeface="Courier New" panose="02070309020205020404" pitchFamily="49" charset="0"/>
              </a:rPr>
              <a:t>O_CREAT</a:t>
            </a:r>
            <a:r>
              <a:rPr lang="en-US" dirty="0"/>
              <a:t>, and </a:t>
            </a:r>
            <a:r>
              <a:rPr lang="en-US" b="1" dirty="0">
                <a:latin typeface="Courier New" panose="02070309020205020404" pitchFamily="49" charset="0"/>
                <a:cs typeface="Courier New" panose="02070309020205020404" pitchFamily="49" charset="0"/>
              </a:rPr>
              <a:t>O_EXCL</a:t>
            </a:r>
          </a:p>
          <a:p>
            <a:pPr lvl="1"/>
            <a:r>
              <a:rPr lang="en-US" b="1" dirty="0">
                <a:latin typeface="Courier New" panose="02070309020205020404" pitchFamily="49" charset="0"/>
                <a:cs typeface="Courier New" panose="02070309020205020404" pitchFamily="49" charset="0"/>
              </a:rPr>
              <a:t>mode</a:t>
            </a:r>
            <a:r>
              <a:rPr lang="en-US" dirty="0"/>
              <a:t>: Permissions, a bitwise OR of flags like </a:t>
            </a:r>
            <a:r>
              <a:rPr lang="en-US" b="1" dirty="0">
                <a:latin typeface="Courier New" panose="02070309020205020404" pitchFamily="49" charset="0"/>
                <a:cs typeface="Courier New" panose="02070309020205020404" pitchFamily="49" charset="0"/>
              </a:rPr>
              <a:t>S_IWUSR</a:t>
            </a:r>
            <a:r>
              <a:rPr lang="en-US" dirty="0"/>
              <a:t> and </a:t>
            </a:r>
            <a:r>
              <a:rPr lang="en-US" b="1" dirty="0">
                <a:latin typeface="Courier New" panose="02070309020205020404" pitchFamily="49" charset="0"/>
                <a:cs typeface="Courier New" panose="02070309020205020404" pitchFamily="49" charset="0"/>
              </a:rPr>
              <a:t>S_IRGRP</a:t>
            </a:r>
          </a:p>
          <a:p>
            <a:pPr lvl="1"/>
            <a:endParaRPr lang="en-US" b="1" dirty="0">
              <a:latin typeface="Courier New" panose="02070309020205020404" pitchFamily="49" charset="0"/>
              <a:cs typeface="Courier New" panose="02070309020205020404" pitchFamily="49" charset="0"/>
            </a:endParaRPr>
          </a:p>
          <a:p>
            <a:pPr lvl="1"/>
            <a:endParaRPr lang="en-US" b="1" dirty="0">
              <a:latin typeface="Courier New" panose="02070309020205020404" pitchFamily="49" charset="0"/>
              <a:cs typeface="Courier New" panose="02070309020205020404" pitchFamily="49" charset="0"/>
            </a:endParaRPr>
          </a:p>
          <a:p>
            <a:pPr lvl="1"/>
            <a:endParaRPr lang="en-US" b="1" dirty="0">
              <a:latin typeface="Courier New" panose="02070309020205020404" pitchFamily="49" charset="0"/>
              <a:cs typeface="Courier New" panose="02070309020205020404" pitchFamily="49" charset="0"/>
            </a:endParaRPr>
          </a:p>
          <a:p>
            <a:pPr lvl="1"/>
            <a:r>
              <a:rPr lang="en-US" b="1" dirty="0">
                <a:latin typeface="Courier New" panose="02070309020205020404" pitchFamily="49" charset="0"/>
                <a:cs typeface="Courier New" panose="02070309020205020404" pitchFamily="49" charset="0"/>
              </a:rPr>
              <a:t>name</a:t>
            </a:r>
            <a:r>
              <a:rPr lang="en-US" dirty="0"/>
              <a:t> is the object to delete</a:t>
            </a:r>
          </a:p>
          <a:p>
            <a:pPr lvl="1"/>
            <a:endParaRPr lang="en-US" dirty="0"/>
          </a:p>
          <a:p>
            <a:pPr lvl="1"/>
            <a:endParaRPr lang="en-US" dirty="0"/>
          </a:p>
          <a:p>
            <a:pPr lvl="1"/>
            <a:endParaRPr lang="en-US" dirty="0"/>
          </a:p>
          <a:p>
            <a:pPr lvl="1"/>
            <a:r>
              <a:rPr lang="en-US" b="1" dirty="0" err="1">
                <a:latin typeface="Courier New" panose="02070309020205020404" pitchFamily="49" charset="0"/>
                <a:cs typeface="Courier New" panose="02070309020205020404" pitchFamily="49" charset="0"/>
              </a:rPr>
              <a:t>fd</a:t>
            </a:r>
            <a:r>
              <a:rPr lang="en-US" dirty="0"/>
              <a:t> is a descriptor for the object or file to resize</a:t>
            </a:r>
          </a:p>
          <a:p>
            <a:pPr lvl="1"/>
            <a:r>
              <a:rPr lang="en-US" b="1">
                <a:latin typeface="Courier New" panose="02070309020205020404" pitchFamily="49" charset="0"/>
                <a:cs typeface="Courier New" panose="02070309020205020404" pitchFamily="49" charset="0"/>
              </a:rPr>
              <a:t>length</a:t>
            </a:r>
            <a:r>
              <a:rPr lang="en-US"/>
              <a:t> </a:t>
            </a:r>
            <a:r>
              <a:rPr lang="en-US" dirty="0"/>
              <a:t>the is the new size</a:t>
            </a:r>
          </a:p>
          <a:p>
            <a:pPr lvl="1"/>
            <a:endParaRPr lang="en-US" dirty="0"/>
          </a:p>
        </p:txBody>
      </p:sp>
      <p:sp>
        <p:nvSpPr>
          <p:cNvPr id="4" name="Content Placeholder 2">
            <a:extLst>
              <a:ext uri="{FF2B5EF4-FFF2-40B4-BE49-F238E27FC236}">
                <a16:creationId xmlns:a16="http://schemas.microsoft.com/office/drawing/2014/main" id="{04E005C0-F4D5-4476-9A31-262480127949}"/>
              </a:ext>
            </a:extLst>
          </p:cNvPr>
          <p:cNvSpPr txBox="1">
            <a:spLocks/>
          </p:cNvSpPr>
          <p:nvPr/>
        </p:nvSpPr>
        <p:spPr>
          <a:xfrm>
            <a:off x="381000" y="1828800"/>
            <a:ext cx="11201400" cy="609600"/>
          </a:xfrm>
          <a:prstGeom prst="rect">
            <a:avLst/>
          </a:prstGeom>
          <a:ln/>
        </p:spPr>
        <p:style>
          <a:lnRef idx="1">
            <a:schemeClr val="dk1"/>
          </a:lnRef>
          <a:fillRef idx="2">
            <a:schemeClr val="dk1"/>
          </a:fillRef>
          <a:effectRef idx="1">
            <a:schemeClr val="dk1"/>
          </a:effectRef>
          <a:fontRef idx="minor">
            <a:schemeClr val="dk1"/>
          </a:fontRef>
        </p:style>
        <p:txBody>
          <a:bodyPr vert="horz" lIns="54864" tIns="91440" rtlCol="0" anchor="ctr">
            <a:normAutofit fontScale="92500"/>
          </a:bodyPr>
          <a:lstStyle/>
          <a:p>
            <a:pPr marL="438912" indent="-320040">
              <a:buClr>
                <a:schemeClr val="accent1"/>
              </a:buClr>
              <a:buSzPct val="80000"/>
              <a:defRPr/>
            </a:pPr>
            <a:r>
              <a:rPr lang="fr-FR" sz="2700" b="1" dirty="0" err="1">
                <a:solidFill>
                  <a:srgbClr val="0070C0"/>
                </a:solidFill>
                <a:latin typeface="Courier New" pitchFamily="49" charset="0"/>
                <a:cs typeface="Courier New" pitchFamily="49" charset="0"/>
              </a:rPr>
              <a:t>int</a:t>
            </a:r>
            <a:r>
              <a:rPr lang="fr-FR" sz="2700" b="1" dirty="0">
                <a:solidFill>
                  <a:srgbClr val="0070C0"/>
                </a:solidFill>
                <a:latin typeface="Courier New" pitchFamily="49" charset="0"/>
                <a:cs typeface="Courier New" pitchFamily="49" charset="0"/>
              </a:rPr>
              <a:t> </a:t>
            </a:r>
            <a:r>
              <a:rPr lang="fr-FR" sz="2700" b="1" dirty="0" err="1">
                <a:solidFill>
                  <a:schemeClr val="tx1"/>
                </a:solidFill>
                <a:latin typeface="Courier New" pitchFamily="49" charset="0"/>
                <a:cs typeface="Courier New" pitchFamily="49" charset="0"/>
              </a:rPr>
              <a:t>shm_open</a:t>
            </a:r>
            <a:r>
              <a:rPr lang="fr-FR" sz="2700" b="1" dirty="0">
                <a:solidFill>
                  <a:schemeClr val="tx1"/>
                </a:solidFill>
                <a:latin typeface="Courier New" pitchFamily="49" charset="0"/>
                <a:cs typeface="Courier New" pitchFamily="49" charset="0"/>
              </a:rPr>
              <a:t> (</a:t>
            </a:r>
            <a:r>
              <a:rPr lang="fr-FR" sz="2700" b="1" dirty="0" err="1">
                <a:solidFill>
                  <a:srgbClr val="0070C0"/>
                </a:solidFill>
                <a:latin typeface="Courier New" pitchFamily="49" charset="0"/>
                <a:cs typeface="Courier New" pitchFamily="49" charset="0"/>
              </a:rPr>
              <a:t>const</a:t>
            </a:r>
            <a:r>
              <a:rPr lang="fr-FR" sz="2700" b="1" dirty="0">
                <a:solidFill>
                  <a:srgbClr val="0070C0"/>
                </a:solidFill>
                <a:latin typeface="Courier New" pitchFamily="49" charset="0"/>
                <a:cs typeface="Courier New" pitchFamily="49" charset="0"/>
              </a:rPr>
              <a:t> char</a:t>
            </a:r>
            <a:r>
              <a:rPr lang="fr-FR" sz="2700" b="1" dirty="0">
                <a:solidFill>
                  <a:schemeClr val="tx1"/>
                </a:solidFill>
                <a:latin typeface="Courier New" pitchFamily="49" charset="0"/>
                <a:cs typeface="Courier New" pitchFamily="49" charset="0"/>
              </a:rPr>
              <a:t> *</a:t>
            </a:r>
            <a:r>
              <a:rPr lang="fr-FR" sz="2700" b="1" dirty="0" err="1">
                <a:solidFill>
                  <a:schemeClr val="tx1"/>
                </a:solidFill>
                <a:latin typeface="Courier New" pitchFamily="49" charset="0"/>
                <a:cs typeface="Courier New" pitchFamily="49" charset="0"/>
              </a:rPr>
              <a:t>name</a:t>
            </a:r>
            <a:r>
              <a:rPr lang="fr-FR" sz="2700" b="1" dirty="0">
                <a:solidFill>
                  <a:schemeClr val="tx1"/>
                </a:solidFill>
                <a:latin typeface="Courier New" pitchFamily="49" charset="0"/>
                <a:cs typeface="Courier New" pitchFamily="49" charset="0"/>
              </a:rPr>
              <a:t>, </a:t>
            </a:r>
            <a:r>
              <a:rPr lang="fr-FR" sz="2700" b="1" dirty="0" err="1">
                <a:solidFill>
                  <a:srgbClr val="0070C0"/>
                </a:solidFill>
                <a:latin typeface="Courier New" pitchFamily="49" charset="0"/>
                <a:cs typeface="Courier New" pitchFamily="49" charset="0"/>
              </a:rPr>
              <a:t>int</a:t>
            </a:r>
            <a:r>
              <a:rPr lang="fr-FR" sz="2700" b="1" dirty="0">
                <a:solidFill>
                  <a:schemeClr val="tx1"/>
                </a:solidFill>
                <a:latin typeface="Courier New" pitchFamily="49" charset="0"/>
                <a:cs typeface="Courier New" pitchFamily="49" charset="0"/>
              </a:rPr>
              <a:t> oflag, </a:t>
            </a:r>
            <a:r>
              <a:rPr lang="fr-FR" sz="2700" b="1" dirty="0" err="1">
                <a:solidFill>
                  <a:schemeClr val="tx1"/>
                </a:solidFill>
                <a:latin typeface="Courier New" pitchFamily="49" charset="0"/>
                <a:cs typeface="Courier New" pitchFamily="49" charset="0"/>
              </a:rPr>
              <a:t>mode_t</a:t>
            </a:r>
            <a:r>
              <a:rPr lang="fr-FR" sz="2700" b="1" dirty="0">
                <a:solidFill>
                  <a:schemeClr val="tx1"/>
                </a:solidFill>
                <a:latin typeface="Courier New" pitchFamily="49" charset="0"/>
                <a:cs typeface="Courier New" pitchFamily="49" charset="0"/>
              </a:rPr>
              <a:t> mode);</a:t>
            </a:r>
            <a:endParaRPr lang="en-US" sz="2700" b="1" dirty="0">
              <a:solidFill>
                <a:schemeClr val="tx1"/>
              </a:solidFill>
              <a:latin typeface="Courier New" pitchFamily="49" charset="0"/>
              <a:cs typeface="Courier New" pitchFamily="49" charset="0"/>
            </a:endParaRPr>
          </a:p>
        </p:txBody>
      </p:sp>
      <p:sp>
        <p:nvSpPr>
          <p:cNvPr id="5" name="Content Placeholder 2">
            <a:extLst>
              <a:ext uri="{FF2B5EF4-FFF2-40B4-BE49-F238E27FC236}">
                <a16:creationId xmlns:a16="http://schemas.microsoft.com/office/drawing/2014/main" id="{99C9A18F-DFAC-4159-9CD2-4019F73643FF}"/>
              </a:ext>
            </a:extLst>
          </p:cNvPr>
          <p:cNvSpPr txBox="1">
            <a:spLocks/>
          </p:cNvSpPr>
          <p:nvPr/>
        </p:nvSpPr>
        <p:spPr>
          <a:xfrm>
            <a:off x="381000" y="3886200"/>
            <a:ext cx="11201400" cy="609600"/>
          </a:xfrm>
          <a:prstGeom prst="rect">
            <a:avLst/>
          </a:prstGeom>
          <a:ln/>
        </p:spPr>
        <p:style>
          <a:lnRef idx="1">
            <a:schemeClr val="dk1"/>
          </a:lnRef>
          <a:fillRef idx="2">
            <a:schemeClr val="dk1"/>
          </a:fillRef>
          <a:effectRef idx="1">
            <a:schemeClr val="dk1"/>
          </a:effectRef>
          <a:fontRef idx="minor">
            <a:schemeClr val="dk1"/>
          </a:fontRef>
        </p:style>
        <p:txBody>
          <a:bodyPr vert="horz" lIns="54864" tIns="91440" rtlCol="0" anchor="ctr">
            <a:normAutofit/>
          </a:bodyPr>
          <a:lstStyle/>
          <a:p>
            <a:pPr marL="438912" indent="-320040">
              <a:buClr>
                <a:schemeClr val="accent1"/>
              </a:buClr>
              <a:buSzPct val="80000"/>
              <a:defRPr/>
            </a:pPr>
            <a:r>
              <a:rPr lang="en-US" sz="2500" b="1" dirty="0">
                <a:solidFill>
                  <a:srgbClr val="0070C0"/>
                </a:solidFill>
                <a:latin typeface="Courier New" pitchFamily="49" charset="0"/>
                <a:cs typeface="Courier New" pitchFamily="49" charset="0"/>
              </a:rPr>
              <a:t>int </a:t>
            </a:r>
            <a:r>
              <a:rPr lang="en-US" sz="2500" b="1" dirty="0" err="1">
                <a:solidFill>
                  <a:schemeClr val="tx1"/>
                </a:solidFill>
                <a:latin typeface="Courier New" pitchFamily="49" charset="0"/>
                <a:cs typeface="Courier New" pitchFamily="49" charset="0"/>
              </a:rPr>
              <a:t>shm_unlink</a:t>
            </a:r>
            <a:r>
              <a:rPr lang="en-US" sz="2500" b="1" dirty="0">
                <a:solidFill>
                  <a:schemeClr val="tx1"/>
                </a:solidFill>
                <a:latin typeface="Courier New" pitchFamily="49" charset="0"/>
                <a:cs typeface="Courier New" pitchFamily="49" charset="0"/>
              </a:rPr>
              <a:t> (</a:t>
            </a:r>
            <a:r>
              <a:rPr lang="en-US" sz="2500" b="1" dirty="0">
                <a:solidFill>
                  <a:srgbClr val="0070C0"/>
                </a:solidFill>
                <a:latin typeface="Courier New" pitchFamily="49" charset="0"/>
                <a:cs typeface="Courier New" pitchFamily="49" charset="0"/>
              </a:rPr>
              <a:t>const char</a:t>
            </a:r>
            <a:r>
              <a:rPr lang="en-US" sz="2500" b="1" dirty="0">
                <a:solidFill>
                  <a:schemeClr val="tx1"/>
                </a:solidFill>
                <a:latin typeface="Courier New" pitchFamily="49" charset="0"/>
                <a:cs typeface="Courier New" pitchFamily="49" charset="0"/>
              </a:rPr>
              <a:t> *name);</a:t>
            </a:r>
          </a:p>
        </p:txBody>
      </p:sp>
      <p:sp>
        <p:nvSpPr>
          <p:cNvPr id="6" name="Content Placeholder 2">
            <a:extLst>
              <a:ext uri="{FF2B5EF4-FFF2-40B4-BE49-F238E27FC236}">
                <a16:creationId xmlns:a16="http://schemas.microsoft.com/office/drawing/2014/main" id="{086F50C0-4CCC-42AD-8DF6-EBFA346C1976}"/>
              </a:ext>
            </a:extLst>
          </p:cNvPr>
          <p:cNvSpPr txBox="1">
            <a:spLocks/>
          </p:cNvSpPr>
          <p:nvPr/>
        </p:nvSpPr>
        <p:spPr>
          <a:xfrm>
            <a:off x="381000" y="5105400"/>
            <a:ext cx="11201400" cy="609600"/>
          </a:xfrm>
          <a:prstGeom prst="rect">
            <a:avLst/>
          </a:prstGeom>
          <a:ln/>
        </p:spPr>
        <p:style>
          <a:lnRef idx="1">
            <a:schemeClr val="dk1"/>
          </a:lnRef>
          <a:fillRef idx="2">
            <a:schemeClr val="dk1"/>
          </a:fillRef>
          <a:effectRef idx="1">
            <a:schemeClr val="dk1"/>
          </a:effectRef>
          <a:fontRef idx="minor">
            <a:schemeClr val="dk1"/>
          </a:fontRef>
        </p:style>
        <p:txBody>
          <a:bodyPr vert="horz" lIns="54864" tIns="91440" rtlCol="0" anchor="ctr">
            <a:normAutofit/>
          </a:bodyPr>
          <a:lstStyle/>
          <a:p>
            <a:pPr marL="438912" indent="-320040">
              <a:buClr>
                <a:schemeClr val="accent1"/>
              </a:buClr>
              <a:buSzPct val="80000"/>
              <a:defRPr/>
            </a:pPr>
            <a:r>
              <a:rPr lang="en-US" sz="2500" b="1" dirty="0">
                <a:solidFill>
                  <a:srgbClr val="0070C0"/>
                </a:solidFill>
                <a:latin typeface="Courier New" pitchFamily="49" charset="0"/>
                <a:cs typeface="Courier New" pitchFamily="49" charset="0"/>
              </a:rPr>
              <a:t>int </a:t>
            </a:r>
            <a:r>
              <a:rPr lang="en-US" sz="2500" b="1" dirty="0" err="1">
                <a:solidFill>
                  <a:schemeClr val="tx1"/>
                </a:solidFill>
                <a:latin typeface="Courier New" pitchFamily="49" charset="0"/>
                <a:cs typeface="Courier New" pitchFamily="49" charset="0"/>
              </a:rPr>
              <a:t>ftruncate</a:t>
            </a:r>
            <a:r>
              <a:rPr lang="en-US" sz="2500" b="1" dirty="0">
                <a:solidFill>
                  <a:schemeClr val="tx1"/>
                </a:solidFill>
                <a:latin typeface="Courier New" pitchFamily="49" charset="0"/>
                <a:cs typeface="Courier New" pitchFamily="49" charset="0"/>
              </a:rPr>
              <a:t> (</a:t>
            </a:r>
            <a:r>
              <a:rPr lang="en-US" sz="2500" b="1" dirty="0">
                <a:solidFill>
                  <a:srgbClr val="0070C0"/>
                </a:solidFill>
                <a:latin typeface="Courier New" pitchFamily="49" charset="0"/>
                <a:cs typeface="Courier New" pitchFamily="49" charset="0"/>
              </a:rPr>
              <a:t>int </a:t>
            </a:r>
            <a:r>
              <a:rPr lang="en-US" sz="2500" b="1" dirty="0" err="1">
                <a:solidFill>
                  <a:schemeClr val="tx1"/>
                </a:solidFill>
                <a:latin typeface="Courier New" pitchFamily="49" charset="0"/>
                <a:cs typeface="Courier New" pitchFamily="49" charset="0"/>
              </a:rPr>
              <a:t>fd</a:t>
            </a:r>
            <a:r>
              <a:rPr lang="en-US" sz="2500" b="1" dirty="0">
                <a:solidFill>
                  <a:schemeClr val="tx1"/>
                </a:solidFill>
                <a:latin typeface="Courier New" pitchFamily="49" charset="0"/>
                <a:cs typeface="Courier New" pitchFamily="49" charset="0"/>
              </a:rPr>
              <a:t>, </a:t>
            </a:r>
            <a:r>
              <a:rPr lang="en-US" sz="2500" b="1" dirty="0" err="1">
                <a:solidFill>
                  <a:schemeClr val="tx1"/>
                </a:solidFill>
                <a:latin typeface="Courier New" pitchFamily="49" charset="0"/>
                <a:cs typeface="Courier New" pitchFamily="49" charset="0"/>
              </a:rPr>
              <a:t>off_t</a:t>
            </a:r>
            <a:r>
              <a:rPr lang="en-US" sz="2500" b="1" dirty="0">
                <a:solidFill>
                  <a:schemeClr val="tx1"/>
                </a:solidFill>
                <a:latin typeface="Courier New" pitchFamily="49" charset="0"/>
                <a:cs typeface="Courier New" pitchFamily="49" charset="0"/>
              </a:rPr>
              <a:t> length);</a:t>
            </a:r>
          </a:p>
        </p:txBody>
      </p:sp>
    </p:spTree>
    <p:extLst>
      <p:ext uri="{BB962C8B-B14F-4D97-AF65-F5344CB8AC3E}">
        <p14:creationId xmlns:p14="http://schemas.microsoft.com/office/powerpoint/2010/main" val="6162686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6"/>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4" grpId="0" animBg="1"/>
      <p:bldP spid="5" grpId="0" animBg="1"/>
      <p:bldP spid="6" grpId="0" animBg="1"/>
    </p:bldLst>
  </p:timing>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78EC20-A83E-4861-8732-72339486BC45}"/>
              </a:ext>
            </a:extLst>
          </p:cNvPr>
          <p:cNvSpPr>
            <a:spLocks noGrp="1"/>
          </p:cNvSpPr>
          <p:nvPr>
            <p:ph type="title"/>
          </p:nvPr>
        </p:nvSpPr>
        <p:spPr/>
        <p:txBody>
          <a:bodyPr/>
          <a:lstStyle/>
          <a:p>
            <a:r>
              <a:rPr lang="en-US" dirty="0"/>
              <a:t>Example of memory mapping</a:t>
            </a:r>
          </a:p>
        </p:txBody>
      </p:sp>
      <p:sp>
        <p:nvSpPr>
          <p:cNvPr id="3" name="Content Placeholder 2">
            <a:extLst>
              <a:ext uri="{FF2B5EF4-FFF2-40B4-BE49-F238E27FC236}">
                <a16:creationId xmlns:a16="http://schemas.microsoft.com/office/drawing/2014/main" id="{4AF73B10-C308-4079-8C65-A8E8A8C0CE9E}"/>
              </a:ext>
            </a:extLst>
          </p:cNvPr>
          <p:cNvSpPr>
            <a:spLocks noGrp="1"/>
          </p:cNvSpPr>
          <p:nvPr>
            <p:ph idx="1"/>
          </p:nvPr>
        </p:nvSpPr>
        <p:spPr/>
        <p:txBody>
          <a:bodyPr/>
          <a:lstStyle/>
          <a:p>
            <a:r>
              <a:rPr lang="en-US" dirty="0"/>
              <a:t>First, let's imagine a struct declaration for structs that contain permission information</a:t>
            </a:r>
          </a:p>
        </p:txBody>
      </p:sp>
      <p:sp>
        <p:nvSpPr>
          <p:cNvPr id="4" name="Content Placeholder 2">
            <a:extLst>
              <a:ext uri="{FF2B5EF4-FFF2-40B4-BE49-F238E27FC236}">
                <a16:creationId xmlns:a16="http://schemas.microsoft.com/office/drawing/2014/main" id="{ED393BFD-5DC5-4FB2-9A86-93094F91F5AA}"/>
              </a:ext>
            </a:extLst>
          </p:cNvPr>
          <p:cNvSpPr txBox="1">
            <a:spLocks/>
          </p:cNvSpPr>
          <p:nvPr/>
        </p:nvSpPr>
        <p:spPr>
          <a:xfrm>
            <a:off x="381000" y="3048000"/>
            <a:ext cx="11201400" cy="1828800"/>
          </a:xfrm>
          <a:prstGeom prst="rect">
            <a:avLst/>
          </a:prstGeom>
          <a:ln/>
        </p:spPr>
        <p:style>
          <a:lnRef idx="1">
            <a:schemeClr val="dk1"/>
          </a:lnRef>
          <a:fillRef idx="2">
            <a:schemeClr val="dk1"/>
          </a:fillRef>
          <a:effectRef idx="1">
            <a:schemeClr val="dk1"/>
          </a:effectRef>
          <a:fontRef idx="minor">
            <a:schemeClr val="dk1"/>
          </a:fontRef>
        </p:style>
        <p:txBody>
          <a:bodyPr vert="horz" lIns="54864" tIns="91440" rtlCol="0" anchor="ctr">
            <a:normAutofit fontScale="77500" lnSpcReduction="20000"/>
          </a:bodyPr>
          <a:lstStyle/>
          <a:p>
            <a:pPr marL="438912" indent="-320040">
              <a:buClr>
                <a:schemeClr val="accent1"/>
              </a:buClr>
              <a:buSzPct val="80000"/>
              <a:defRPr/>
            </a:pPr>
            <a:r>
              <a:rPr lang="en-US" sz="2700" b="1" dirty="0">
                <a:solidFill>
                  <a:srgbClr val="0070C0"/>
                </a:solidFill>
                <a:latin typeface="Courier New" pitchFamily="49" charset="0"/>
                <a:cs typeface="Courier New" pitchFamily="49" charset="0"/>
              </a:rPr>
              <a:t>struct </a:t>
            </a:r>
            <a:r>
              <a:rPr lang="en-US" sz="2700" b="1" dirty="0">
                <a:solidFill>
                  <a:schemeClr val="tx1"/>
                </a:solidFill>
                <a:latin typeface="Courier New" pitchFamily="49" charset="0"/>
                <a:cs typeface="Courier New" pitchFamily="49" charset="0"/>
              </a:rPr>
              <a:t>permission</a:t>
            </a:r>
          </a:p>
          <a:p>
            <a:pPr marL="438912" indent="-320040">
              <a:buClr>
                <a:schemeClr val="accent1"/>
              </a:buClr>
              <a:buSzPct val="80000"/>
              <a:defRPr/>
            </a:pPr>
            <a:r>
              <a:rPr lang="en-US" sz="2700" b="1" dirty="0">
                <a:solidFill>
                  <a:schemeClr val="tx1"/>
                </a:solidFill>
                <a:latin typeface="Courier New" pitchFamily="49" charset="0"/>
                <a:cs typeface="Courier New" pitchFamily="49" charset="0"/>
              </a:rPr>
              <a:t>{</a:t>
            </a:r>
          </a:p>
          <a:p>
            <a:pPr marL="438912" indent="-320040">
              <a:buClr>
                <a:schemeClr val="accent1"/>
              </a:buClr>
              <a:buSzPct val="80000"/>
              <a:defRPr/>
            </a:pPr>
            <a:r>
              <a:rPr lang="en-US" sz="2700" b="1" dirty="0">
                <a:solidFill>
                  <a:srgbClr val="0070C0"/>
                </a:solidFill>
                <a:latin typeface="Courier New" pitchFamily="49" charset="0"/>
                <a:cs typeface="Courier New" pitchFamily="49" charset="0"/>
              </a:rPr>
              <a:t>  int</a:t>
            </a:r>
            <a:r>
              <a:rPr lang="en-US" sz="2700" b="1" dirty="0">
                <a:solidFill>
                  <a:schemeClr val="tx1"/>
                </a:solidFill>
                <a:latin typeface="Courier New" pitchFamily="49" charset="0"/>
                <a:cs typeface="Courier New" pitchFamily="49" charset="0"/>
              </a:rPr>
              <a:t> user;</a:t>
            </a:r>
          </a:p>
          <a:p>
            <a:pPr marL="438912" indent="-320040">
              <a:buClr>
                <a:schemeClr val="accent1"/>
              </a:buClr>
              <a:buSzPct val="80000"/>
              <a:defRPr/>
            </a:pPr>
            <a:r>
              <a:rPr lang="en-US" sz="2700" b="1" dirty="0">
                <a:solidFill>
                  <a:srgbClr val="0070C0"/>
                </a:solidFill>
                <a:latin typeface="Courier New" pitchFamily="49" charset="0"/>
                <a:cs typeface="Courier New" pitchFamily="49" charset="0"/>
              </a:rPr>
              <a:t>  int</a:t>
            </a:r>
            <a:r>
              <a:rPr lang="en-US" sz="2700" b="1" dirty="0">
                <a:solidFill>
                  <a:schemeClr val="tx1"/>
                </a:solidFill>
                <a:latin typeface="Courier New" pitchFamily="49" charset="0"/>
                <a:cs typeface="Courier New" pitchFamily="49" charset="0"/>
              </a:rPr>
              <a:t> group;</a:t>
            </a:r>
          </a:p>
          <a:p>
            <a:pPr marL="438912" indent="-320040">
              <a:buClr>
                <a:schemeClr val="accent1"/>
              </a:buClr>
              <a:buSzPct val="80000"/>
              <a:defRPr/>
            </a:pPr>
            <a:r>
              <a:rPr lang="en-US" sz="2700" b="1" dirty="0">
                <a:solidFill>
                  <a:srgbClr val="0070C0"/>
                </a:solidFill>
                <a:latin typeface="Courier New" pitchFamily="49" charset="0"/>
                <a:cs typeface="Courier New" pitchFamily="49" charset="0"/>
              </a:rPr>
              <a:t>  int</a:t>
            </a:r>
            <a:r>
              <a:rPr lang="en-US" sz="2700" b="1" dirty="0">
                <a:solidFill>
                  <a:schemeClr val="tx1"/>
                </a:solidFill>
                <a:latin typeface="Courier New" pitchFamily="49" charset="0"/>
                <a:cs typeface="Courier New" pitchFamily="49" charset="0"/>
              </a:rPr>
              <a:t> other;</a:t>
            </a:r>
          </a:p>
          <a:p>
            <a:pPr marL="438912" indent="-320040">
              <a:buClr>
                <a:schemeClr val="accent1"/>
              </a:buClr>
              <a:buSzPct val="80000"/>
              <a:defRPr/>
            </a:pPr>
            <a:r>
              <a:rPr lang="en-US" sz="2700" b="1" dirty="0">
                <a:solidFill>
                  <a:schemeClr val="tx1"/>
                </a:solidFill>
                <a:latin typeface="Courier New" pitchFamily="49" charset="0"/>
                <a:cs typeface="Courier New" pitchFamily="49" charset="0"/>
              </a:rPr>
              <a:t>};</a:t>
            </a:r>
          </a:p>
        </p:txBody>
      </p:sp>
    </p:spTree>
    <p:extLst>
      <p:ext uri="{BB962C8B-B14F-4D97-AF65-F5344CB8AC3E}">
        <p14:creationId xmlns:p14="http://schemas.microsoft.com/office/powerpoint/2010/main" val="21267555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78EC20-A83E-4861-8732-72339486BC45}"/>
              </a:ext>
            </a:extLst>
          </p:cNvPr>
          <p:cNvSpPr>
            <a:spLocks noGrp="1"/>
          </p:cNvSpPr>
          <p:nvPr>
            <p:ph type="title"/>
          </p:nvPr>
        </p:nvSpPr>
        <p:spPr/>
        <p:txBody>
          <a:bodyPr/>
          <a:lstStyle/>
          <a:p>
            <a:r>
              <a:rPr lang="en-US" dirty="0"/>
              <a:t>Example of memory mapping continued</a:t>
            </a:r>
          </a:p>
        </p:txBody>
      </p:sp>
      <p:sp>
        <p:nvSpPr>
          <p:cNvPr id="3" name="Content Placeholder 2">
            <a:extLst>
              <a:ext uri="{FF2B5EF4-FFF2-40B4-BE49-F238E27FC236}">
                <a16:creationId xmlns:a16="http://schemas.microsoft.com/office/drawing/2014/main" id="{4AF73B10-C308-4079-8C65-A8E8A8C0CE9E}"/>
              </a:ext>
            </a:extLst>
          </p:cNvPr>
          <p:cNvSpPr>
            <a:spLocks noGrp="1"/>
          </p:cNvSpPr>
          <p:nvPr>
            <p:ph idx="1"/>
          </p:nvPr>
        </p:nvSpPr>
        <p:spPr>
          <a:xfrm>
            <a:off x="609600" y="1775193"/>
            <a:ext cx="10972800" cy="1501407"/>
          </a:xfrm>
        </p:spPr>
        <p:txBody>
          <a:bodyPr>
            <a:normAutofit fontScale="77500" lnSpcReduction="20000"/>
          </a:bodyPr>
          <a:lstStyle/>
          <a:p>
            <a:r>
              <a:rPr lang="en-US" dirty="0"/>
              <a:t>A parent process:</a:t>
            </a:r>
          </a:p>
          <a:p>
            <a:pPr lvl="1"/>
            <a:r>
              <a:rPr lang="en-US" dirty="0"/>
              <a:t>Creates a memory-mapped object</a:t>
            </a:r>
          </a:p>
          <a:p>
            <a:pPr lvl="1"/>
            <a:r>
              <a:rPr lang="en-US" dirty="0"/>
              <a:t>Stretches it to be exactly the right size</a:t>
            </a:r>
          </a:p>
          <a:p>
            <a:pPr lvl="1"/>
            <a:r>
              <a:rPr lang="en-US" dirty="0"/>
              <a:t>Maps some memory to this object</a:t>
            </a:r>
          </a:p>
        </p:txBody>
      </p:sp>
      <p:sp>
        <p:nvSpPr>
          <p:cNvPr id="4" name="Content Placeholder 2">
            <a:extLst>
              <a:ext uri="{FF2B5EF4-FFF2-40B4-BE49-F238E27FC236}">
                <a16:creationId xmlns:a16="http://schemas.microsoft.com/office/drawing/2014/main" id="{ED393BFD-5DC5-4FB2-9A86-93094F91F5AA}"/>
              </a:ext>
            </a:extLst>
          </p:cNvPr>
          <p:cNvSpPr txBox="1">
            <a:spLocks/>
          </p:cNvSpPr>
          <p:nvPr/>
        </p:nvSpPr>
        <p:spPr>
          <a:xfrm>
            <a:off x="381000" y="3355848"/>
            <a:ext cx="11201400" cy="3273552"/>
          </a:xfrm>
          <a:prstGeom prst="rect">
            <a:avLst/>
          </a:prstGeom>
          <a:ln/>
        </p:spPr>
        <p:style>
          <a:lnRef idx="1">
            <a:schemeClr val="dk1"/>
          </a:lnRef>
          <a:fillRef idx="2">
            <a:schemeClr val="dk1"/>
          </a:fillRef>
          <a:effectRef idx="1">
            <a:schemeClr val="dk1"/>
          </a:effectRef>
          <a:fontRef idx="minor">
            <a:schemeClr val="dk1"/>
          </a:fontRef>
        </p:style>
        <p:txBody>
          <a:bodyPr vert="horz" lIns="54864" tIns="91440" rtlCol="0" anchor="ctr">
            <a:normAutofit fontScale="77500" lnSpcReduction="20000"/>
          </a:bodyPr>
          <a:lstStyle/>
          <a:p>
            <a:pPr marL="438912" indent="-320040">
              <a:buClr>
                <a:schemeClr val="accent1"/>
              </a:buClr>
              <a:buSzPct val="80000"/>
              <a:defRPr/>
            </a:pPr>
            <a:r>
              <a:rPr lang="en-US" sz="2700" b="1" dirty="0">
                <a:solidFill>
                  <a:srgbClr val="0070C0"/>
                </a:solidFill>
                <a:latin typeface="Courier New" pitchFamily="49" charset="0"/>
                <a:cs typeface="Courier New" pitchFamily="49" charset="0"/>
              </a:rPr>
              <a:t>int </a:t>
            </a:r>
            <a:r>
              <a:rPr lang="en-US" sz="2700" b="1" dirty="0" err="1">
                <a:solidFill>
                  <a:schemeClr val="tx1"/>
                </a:solidFill>
                <a:latin typeface="Courier New" pitchFamily="49" charset="0"/>
                <a:cs typeface="Courier New" pitchFamily="49" charset="0"/>
              </a:rPr>
              <a:t>shmfd</a:t>
            </a:r>
            <a:r>
              <a:rPr lang="en-US" sz="2700" b="1" dirty="0">
                <a:solidFill>
                  <a:schemeClr val="tx1"/>
                </a:solidFill>
                <a:latin typeface="Courier New" pitchFamily="49" charset="0"/>
                <a:cs typeface="Courier New" pitchFamily="49" charset="0"/>
              </a:rPr>
              <a:t> = </a:t>
            </a:r>
            <a:r>
              <a:rPr lang="en-US" sz="2700" b="1" dirty="0" err="1">
                <a:solidFill>
                  <a:schemeClr val="tx1"/>
                </a:solidFill>
                <a:latin typeface="Courier New" pitchFamily="49" charset="0"/>
                <a:cs typeface="Courier New" pitchFamily="49" charset="0"/>
              </a:rPr>
              <a:t>shm_open</a:t>
            </a:r>
            <a:r>
              <a:rPr lang="en-US" sz="2700" b="1" dirty="0">
                <a:solidFill>
                  <a:schemeClr val="tx1"/>
                </a:solidFill>
                <a:latin typeface="Courier New" pitchFamily="49" charset="0"/>
                <a:cs typeface="Courier New" pitchFamily="49" charset="0"/>
              </a:rPr>
              <a:t> (</a:t>
            </a:r>
            <a:r>
              <a:rPr lang="en-US" sz="2700" b="1" dirty="0">
                <a:solidFill>
                  <a:srgbClr val="C00000"/>
                </a:solidFill>
                <a:latin typeface="Courier New" pitchFamily="49" charset="0"/>
                <a:cs typeface="Courier New" pitchFamily="49" charset="0"/>
              </a:rPr>
              <a:t>"/comp3400_shm"</a:t>
            </a:r>
            <a:r>
              <a:rPr lang="en-US" sz="2700" b="1" dirty="0">
                <a:solidFill>
                  <a:schemeClr val="tx1"/>
                </a:solidFill>
                <a:latin typeface="Courier New" pitchFamily="49" charset="0"/>
                <a:cs typeface="Courier New" pitchFamily="49" charset="0"/>
              </a:rPr>
              <a:t>, O_CREAT | O_EXCL | O_RDWR, S_IRUSR | S_IWUSR);</a:t>
            </a:r>
          </a:p>
          <a:p>
            <a:pPr marL="438912" indent="-320040">
              <a:buClr>
                <a:schemeClr val="accent1"/>
              </a:buClr>
              <a:buSzPct val="80000"/>
              <a:defRPr/>
            </a:pPr>
            <a:r>
              <a:rPr lang="en-US" sz="2700" b="1" dirty="0">
                <a:solidFill>
                  <a:schemeClr val="tx1"/>
                </a:solidFill>
                <a:latin typeface="Courier New" pitchFamily="49" charset="0"/>
                <a:cs typeface="Courier New" pitchFamily="49" charset="0"/>
              </a:rPr>
              <a:t>assert (</a:t>
            </a:r>
            <a:r>
              <a:rPr lang="en-US" sz="2700" b="1" dirty="0" err="1">
                <a:solidFill>
                  <a:schemeClr val="tx1"/>
                </a:solidFill>
                <a:latin typeface="Courier New" pitchFamily="49" charset="0"/>
                <a:cs typeface="Courier New" pitchFamily="49" charset="0"/>
              </a:rPr>
              <a:t>shmfd</a:t>
            </a:r>
            <a:r>
              <a:rPr lang="en-US" sz="2700" b="1" dirty="0">
                <a:solidFill>
                  <a:schemeClr val="tx1"/>
                </a:solidFill>
                <a:latin typeface="Courier New" pitchFamily="49" charset="0"/>
                <a:cs typeface="Courier New" pitchFamily="49" charset="0"/>
              </a:rPr>
              <a:t> != -1);</a:t>
            </a:r>
          </a:p>
          <a:p>
            <a:pPr marL="438912" indent="-320040">
              <a:buClr>
                <a:schemeClr val="accent1"/>
              </a:buClr>
              <a:buSzPct val="80000"/>
              <a:defRPr/>
            </a:pPr>
            <a:endParaRPr lang="en-US" sz="2700" b="1" dirty="0">
              <a:solidFill>
                <a:schemeClr val="tx1"/>
              </a:solidFill>
              <a:latin typeface="Courier New" pitchFamily="49" charset="0"/>
              <a:cs typeface="Courier New" pitchFamily="49" charset="0"/>
            </a:endParaRPr>
          </a:p>
          <a:p>
            <a:pPr marL="438912" indent="-320040">
              <a:buClr>
                <a:schemeClr val="accent1"/>
              </a:buClr>
              <a:buSzPct val="80000"/>
              <a:defRPr/>
            </a:pPr>
            <a:r>
              <a:rPr lang="en-US" sz="2700" b="1" dirty="0">
                <a:solidFill>
                  <a:srgbClr val="00B050"/>
                </a:solidFill>
                <a:latin typeface="Courier New" pitchFamily="49" charset="0"/>
                <a:cs typeface="Courier New" pitchFamily="49" charset="0"/>
              </a:rPr>
              <a:t>// Resize to hold one struct</a:t>
            </a:r>
          </a:p>
          <a:p>
            <a:pPr marL="438912" indent="-320040">
              <a:buClr>
                <a:schemeClr val="accent1"/>
              </a:buClr>
              <a:buSzPct val="80000"/>
              <a:defRPr/>
            </a:pPr>
            <a:r>
              <a:rPr lang="en-US" sz="2700" b="1" dirty="0">
                <a:solidFill>
                  <a:schemeClr val="tx1"/>
                </a:solidFill>
                <a:latin typeface="Courier New" pitchFamily="49" charset="0"/>
                <a:cs typeface="Courier New" pitchFamily="49" charset="0"/>
              </a:rPr>
              <a:t>assert (</a:t>
            </a:r>
            <a:r>
              <a:rPr lang="en-US" sz="2700" b="1" dirty="0" err="1">
                <a:solidFill>
                  <a:schemeClr val="tx1"/>
                </a:solidFill>
                <a:latin typeface="Courier New" pitchFamily="49" charset="0"/>
                <a:cs typeface="Courier New" pitchFamily="49" charset="0"/>
              </a:rPr>
              <a:t>ftruncate</a:t>
            </a:r>
            <a:r>
              <a:rPr lang="en-US" sz="2700" b="1" dirty="0">
                <a:solidFill>
                  <a:schemeClr val="tx1"/>
                </a:solidFill>
                <a:latin typeface="Courier New" pitchFamily="49" charset="0"/>
                <a:cs typeface="Courier New" pitchFamily="49" charset="0"/>
              </a:rPr>
              <a:t> (</a:t>
            </a:r>
            <a:r>
              <a:rPr lang="en-US" sz="2700" b="1" dirty="0" err="1">
                <a:solidFill>
                  <a:schemeClr val="tx1"/>
                </a:solidFill>
                <a:latin typeface="Courier New" pitchFamily="49" charset="0"/>
                <a:cs typeface="Courier New" pitchFamily="49" charset="0"/>
              </a:rPr>
              <a:t>shmfd</a:t>
            </a:r>
            <a:r>
              <a:rPr lang="en-US" sz="2700" b="1" dirty="0">
                <a:solidFill>
                  <a:schemeClr val="tx1"/>
                </a:solidFill>
                <a:latin typeface="Courier New" pitchFamily="49" charset="0"/>
                <a:cs typeface="Courier New" pitchFamily="49" charset="0"/>
              </a:rPr>
              <a:t>, </a:t>
            </a:r>
            <a:r>
              <a:rPr lang="en-US" sz="2700" b="1" dirty="0" err="1">
                <a:solidFill>
                  <a:srgbClr val="0070C0"/>
                </a:solidFill>
                <a:latin typeface="Courier New" pitchFamily="49" charset="0"/>
                <a:cs typeface="Courier New" pitchFamily="49" charset="0"/>
              </a:rPr>
              <a:t>sizeof</a:t>
            </a:r>
            <a:r>
              <a:rPr lang="en-US" sz="2700" b="1" dirty="0">
                <a:solidFill>
                  <a:schemeClr val="tx1"/>
                </a:solidFill>
                <a:latin typeface="Courier New" pitchFamily="49" charset="0"/>
                <a:cs typeface="Courier New" pitchFamily="49" charset="0"/>
              </a:rPr>
              <a:t> (struct permission)) != -1);</a:t>
            </a:r>
          </a:p>
          <a:p>
            <a:pPr marL="438912" indent="-320040">
              <a:buClr>
                <a:schemeClr val="accent1"/>
              </a:buClr>
              <a:buSzPct val="80000"/>
              <a:defRPr/>
            </a:pPr>
            <a:endParaRPr lang="en-US" sz="2700" b="1" dirty="0">
              <a:solidFill>
                <a:schemeClr val="tx1"/>
              </a:solidFill>
              <a:latin typeface="Courier New" pitchFamily="49" charset="0"/>
              <a:cs typeface="Courier New" pitchFamily="49" charset="0"/>
            </a:endParaRPr>
          </a:p>
          <a:p>
            <a:pPr marL="438912" indent="-320040">
              <a:buClr>
                <a:schemeClr val="accent1"/>
              </a:buClr>
              <a:buSzPct val="80000"/>
              <a:defRPr/>
            </a:pPr>
            <a:r>
              <a:rPr lang="en-US" sz="2700" b="1" dirty="0">
                <a:solidFill>
                  <a:srgbClr val="00B050"/>
                </a:solidFill>
                <a:latin typeface="Courier New" pitchFamily="49" charset="0"/>
                <a:cs typeface="Courier New" pitchFamily="49" charset="0"/>
              </a:rPr>
              <a:t>// Map the object into memory</a:t>
            </a:r>
          </a:p>
          <a:p>
            <a:pPr marL="438912" indent="-320040">
              <a:buClr>
                <a:schemeClr val="accent1"/>
              </a:buClr>
              <a:buSzPct val="80000"/>
              <a:defRPr/>
            </a:pPr>
            <a:r>
              <a:rPr lang="en-US" sz="2700" b="1" dirty="0">
                <a:solidFill>
                  <a:srgbClr val="0070C0"/>
                </a:solidFill>
                <a:latin typeface="Courier New" pitchFamily="49" charset="0"/>
                <a:cs typeface="Courier New" pitchFamily="49" charset="0"/>
              </a:rPr>
              <a:t>struct</a:t>
            </a:r>
            <a:r>
              <a:rPr lang="en-US" sz="2700" b="1" dirty="0">
                <a:solidFill>
                  <a:schemeClr val="tx1"/>
                </a:solidFill>
                <a:latin typeface="Courier New" pitchFamily="49" charset="0"/>
                <a:cs typeface="Courier New" pitchFamily="49" charset="0"/>
              </a:rPr>
              <a:t> permission *perm = </a:t>
            </a:r>
            <a:r>
              <a:rPr lang="en-US" sz="2700" b="1" dirty="0" err="1">
                <a:solidFill>
                  <a:schemeClr val="tx1"/>
                </a:solidFill>
                <a:latin typeface="Courier New" pitchFamily="49" charset="0"/>
                <a:cs typeface="Courier New" pitchFamily="49" charset="0"/>
              </a:rPr>
              <a:t>mmap</a:t>
            </a:r>
            <a:r>
              <a:rPr lang="en-US" sz="2700" b="1" dirty="0">
                <a:solidFill>
                  <a:schemeClr val="tx1"/>
                </a:solidFill>
                <a:latin typeface="Courier New" pitchFamily="49" charset="0"/>
                <a:cs typeface="Courier New" pitchFamily="49" charset="0"/>
              </a:rPr>
              <a:t> (NULL, </a:t>
            </a:r>
            <a:r>
              <a:rPr lang="en-US" sz="2700" b="1" dirty="0" err="1">
                <a:solidFill>
                  <a:srgbClr val="0070C0"/>
                </a:solidFill>
                <a:latin typeface="Courier New" pitchFamily="49" charset="0"/>
                <a:cs typeface="Courier New" pitchFamily="49" charset="0"/>
              </a:rPr>
              <a:t>sizeof</a:t>
            </a:r>
            <a:r>
              <a:rPr lang="en-US" sz="2700" b="1" dirty="0">
                <a:solidFill>
                  <a:schemeClr val="tx1"/>
                </a:solidFill>
                <a:latin typeface="Courier New" pitchFamily="49" charset="0"/>
                <a:cs typeface="Courier New" pitchFamily="49" charset="0"/>
              </a:rPr>
              <a:t> (struct permission),</a:t>
            </a:r>
          </a:p>
          <a:p>
            <a:pPr marL="438912" indent="-320040">
              <a:buClr>
                <a:schemeClr val="accent1"/>
              </a:buClr>
              <a:buSzPct val="80000"/>
              <a:defRPr/>
            </a:pPr>
            <a:r>
              <a:rPr lang="en-US" sz="2700" b="1" dirty="0">
                <a:solidFill>
                  <a:schemeClr val="tx1"/>
                </a:solidFill>
                <a:latin typeface="Courier New" pitchFamily="49" charset="0"/>
                <a:cs typeface="Courier New" pitchFamily="49" charset="0"/>
              </a:rPr>
              <a:t>	PROT_READ | PROT_WRITE, MAP_SHARED, </a:t>
            </a:r>
            <a:r>
              <a:rPr lang="en-US" sz="2700" b="1" dirty="0" err="1">
                <a:solidFill>
                  <a:schemeClr val="tx1"/>
                </a:solidFill>
                <a:latin typeface="Courier New" pitchFamily="49" charset="0"/>
                <a:cs typeface="Courier New" pitchFamily="49" charset="0"/>
              </a:rPr>
              <a:t>shmfd</a:t>
            </a:r>
            <a:r>
              <a:rPr lang="en-US" sz="2700" b="1" dirty="0">
                <a:solidFill>
                  <a:schemeClr val="tx1"/>
                </a:solidFill>
                <a:latin typeface="Courier New" pitchFamily="49" charset="0"/>
                <a:cs typeface="Courier New" pitchFamily="49" charset="0"/>
              </a:rPr>
              <a:t>, 0);</a:t>
            </a:r>
          </a:p>
          <a:p>
            <a:pPr marL="438912" indent="-320040">
              <a:buClr>
                <a:schemeClr val="accent1"/>
              </a:buClr>
              <a:buSzPct val="80000"/>
              <a:defRPr/>
            </a:pPr>
            <a:r>
              <a:rPr lang="en-US" sz="2700" b="1" dirty="0">
                <a:solidFill>
                  <a:schemeClr val="tx1"/>
                </a:solidFill>
                <a:latin typeface="Courier New" pitchFamily="49" charset="0"/>
                <a:cs typeface="Courier New" pitchFamily="49" charset="0"/>
              </a:rPr>
              <a:t>assert (perm != MAP_FAILED);</a:t>
            </a:r>
          </a:p>
        </p:txBody>
      </p:sp>
    </p:spTree>
    <p:extLst>
      <p:ext uri="{BB962C8B-B14F-4D97-AF65-F5344CB8AC3E}">
        <p14:creationId xmlns:p14="http://schemas.microsoft.com/office/powerpoint/2010/main" val="3328416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animBg="1"/>
    </p:bldLst>
  </p:timing>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78EC20-A83E-4861-8732-72339486BC45}"/>
              </a:ext>
            </a:extLst>
          </p:cNvPr>
          <p:cNvSpPr>
            <a:spLocks noGrp="1"/>
          </p:cNvSpPr>
          <p:nvPr>
            <p:ph type="title"/>
          </p:nvPr>
        </p:nvSpPr>
        <p:spPr/>
        <p:txBody>
          <a:bodyPr/>
          <a:lstStyle/>
          <a:p>
            <a:r>
              <a:rPr lang="en-US" dirty="0"/>
              <a:t>Example of memory mapping continued</a:t>
            </a:r>
          </a:p>
        </p:txBody>
      </p:sp>
      <p:sp>
        <p:nvSpPr>
          <p:cNvPr id="3" name="Content Placeholder 2">
            <a:extLst>
              <a:ext uri="{FF2B5EF4-FFF2-40B4-BE49-F238E27FC236}">
                <a16:creationId xmlns:a16="http://schemas.microsoft.com/office/drawing/2014/main" id="{4AF73B10-C308-4079-8C65-A8E8A8C0CE9E}"/>
              </a:ext>
            </a:extLst>
          </p:cNvPr>
          <p:cNvSpPr>
            <a:spLocks noGrp="1"/>
          </p:cNvSpPr>
          <p:nvPr>
            <p:ph idx="1"/>
          </p:nvPr>
        </p:nvSpPr>
        <p:spPr>
          <a:xfrm>
            <a:off x="609600" y="1775193"/>
            <a:ext cx="10972800" cy="1730007"/>
          </a:xfrm>
        </p:spPr>
        <p:txBody>
          <a:bodyPr>
            <a:normAutofit fontScale="70000" lnSpcReduction="20000"/>
          </a:bodyPr>
          <a:lstStyle/>
          <a:p>
            <a:r>
              <a:rPr lang="en-US" dirty="0"/>
              <a:t>Fork the process</a:t>
            </a:r>
          </a:p>
          <a:p>
            <a:r>
              <a:rPr lang="en-US" dirty="0"/>
              <a:t>Then, the child process:</a:t>
            </a:r>
          </a:p>
          <a:p>
            <a:pPr lvl="1"/>
            <a:r>
              <a:rPr lang="en-US" dirty="0"/>
              <a:t>Sets values in the struct</a:t>
            </a:r>
          </a:p>
          <a:p>
            <a:pPr lvl="1"/>
            <a:r>
              <a:rPr lang="en-US" dirty="0" err="1"/>
              <a:t>Unmaps</a:t>
            </a:r>
            <a:r>
              <a:rPr lang="en-US" dirty="0"/>
              <a:t> the memory</a:t>
            </a:r>
          </a:p>
          <a:p>
            <a:pPr lvl="1"/>
            <a:r>
              <a:rPr lang="en-US" dirty="0"/>
              <a:t>Closes the object</a:t>
            </a:r>
          </a:p>
        </p:txBody>
      </p:sp>
      <p:sp>
        <p:nvSpPr>
          <p:cNvPr id="4" name="Content Placeholder 2">
            <a:extLst>
              <a:ext uri="{FF2B5EF4-FFF2-40B4-BE49-F238E27FC236}">
                <a16:creationId xmlns:a16="http://schemas.microsoft.com/office/drawing/2014/main" id="{ED393BFD-5DC5-4FB2-9A86-93094F91F5AA}"/>
              </a:ext>
            </a:extLst>
          </p:cNvPr>
          <p:cNvSpPr txBox="1">
            <a:spLocks/>
          </p:cNvSpPr>
          <p:nvPr/>
        </p:nvSpPr>
        <p:spPr>
          <a:xfrm>
            <a:off x="381000" y="3429000"/>
            <a:ext cx="11201400" cy="3200400"/>
          </a:xfrm>
          <a:prstGeom prst="rect">
            <a:avLst/>
          </a:prstGeom>
          <a:ln/>
        </p:spPr>
        <p:style>
          <a:lnRef idx="1">
            <a:schemeClr val="dk1"/>
          </a:lnRef>
          <a:fillRef idx="2">
            <a:schemeClr val="dk1"/>
          </a:fillRef>
          <a:effectRef idx="1">
            <a:schemeClr val="dk1"/>
          </a:effectRef>
          <a:fontRef idx="minor">
            <a:schemeClr val="dk1"/>
          </a:fontRef>
        </p:style>
        <p:txBody>
          <a:bodyPr vert="horz" lIns="54864" tIns="91440" rtlCol="0" anchor="ctr">
            <a:normAutofit fontScale="70000" lnSpcReduction="20000"/>
          </a:bodyPr>
          <a:lstStyle/>
          <a:p>
            <a:pPr marL="438912" indent="-320040">
              <a:buClr>
                <a:schemeClr val="accent1"/>
              </a:buClr>
              <a:buSzPct val="80000"/>
              <a:defRPr/>
            </a:pPr>
            <a:r>
              <a:rPr lang="en-US" sz="2700" b="1" dirty="0" err="1">
                <a:solidFill>
                  <a:schemeClr val="tx1"/>
                </a:solidFill>
                <a:latin typeface="Courier New" pitchFamily="49" charset="0"/>
                <a:cs typeface="Courier New" pitchFamily="49" charset="0"/>
              </a:rPr>
              <a:t>pid_t</a:t>
            </a:r>
            <a:r>
              <a:rPr lang="en-US" sz="2700" b="1" dirty="0">
                <a:solidFill>
                  <a:schemeClr val="tx1"/>
                </a:solidFill>
                <a:latin typeface="Courier New" pitchFamily="49" charset="0"/>
                <a:cs typeface="Courier New" pitchFamily="49" charset="0"/>
              </a:rPr>
              <a:t> </a:t>
            </a:r>
            <a:r>
              <a:rPr lang="en-US" sz="2700" b="1" dirty="0" err="1">
                <a:solidFill>
                  <a:schemeClr val="tx1"/>
                </a:solidFill>
                <a:latin typeface="Courier New" pitchFamily="49" charset="0"/>
                <a:cs typeface="Courier New" pitchFamily="49" charset="0"/>
              </a:rPr>
              <a:t>child_pid</a:t>
            </a:r>
            <a:r>
              <a:rPr lang="en-US" sz="2700" b="1" dirty="0">
                <a:solidFill>
                  <a:schemeClr val="tx1"/>
                </a:solidFill>
                <a:latin typeface="Courier New" pitchFamily="49" charset="0"/>
                <a:cs typeface="Courier New" pitchFamily="49" charset="0"/>
              </a:rPr>
              <a:t> = fork();</a:t>
            </a:r>
          </a:p>
          <a:p>
            <a:pPr marL="438912" indent="-320040">
              <a:buClr>
                <a:schemeClr val="accent1"/>
              </a:buClr>
              <a:buSzPct val="80000"/>
              <a:defRPr/>
            </a:pPr>
            <a:r>
              <a:rPr lang="en-US" sz="2700" b="1" dirty="0">
                <a:solidFill>
                  <a:srgbClr val="0070C0"/>
                </a:solidFill>
                <a:latin typeface="Courier New" pitchFamily="49" charset="0"/>
                <a:cs typeface="Courier New" pitchFamily="49" charset="0"/>
              </a:rPr>
              <a:t>if</a:t>
            </a:r>
            <a:r>
              <a:rPr lang="en-US" sz="2700" b="1" dirty="0">
                <a:solidFill>
                  <a:schemeClr val="tx1"/>
                </a:solidFill>
                <a:latin typeface="Courier New" pitchFamily="49" charset="0"/>
                <a:cs typeface="Courier New" pitchFamily="49" charset="0"/>
              </a:rPr>
              <a:t> (</a:t>
            </a:r>
            <a:r>
              <a:rPr lang="en-US" sz="2700" b="1" dirty="0" err="1">
                <a:solidFill>
                  <a:schemeClr val="tx1"/>
                </a:solidFill>
                <a:latin typeface="Courier New" pitchFamily="49" charset="0"/>
                <a:cs typeface="Courier New" pitchFamily="49" charset="0"/>
              </a:rPr>
              <a:t>child_pid</a:t>
            </a:r>
            <a:r>
              <a:rPr lang="en-US" sz="2700" b="1" dirty="0">
                <a:solidFill>
                  <a:schemeClr val="tx1"/>
                </a:solidFill>
                <a:latin typeface="Courier New" pitchFamily="49" charset="0"/>
                <a:cs typeface="Courier New" pitchFamily="49" charset="0"/>
              </a:rPr>
              <a:t> == 0)</a:t>
            </a:r>
          </a:p>
          <a:p>
            <a:pPr marL="438912" indent="-320040">
              <a:buClr>
                <a:schemeClr val="accent1"/>
              </a:buClr>
              <a:buSzPct val="80000"/>
              <a:defRPr/>
            </a:pPr>
            <a:r>
              <a:rPr lang="en-US" sz="2700" b="1" dirty="0">
                <a:solidFill>
                  <a:schemeClr val="tx1"/>
                </a:solidFill>
                <a:latin typeface="Courier New" pitchFamily="49" charset="0"/>
                <a:cs typeface="Courier New" pitchFamily="49" charset="0"/>
              </a:rPr>
              <a:t>  {</a:t>
            </a:r>
          </a:p>
          <a:p>
            <a:pPr marL="438912" indent="-320040">
              <a:buClr>
                <a:schemeClr val="accent1"/>
              </a:buClr>
              <a:buSzPct val="80000"/>
              <a:defRPr/>
            </a:pPr>
            <a:r>
              <a:rPr lang="en-US" sz="2700" b="1" dirty="0">
                <a:solidFill>
                  <a:schemeClr val="tx1"/>
                </a:solidFill>
                <a:latin typeface="Courier New" pitchFamily="49" charset="0"/>
                <a:cs typeface="Courier New" pitchFamily="49" charset="0"/>
              </a:rPr>
              <a:t>    perm-&gt;user = 6;</a:t>
            </a:r>
          </a:p>
          <a:p>
            <a:pPr marL="438912" indent="-320040">
              <a:buClr>
                <a:schemeClr val="accent1"/>
              </a:buClr>
              <a:buSzPct val="80000"/>
              <a:defRPr/>
            </a:pPr>
            <a:r>
              <a:rPr lang="en-US" sz="2700" b="1" dirty="0">
                <a:solidFill>
                  <a:schemeClr val="tx1"/>
                </a:solidFill>
                <a:latin typeface="Courier New" pitchFamily="49" charset="0"/>
                <a:cs typeface="Courier New" pitchFamily="49" charset="0"/>
              </a:rPr>
              <a:t>    perm-&gt;group = 4;</a:t>
            </a:r>
          </a:p>
          <a:p>
            <a:pPr marL="438912" indent="-320040">
              <a:buClr>
                <a:schemeClr val="accent1"/>
              </a:buClr>
              <a:buSzPct val="80000"/>
              <a:defRPr/>
            </a:pPr>
            <a:r>
              <a:rPr lang="en-US" sz="2700" b="1" dirty="0">
                <a:solidFill>
                  <a:schemeClr val="tx1"/>
                </a:solidFill>
                <a:latin typeface="Courier New" pitchFamily="49" charset="0"/>
                <a:cs typeface="Courier New" pitchFamily="49" charset="0"/>
              </a:rPr>
              <a:t>    perm-&gt;other = 0;</a:t>
            </a:r>
          </a:p>
          <a:p>
            <a:pPr marL="438912" indent="-320040">
              <a:buClr>
                <a:schemeClr val="accent1"/>
              </a:buClr>
              <a:buSzPct val="80000"/>
              <a:defRPr/>
            </a:pPr>
            <a:endParaRPr lang="en-US" sz="2700" b="1" dirty="0">
              <a:solidFill>
                <a:schemeClr val="tx1"/>
              </a:solidFill>
              <a:latin typeface="Courier New" pitchFamily="49" charset="0"/>
              <a:cs typeface="Courier New" pitchFamily="49" charset="0"/>
            </a:endParaRPr>
          </a:p>
          <a:p>
            <a:pPr marL="438912" indent="-320040">
              <a:buClr>
                <a:schemeClr val="accent1"/>
              </a:buClr>
              <a:buSzPct val="80000"/>
              <a:defRPr/>
            </a:pPr>
            <a:r>
              <a:rPr lang="en-US" sz="2700" b="1" dirty="0">
                <a:solidFill>
                  <a:schemeClr val="tx1"/>
                </a:solidFill>
                <a:latin typeface="Courier New" pitchFamily="49" charset="0"/>
                <a:cs typeface="Courier New" pitchFamily="49" charset="0"/>
              </a:rPr>
              <a:t>    </a:t>
            </a:r>
            <a:r>
              <a:rPr lang="en-US" sz="2700" b="1" dirty="0">
                <a:solidFill>
                  <a:srgbClr val="00B050"/>
                </a:solidFill>
                <a:latin typeface="Courier New" pitchFamily="49" charset="0"/>
                <a:cs typeface="Courier New" pitchFamily="49" charset="0"/>
              </a:rPr>
              <a:t>// </a:t>
            </a:r>
            <a:r>
              <a:rPr lang="en-US" sz="2700" b="1" dirty="0" err="1">
                <a:solidFill>
                  <a:srgbClr val="00B050"/>
                </a:solidFill>
                <a:latin typeface="Courier New" pitchFamily="49" charset="0"/>
                <a:cs typeface="Courier New" pitchFamily="49" charset="0"/>
              </a:rPr>
              <a:t>Unmap</a:t>
            </a:r>
            <a:r>
              <a:rPr lang="en-US" sz="2700" b="1" dirty="0">
                <a:solidFill>
                  <a:srgbClr val="00B050"/>
                </a:solidFill>
                <a:latin typeface="Courier New" pitchFamily="49" charset="0"/>
                <a:cs typeface="Courier New" pitchFamily="49" charset="0"/>
              </a:rPr>
              <a:t> and close the child's shared memory</a:t>
            </a:r>
          </a:p>
          <a:p>
            <a:pPr marL="438912" indent="-320040">
              <a:buClr>
                <a:schemeClr val="accent1"/>
              </a:buClr>
              <a:buSzPct val="80000"/>
              <a:defRPr/>
            </a:pPr>
            <a:r>
              <a:rPr lang="en-US" sz="2700" b="1" dirty="0">
                <a:solidFill>
                  <a:schemeClr val="tx1"/>
                </a:solidFill>
                <a:latin typeface="Courier New" pitchFamily="49" charset="0"/>
                <a:cs typeface="Courier New" pitchFamily="49" charset="0"/>
              </a:rPr>
              <a:t>    </a:t>
            </a:r>
            <a:r>
              <a:rPr lang="en-US" sz="2700" b="1" dirty="0" err="1">
                <a:solidFill>
                  <a:schemeClr val="tx1"/>
                </a:solidFill>
                <a:latin typeface="Courier New" pitchFamily="49" charset="0"/>
                <a:cs typeface="Courier New" pitchFamily="49" charset="0"/>
              </a:rPr>
              <a:t>munmap</a:t>
            </a:r>
            <a:r>
              <a:rPr lang="en-US" sz="2700" b="1" dirty="0">
                <a:solidFill>
                  <a:schemeClr val="tx1"/>
                </a:solidFill>
                <a:latin typeface="Courier New" pitchFamily="49" charset="0"/>
                <a:cs typeface="Courier New" pitchFamily="49" charset="0"/>
              </a:rPr>
              <a:t> (perm, </a:t>
            </a:r>
            <a:r>
              <a:rPr lang="en-US" sz="2700" b="1" dirty="0" err="1">
                <a:solidFill>
                  <a:srgbClr val="0070C0"/>
                </a:solidFill>
                <a:latin typeface="Courier New" pitchFamily="49" charset="0"/>
                <a:cs typeface="Courier New" pitchFamily="49" charset="0"/>
              </a:rPr>
              <a:t>sizeof</a:t>
            </a:r>
            <a:r>
              <a:rPr lang="en-US" sz="2700" b="1" dirty="0">
                <a:solidFill>
                  <a:schemeClr val="tx1"/>
                </a:solidFill>
                <a:latin typeface="Courier New" pitchFamily="49" charset="0"/>
                <a:cs typeface="Courier New" pitchFamily="49" charset="0"/>
              </a:rPr>
              <a:t> (</a:t>
            </a:r>
            <a:r>
              <a:rPr lang="en-US" sz="2700" b="1" dirty="0">
                <a:solidFill>
                  <a:srgbClr val="0070C0"/>
                </a:solidFill>
                <a:latin typeface="Courier New" pitchFamily="49" charset="0"/>
                <a:cs typeface="Courier New" pitchFamily="49" charset="0"/>
              </a:rPr>
              <a:t>struct</a:t>
            </a:r>
            <a:r>
              <a:rPr lang="en-US" sz="2700" b="1" dirty="0">
                <a:solidFill>
                  <a:schemeClr val="tx1"/>
                </a:solidFill>
                <a:latin typeface="Courier New" pitchFamily="49" charset="0"/>
                <a:cs typeface="Courier New" pitchFamily="49" charset="0"/>
              </a:rPr>
              <a:t> permission));</a:t>
            </a:r>
          </a:p>
          <a:p>
            <a:pPr marL="438912" indent="-320040">
              <a:buClr>
                <a:schemeClr val="accent1"/>
              </a:buClr>
              <a:buSzPct val="80000"/>
              <a:defRPr/>
            </a:pPr>
            <a:r>
              <a:rPr lang="en-US" sz="2700" b="1" dirty="0">
                <a:solidFill>
                  <a:schemeClr val="tx1"/>
                </a:solidFill>
                <a:latin typeface="Courier New" pitchFamily="49" charset="0"/>
                <a:cs typeface="Courier New" pitchFamily="49" charset="0"/>
              </a:rPr>
              <a:t>    close (</a:t>
            </a:r>
            <a:r>
              <a:rPr lang="en-US" sz="2700" b="1" dirty="0" err="1">
                <a:solidFill>
                  <a:schemeClr val="tx1"/>
                </a:solidFill>
                <a:latin typeface="Courier New" pitchFamily="49" charset="0"/>
                <a:cs typeface="Courier New" pitchFamily="49" charset="0"/>
              </a:rPr>
              <a:t>shmfd</a:t>
            </a:r>
            <a:r>
              <a:rPr lang="en-US" sz="2700" b="1" dirty="0">
                <a:solidFill>
                  <a:schemeClr val="tx1"/>
                </a:solidFill>
                <a:latin typeface="Courier New" pitchFamily="49" charset="0"/>
                <a:cs typeface="Courier New" pitchFamily="49" charset="0"/>
              </a:rPr>
              <a:t>);</a:t>
            </a:r>
          </a:p>
          <a:p>
            <a:pPr marL="438912" indent="-320040">
              <a:buClr>
                <a:schemeClr val="accent1"/>
              </a:buClr>
              <a:buSzPct val="80000"/>
              <a:defRPr/>
            </a:pPr>
            <a:r>
              <a:rPr lang="en-US" sz="2700" b="1" dirty="0">
                <a:solidFill>
                  <a:schemeClr val="tx1"/>
                </a:solidFill>
                <a:latin typeface="Courier New" pitchFamily="49" charset="0"/>
                <a:cs typeface="Courier New" pitchFamily="49" charset="0"/>
              </a:rPr>
              <a:t>    exit(0);</a:t>
            </a:r>
          </a:p>
          <a:p>
            <a:pPr marL="438912" indent="-320040">
              <a:buClr>
                <a:schemeClr val="accent1"/>
              </a:buClr>
              <a:buSzPct val="80000"/>
              <a:defRPr/>
            </a:pPr>
            <a:r>
              <a:rPr lang="en-US" sz="2700" b="1" dirty="0">
                <a:solidFill>
                  <a:schemeClr val="tx1"/>
                </a:solidFill>
                <a:latin typeface="Courier New" pitchFamily="49" charset="0"/>
                <a:cs typeface="Courier New" pitchFamily="49" charset="0"/>
              </a:rPr>
              <a:t>  }</a:t>
            </a:r>
          </a:p>
        </p:txBody>
      </p:sp>
    </p:spTree>
    <p:extLst>
      <p:ext uri="{BB962C8B-B14F-4D97-AF65-F5344CB8AC3E}">
        <p14:creationId xmlns:p14="http://schemas.microsoft.com/office/powerpoint/2010/main" val="35168529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animBg="1"/>
    </p:bldLst>
  </p:timing>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78EC20-A83E-4861-8732-72339486BC45}"/>
              </a:ext>
            </a:extLst>
          </p:cNvPr>
          <p:cNvSpPr>
            <a:spLocks noGrp="1"/>
          </p:cNvSpPr>
          <p:nvPr>
            <p:ph type="title"/>
          </p:nvPr>
        </p:nvSpPr>
        <p:spPr/>
        <p:txBody>
          <a:bodyPr/>
          <a:lstStyle/>
          <a:p>
            <a:r>
              <a:rPr lang="en-US" dirty="0"/>
              <a:t>Example of memory mapping finished</a:t>
            </a:r>
          </a:p>
        </p:txBody>
      </p:sp>
      <p:sp>
        <p:nvSpPr>
          <p:cNvPr id="3" name="Content Placeholder 2">
            <a:extLst>
              <a:ext uri="{FF2B5EF4-FFF2-40B4-BE49-F238E27FC236}">
                <a16:creationId xmlns:a16="http://schemas.microsoft.com/office/drawing/2014/main" id="{4AF73B10-C308-4079-8C65-A8E8A8C0CE9E}"/>
              </a:ext>
            </a:extLst>
          </p:cNvPr>
          <p:cNvSpPr>
            <a:spLocks noGrp="1"/>
          </p:cNvSpPr>
          <p:nvPr>
            <p:ph idx="1"/>
          </p:nvPr>
        </p:nvSpPr>
        <p:spPr>
          <a:xfrm>
            <a:off x="609600" y="1775193"/>
            <a:ext cx="10972800" cy="2034807"/>
          </a:xfrm>
        </p:spPr>
        <p:txBody>
          <a:bodyPr>
            <a:normAutofit fontScale="85000" lnSpcReduction="20000"/>
          </a:bodyPr>
          <a:lstStyle/>
          <a:p>
            <a:r>
              <a:rPr lang="en-US" dirty="0"/>
              <a:t>Finally, the parent process:</a:t>
            </a:r>
          </a:p>
          <a:p>
            <a:pPr lvl="1"/>
            <a:r>
              <a:rPr lang="en-US" dirty="0"/>
              <a:t>Waits for the child to finish</a:t>
            </a:r>
          </a:p>
          <a:p>
            <a:pPr lvl="1"/>
            <a:r>
              <a:rPr lang="en-US" dirty="0"/>
              <a:t>Outputs the data stored by the child</a:t>
            </a:r>
          </a:p>
          <a:p>
            <a:pPr lvl="1"/>
            <a:r>
              <a:rPr lang="en-US" dirty="0" err="1"/>
              <a:t>Unmaps</a:t>
            </a:r>
            <a:r>
              <a:rPr lang="en-US" dirty="0"/>
              <a:t> the memory and closes the object</a:t>
            </a:r>
          </a:p>
          <a:p>
            <a:pPr lvl="1"/>
            <a:r>
              <a:rPr lang="en-US" dirty="0"/>
              <a:t>Deletes the object</a:t>
            </a:r>
          </a:p>
        </p:txBody>
      </p:sp>
      <p:sp>
        <p:nvSpPr>
          <p:cNvPr id="4" name="Content Placeholder 2">
            <a:extLst>
              <a:ext uri="{FF2B5EF4-FFF2-40B4-BE49-F238E27FC236}">
                <a16:creationId xmlns:a16="http://schemas.microsoft.com/office/drawing/2014/main" id="{ED393BFD-5DC5-4FB2-9A86-93094F91F5AA}"/>
              </a:ext>
            </a:extLst>
          </p:cNvPr>
          <p:cNvSpPr txBox="1">
            <a:spLocks/>
          </p:cNvSpPr>
          <p:nvPr/>
        </p:nvSpPr>
        <p:spPr>
          <a:xfrm>
            <a:off x="381000" y="3872216"/>
            <a:ext cx="11201400" cy="2757183"/>
          </a:xfrm>
          <a:prstGeom prst="rect">
            <a:avLst/>
          </a:prstGeom>
          <a:ln/>
        </p:spPr>
        <p:style>
          <a:lnRef idx="1">
            <a:schemeClr val="dk1"/>
          </a:lnRef>
          <a:fillRef idx="2">
            <a:schemeClr val="dk1"/>
          </a:fillRef>
          <a:effectRef idx="1">
            <a:schemeClr val="dk1"/>
          </a:effectRef>
          <a:fontRef idx="minor">
            <a:schemeClr val="dk1"/>
          </a:fontRef>
        </p:style>
        <p:txBody>
          <a:bodyPr vert="horz" lIns="54864" tIns="91440" rtlCol="0" anchor="ctr">
            <a:normAutofit fontScale="85000" lnSpcReduction="20000"/>
          </a:bodyPr>
          <a:lstStyle/>
          <a:p>
            <a:pPr marL="438912" indent="-320040">
              <a:buClr>
                <a:schemeClr val="accent1"/>
              </a:buClr>
              <a:buSzPct val="80000"/>
              <a:defRPr/>
            </a:pPr>
            <a:r>
              <a:rPr lang="en-US" sz="2700" b="1" dirty="0">
                <a:solidFill>
                  <a:schemeClr val="tx1"/>
                </a:solidFill>
                <a:latin typeface="Courier New" pitchFamily="49" charset="0"/>
                <a:cs typeface="Courier New" pitchFamily="49" charset="0"/>
              </a:rPr>
              <a:t>wait (NULL); </a:t>
            </a:r>
            <a:r>
              <a:rPr lang="en-US" sz="2700" b="1" dirty="0">
                <a:solidFill>
                  <a:srgbClr val="00B050"/>
                </a:solidFill>
                <a:latin typeface="Courier New" pitchFamily="49" charset="0"/>
                <a:cs typeface="Courier New" pitchFamily="49" charset="0"/>
              </a:rPr>
              <a:t>// Wait for the child to finish</a:t>
            </a:r>
          </a:p>
          <a:p>
            <a:pPr marL="438912" indent="-320040">
              <a:buClr>
                <a:schemeClr val="accent1"/>
              </a:buClr>
              <a:buSzPct val="80000"/>
              <a:defRPr/>
            </a:pPr>
            <a:endParaRPr lang="en-US" sz="2700" b="1" dirty="0">
              <a:solidFill>
                <a:schemeClr val="tx1"/>
              </a:solidFill>
              <a:latin typeface="Courier New" pitchFamily="49" charset="0"/>
              <a:cs typeface="Courier New" pitchFamily="49" charset="0"/>
            </a:endParaRPr>
          </a:p>
          <a:p>
            <a:pPr marL="438912" indent="-320040">
              <a:buClr>
                <a:schemeClr val="accent1"/>
              </a:buClr>
              <a:buSzPct val="80000"/>
              <a:defRPr/>
            </a:pPr>
            <a:r>
              <a:rPr lang="en-US" sz="2700" b="1" dirty="0">
                <a:solidFill>
                  <a:srgbClr val="00B050"/>
                </a:solidFill>
                <a:latin typeface="Courier New" pitchFamily="49" charset="0"/>
                <a:cs typeface="Courier New" pitchFamily="49" charset="0"/>
              </a:rPr>
              <a:t>// Read from mapped memory</a:t>
            </a:r>
          </a:p>
          <a:p>
            <a:pPr marL="438912" indent="-320040">
              <a:buClr>
                <a:schemeClr val="accent1"/>
              </a:buClr>
              <a:buSzPct val="80000"/>
              <a:defRPr/>
            </a:pPr>
            <a:r>
              <a:rPr lang="en-US" sz="2700" b="1" dirty="0" err="1">
                <a:solidFill>
                  <a:schemeClr val="tx1"/>
                </a:solidFill>
                <a:latin typeface="Courier New" pitchFamily="49" charset="0"/>
                <a:cs typeface="Courier New" pitchFamily="49" charset="0"/>
              </a:rPr>
              <a:t>printf</a:t>
            </a:r>
            <a:r>
              <a:rPr lang="en-US" sz="2700" b="1" dirty="0">
                <a:solidFill>
                  <a:schemeClr val="tx1"/>
                </a:solidFill>
                <a:latin typeface="Courier New" pitchFamily="49" charset="0"/>
                <a:cs typeface="Courier New" pitchFamily="49" charset="0"/>
              </a:rPr>
              <a:t> (</a:t>
            </a:r>
            <a:r>
              <a:rPr lang="en-US" sz="2700" b="1" dirty="0">
                <a:solidFill>
                  <a:srgbClr val="C00000"/>
                </a:solidFill>
                <a:latin typeface="Courier New" pitchFamily="49" charset="0"/>
                <a:cs typeface="Courier New" pitchFamily="49" charset="0"/>
              </a:rPr>
              <a:t>"Permission bit-mask: 0%d%d%d\n"</a:t>
            </a:r>
            <a:r>
              <a:rPr lang="en-US" sz="2700" b="1" dirty="0">
                <a:solidFill>
                  <a:schemeClr val="tx1"/>
                </a:solidFill>
                <a:latin typeface="Courier New" pitchFamily="49" charset="0"/>
                <a:cs typeface="Courier New" pitchFamily="49" charset="0"/>
              </a:rPr>
              <a:t>,</a:t>
            </a:r>
          </a:p>
          <a:p>
            <a:pPr marL="438912" indent="-320040">
              <a:buClr>
                <a:schemeClr val="accent1"/>
              </a:buClr>
              <a:buSzPct val="80000"/>
              <a:defRPr/>
            </a:pPr>
            <a:r>
              <a:rPr lang="en-US" sz="2700" b="1" dirty="0">
                <a:solidFill>
                  <a:schemeClr val="tx1"/>
                </a:solidFill>
                <a:latin typeface="Courier New" pitchFamily="49" charset="0"/>
                <a:cs typeface="Courier New" pitchFamily="49" charset="0"/>
              </a:rPr>
              <a:t>		    perm-&gt;user, perm-&gt;group, perm-&gt;other);</a:t>
            </a:r>
          </a:p>
          <a:p>
            <a:pPr marL="438912" indent="-320040">
              <a:buClr>
                <a:schemeClr val="accent1"/>
              </a:buClr>
              <a:buSzPct val="80000"/>
              <a:defRPr/>
            </a:pPr>
            <a:endParaRPr lang="en-US" sz="2700" b="1" dirty="0">
              <a:solidFill>
                <a:schemeClr val="tx1"/>
              </a:solidFill>
              <a:latin typeface="Courier New" pitchFamily="49" charset="0"/>
              <a:cs typeface="Courier New" pitchFamily="49" charset="0"/>
            </a:endParaRPr>
          </a:p>
          <a:p>
            <a:pPr marL="438912" indent="-320040">
              <a:buClr>
                <a:schemeClr val="accent1"/>
              </a:buClr>
              <a:buSzPct val="80000"/>
              <a:defRPr/>
            </a:pPr>
            <a:r>
              <a:rPr lang="en-US" sz="2700" b="1" dirty="0" err="1">
                <a:solidFill>
                  <a:schemeClr val="tx1"/>
                </a:solidFill>
                <a:latin typeface="Courier New" pitchFamily="49" charset="0"/>
                <a:cs typeface="Courier New" pitchFamily="49" charset="0"/>
              </a:rPr>
              <a:t>munmap</a:t>
            </a:r>
            <a:r>
              <a:rPr lang="en-US" sz="2700" b="1" dirty="0">
                <a:solidFill>
                  <a:schemeClr val="tx1"/>
                </a:solidFill>
                <a:latin typeface="Courier New" pitchFamily="49" charset="0"/>
                <a:cs typeface="Courier New" pitchFamily="49" charset="0"/>
              </a:rPr>
              <a:t> (perm, </a:t>
            </a:r>
            <a:r>
              <a:rPr lang="en-US" sz="2700" b="1" dirty="0" err="1">
                <a:solidFill>
                  <a:srgbClr val="0070C0"/>
                </a:solidFill>
                <a:latin typeface="Courier New" pitchFamily="49" charset="0"/>
                <a:cs typeface="Courier New" pitchFamily="49" charset="0"/>
              </a:rPr>
              <a:t>sizeof</a:t>
            </a:r>
            <a:r>
              <a:rPr lang="en-US" sz="2700" b="1" dirty="0">
                <a:solidFill>
                  <a:schemeClr val="tx1"/>
                </a:solidFill>
                <a:latin typeface="Courier New" pitchFamily="49" charset="0"/>
                <a:cs typeface="Courier New" pitchFamily="49" charset="0"/>
              </a:rPr>
              <a:t> (</a:t>
            </a:r>
            <a:r>
              <a:rPr lang="en-US" sz="2700" b="1" dirty="0">
                <a:solidFill>
                  <a:srgbClr val="0070C0"/>
                </a:solidFill>
                <a:latin typeface="Courier New" pitchFamily="49" charset="0"/>
                <a:cs typeface="Courier New" pitchFamily="49" charset="0"/>
              </a:rPr>
              <a:t>struct</a:t>
            </a:r>
            <a:r>
              <a:rPr lang="en-US" sz="2700" b="1" dirty="0">
                <a:solidFill>
                  <a:schemeClr val="tx1"/>
                </a:solidFill>
                <a:latin typeface="Courier New" pitchFamily="49" charset="0"/>
                <a:cs typeface="Courier New" pitchFamily="49" charset="0"/>
              </a:rPr>
              <a:t> permission)); </a:t>
            </a:r>
            <a:r>
              <a:rPr lang="en-US" sz="2700" b="1" dirty="0">
                <a:solidFill>
                  <a:srgbClr val="00B050"/>
                </a:solidFill>
                <a:latin typeface="Courier New" pitchFamily="49" charset="0"/>
                <a:cs typeface="Courier New" pitchFamily="49" charset="0"/>
              </a:rPr>
              <a:t>// </a:t>
            </a:r>
            <a:r>
              <a:rPr lang="en-US" sz="2700" b="1" dirty="0" err="1">
                <a:solidFill>
                  <a:srgbClr val="00B050"/>
                </a:solidFill>
                <a:latin typeface="Courier New" pitchFamily="49" charset="0"/>
                <a:cs typeface="Courier New" pitchFamily="49" charset="0"/>
              </a:rPr>
              <a:t>Unmap</a:t>
            </a:r>
            <a:endParaRPr lang="en-US" sz="2700" b="1" dirty="0">
              <a:solidFill>
                <a:srgbClr val="00B050"/>
              </a:solidFill>
              <a:latin typeface="Courier New" pitchFamily="49" charset="0"/>
              <a:cs typeface="Courier New" pitchFamily="49" charset="0"/>
            </a:endParaRPr>
          </a:p>
          <a:p>
            <a:pPr marL="438912" indent="-320040">
              <a:buClr>
                <a:schemeClr val="accent1"/>
              </a:buClr>
              <a:buSzPct val="80000"/>
              <a:defRPr/>
            </a:pPr>
            <a:r>
              <a:rPr lang="en-US" sz="2700" b="1" dirty="0">
                <a:solidFill>
                  <a:schemeClr val="tx1"/>
                </a:solidFill>
                <a:latin typeface="Courier New" pitchFamily="49" charset="0"/>
                <a:cs typeface="Courier New" pitchFamily="49" charset="0"/>
              </a:rPr>
              <a:t>close (</a:t>
            </a:r>
            <a:r>
              <a:rPr lang="en-US" sz="2700" b="1" dirty="0" err="1">
                <a:solidFill>
                  <a:schemeClr val="tx1"/>
                </a:solidFill>
                <a:latin typeface="Courier New" pitchFamily="49" charset="0"/>
                <a:cs typeface="Courier New" pitchFamily="49" charset="0"/>
              </a:rPr>
              <a:t>shmfd</a:t>
            </a:r>
            <a:r>
              <a:rPr lang="en-US" sz="2700" b="1" dirty="0">
                <a:solidFill>
                  <a:schemeClr val="tx1"/>
                </a:solidFill>
                <a:latin typeface="Courier New" pitchFamily="49" charset="0"/>
                <a:cs typeface="Courier New" pitchFamily="49" charset="0"/>
              </a:rPr>
              <a:t>); </a:t>
            </a:r>
            <a:r>
              <a:rPr lang="en-US" sz="2700" b="1" dirty="0">
                <a:solidFill>
                  <a:srgbClr val="00B050"/>
                </a:solidFill>
                <a:latin typeface="Courier New" pitchFamily="49" charset="0"/>
                <a:cs typeface="Courier New" pitchFamily="49" charset="0"/>
              </a:rPr>
              <a:t>// Close object</a:t>
            </a:r>
          </a:p>
          <a:p>
            <a:pPr marL="438912" indent="-320040">
              <a:buClr>
                <a:schemeClr val="accent1"/>
              </a:buClr>
              <a:buSzPct val="80000"/>
              <a:defRPr/>
            </a:pPr>
            <a:r>
              <a:rPr lang="en-US" sz="2700" b="1" dirty="0" err="1">
                <a:solidFill>
                  <a:schemeClr val="tx1"/>
                </a:solidFill>
                <a:latin typeface="Courier New" pitchFamily="49" charset="0"/>
                <a:cs typeface="Courier New" pitchFamily="49" charset="0"/>
              </a:rPr>
              <a:t>shm_unlink</a:t>
            </a:r>
            <a:r>
              <a:rPr lang="en-US" sz="2700" b="1" dirty="0">
                <a:solidFill>
                  <a:schemeClr val="tx1"/>
                </a:solidFill>
                <a:latin typeface="Courier New" pitchFamily="49" charset="0"/>
                <a:cs typeface="Courier New" pitchFamily="49" charset="0"/>
              </a:rPr>
              <a:t> (</a:t>
            </a:r>
            <a:r>
              <a:rPr lang="en-US" sz="2700" b="1" dirty="0">
                <a:solidFill>
                  <a:srgbClr val="C00000"/>
                </a:solidFill>
                <a:latin typeface="Courier New" pitchFamily="49" charset="0"/>
                <a:cs typeface="Courier New" pitchFamily="49" charset="0"/>
              </a:rPr>
              <a:t>"/comp3400_shm"</a:t>
            </a:r>
            <a:r>
              <a:rPr lang="en-US" sz="2700" b="1" dirty="0">
                <a:solidFill>
                  <a:schemeClr val="tx1"/>
                </a:solidFill>
                <a:latin typeface="Courier New" pitchFamily="49" charset="0"/>
                <a:cs typeface="Courier New" pitchFamily="49" charset="0"/>
              </a:rPr>
              <a:t>); </a:t>
            </a:r>
            <a:r>
              <a:rPr lang="en-US" sz="2700" b="1" dirty="0">
                <a:solidFill>
                  <a:srgbClr val="00B050"/>
                </a:solidFill>
                <a:latin typeface="Courier New" pitchFamily="49" charset="0"/>
                <a:cs typeface="Courier New" pitchFamily="49" charset="0"/>
              </a:rPr>
              <a:t>// Delete object</a:t>
            </a:r>
          </a:p>
        </p:txBody>
      </p:sp>
    </p:spTree>
    <p:extLst>
      <p:ext uri="{BB962C8B-B14F-4D97-AF65-F5344CB8AC3E}">
        <p14:creationId xmlns:p14="http://schemas.microsoft.com/office/powerpoint/2010/main" val="4239748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01A9C5-A63F-4022-8610-B4E9E70D9791}"/>
              </a:ext>
            </a:extLst>
          </p:cNvPr>
          <p:cNvSpPr>
            <a:spLocks noGrp="1"/>
          </p:cNvSpPr>
          <p:nvPr>
            <p:ph type="title"/>
          </p:nvPr>
        </p:nvSpPr>
        <p:spPr/>
        <p:txBody>
          <a:bodyPr/>
          <a:lstStyle/>
          <a:p>
            <a:r>
              <a:rPr lang="en-US" dirty="0"/>
              <a:t>Using the print macros</a:t>
            </a:r>
          </a:p>
        </p:txBody>
      </p:sp>
      <p:sp>
        <p:nvSpPr>
          <p:cNvPr id="3" name="Content Placeholder 2">
            <a:extLst>
              <a:ext uri="{FF2B5EF4-FFF2-40B4-BE49-F238E27FC236}">
                <a16:creationId xmlns:a16="http://schemas.microsoft.com/office/drawing/2014/main" id="{79BD9F1D-FAE2-45F7-8C60-E2462E511362}"/>
              </a:ext>
            </a:extLst>
          </p:cNvPr>
          <p:cNvSpPr>
            <a:spLocks noGrp="1"/>
          </p:cNvSpPr>
          <p:nvPr>
            <p:ph idx="1"/>
          </p:nvPr>
        </p:nvSpPr>
        <p:spPr>
          <a:xfrm>
            <a:off x="609600" y="1775193"/>
            <a:ext cx="10972800" cy="3177807"/>
          </a:xfrm>
        </p:spPr>
        <p:txBody>
          <a:bodyPr>
            <a:normAutofit fontScale="85000" lnSpcReduction="20000"/>
          </a:bodyPr>
          <a:lstStyle/>
          <a:p>
            <a:r>
              <a:rPr lang="en-US" dirty="0"/>
              <a:t>To use these macros, </a:t>
            </a:r>
            <a:r>
              <a:rPr lang="en-US" b="1" dirty="0">
                <a:latin typeface="Courier New" panose="02070309020205020404" pitchFamily="49" charset="0"/>
                <a:cs typeface="Courier New" panose="02070309020205020404" pitchFamily="49" charset="0"/>
              </a:rPr>
              <a:t>#include &lt;</a:t>
            </a:r>
            <a:r>
              <a:rPr lang="en-US" b="1" dirty="0" err="1">
                <a:latin typeface="Courier New" panose="02070309020205020404" pitchFamily="49" charset="0"/>
                <a:cs typeface="Courier New" panose="02070309020205020404" pitchFamily="49" charset="0"/>
              </a:rPr>
              <a:t>inttypes.h</a:t>
            </a:r>
            <a:r>
              <a:rPr lang="en-US" b="1" dirty="0">
                <a:latin typeface="Courier New" panose="02070309020205020404" pitchFamily="49" charset="0"/>
                <a:cs typeface="Courier New" panose="02070309020205020404" pitchFamily="49" charset="0"/>
              </a:rPr>
              <a:t>&gt;</a:t>
            </a:r>
          </a:p>
          <a:p>
            <a:pPr lvl="1"/>
            <a:r>
              <a:rPr lang="en-US" dirty="0"/>
              <a:t>Note that </a:t>
            </a:r>
            <a:r>
              <a:rPr lang="en-US" b="1" dirty="0" err="1">
                <a:latin typeface="Courier New" panose="02070309020205020404" pitchFamily="49" charset="0"/>
                <a:cs typeface="Courier New" panose="02070309020205020404" pitchFamily="49" charset="0"/>
              </a:rPr>
              <a:t>inttypes.h</a:t>
            </a:r>
            <a:r>
              <a:rPr lang="en-US" dirty="0"/>
              <a:t> includes </a:t>
            </a:r>
            <a:r>
              <a:rPr lang="en-US" b="1" dirty="0" err="1">
                <a:latin typeface="Courier New" panose="02070309020205020404" pitchFamily="49" charset="0"/>
                <a:cs typeface="Courier New" panose="02070309020205020404" pitchFamily="49" charset="0"/>
              </a:rPr>
              <a:t>stdint.h</a:t>
            </a:r>
            <a:r>
              <a:rPr lang="en-US" dirty="0"/>
              <a:t>, so you can kill two birds with one stone</a:t>
            </a:r>
          </a:p>
          <a:p>
            <a:r>
              <a:rPr lang="en-US" dirty="0"/>
              <a:t>These macros are special strings</a:t>
            </a:r>
          </a:p>
          <a:p>
            <a:r>
              <a:rPr lang="en-US" dirty="0"/>
              <a:t>There's an obscure rule in C that treats consecutive strings literals like a single string literal:</a:t>
            </a:r>
          </a:p>
          <a:p>
            <a:pPr lvl="1"/>
            <a:r>
              <a:rPr lang="en-US" b="1" dirty="0">
                <a:latin typeface="Courier New" panose="02070309020205020404" pitchFamily="49" charset="0"/>
                <a:cs typeface="Courier New" panose="02070309020205020404" pitchFamily="49" charset="0"/>
              </a:rPr>
              <a:t>"goats" "boats" "moats"</a:t>
            </a:r>
            <a:r>
              <a:rPr lang="en-US" dirty="0"/>
              <a:t> is the same to the compiler as </a:t>
            </a:r>
            <a:r>
              <a:rPr lang="en-US" b="1" dirty="0">
                <a:latin typeface="Courier New" panose="02070309020205020404" pitchFamily="49" charset="0"/>
                <a:cs typeface="Courier New" panose="02070309020205020404" pitchFamily="49" charset="0"/>
              </a:rPr>
              <a:t>"</a:t>
            </a:r>
            <a:r>
              <a:rPr lang="en-US" b="1" dirty="0" err="1">
                <a:latin typeface="Courier New" panose="02070309020205020404" pitchFamily="49" charset="0"/>
                <a:cs typeface="Courier New" panose="02070309020205020404" pitchFamily="49" charset="0"/>
              </a:rPr>
              <a:t>goatsboatsmoats</a:t>
            </a:r>
            <a:r>
              <a:rPr lang="en-US" b="1" dirty="0">
                <a:latin typeface="Courier New" panose="02070309020205020404" pitchFamily="49" charset="0"/>
                <a:cs typeface="Courier New" panose="02070309020205020404" pitchFamily="49" charset="0"/>
              </a:rPr>
              <a:t>"</a:t>
            </a:r>
          </a:p>
          <a:p>
            <a:r>
              <a:rPr lang="en-US" dirty="0"/>
              <a:t>To use a macro, it has to "float" in between the rest of a formatting string</a:t>
            </a:r>
          </a:p>
        </p:txBody>
      </p:sp>
      <p:sp>
        <p:nvSpPr>
          <p:cNvPr id="4" name="Content Placeholder 2">
            <a:extLst>
              <a:ext uri="{FF2B5EF4-FFF2-40B4-BE49-F238E27FC236}">
                <a16:creationId xmlns:a16="http://schemas.microsoft.com/office/drawing/2014/main" id="{DEFAD7F8-1864-485A-A442-1EF3F41B47E2}"/>
              </a:ext>
            </a:extLst>
          </p:cNvPr>
          <p:cNvSpPr txBox="1">
            <a:spLocks/>
          </p:cNvSpPr>
          <p:nvPr/>
        </p:nvSpPr>
        <p:spPr>
          <a:xfrm>
            <a:off x="588264" y="4953000"/>
            <a:ext cx="10820400" cy="1524000"/>
          </a:xfrm>
          <a:prstGeom prst="rect">
            <a:avLst/>
          </a:prstGeom>
          <a:ln/>
        </p:spPr>
        <p:style>
          <a:lnRef idx="1">
            <a:schemeClr val="dk1"/>
          </a:lnRef>
          <a:fillRef idx="2">
            <a:schemeClr val="dk1"/>
          </a:fillRef>
          <a:effectRef idx="1">
            <a:schemeClr val="dk1"/>
          </a:effectRef>
          <a:fontRef idx="minor">
            <a:schemeClr val="dk1"/>
          </a:fontRef>
        </p:style>
        <p:txBody>
          <a:bodyPr vert="horz" lIns="54864" tIns="91440" rtlCol="0" anchor="ctr">
            <a:normAutofit fontScale="77500" lnSpcReduction="20000"/>
          </a:bodyPr>
          <a:lstStyle/>
          <a:p>
            <a:pPr marL="438912" indent="-320040">
              <a:buClr>
                <a:schemeClr val="accent1"/>
              </a:buClr>
              <a:buSzPct val="80000"/>
              <a:defRPr/>
            </a:pPr>
            <a:r>
              <a:rPr lang="en-US" sz="3200" b="1" dirty="0">
                <a:solidFill>
                  <a:srgbClr val="0070C0"/>
                </a:solidFill>
                <a:latin typeface="Courier New" pitchFamily="49" charset="0"/>
                <a:cs typeface="Courier New" pitchFamily="49" charset="0"/>
              </a:rPr>
              <a:t>int</a:t>
            </a:r>
            <a:r>
              <a:rPr lang="en-US" sz="3200" b="1" dirty="0">
                <a:solidFill>
                  <a:schemeClr val="tx1"/>
                </a:solidFill>
                <a:latin typeface="Courier New" pitchFamily="49" charset="0"/>
                <a:cs typeface="Courier New" pitchFamily="49" charset="0"/>
              </a:rPr>
              <a:t> a = 7;</a:t>
            </a:r>
          </a:p>
          <a:p>
            <a:pPr marL="438912" indent="-320040">
              <a:buClr>
                <a:schemeClr val="accent1"/>
              </a:buClr>
              <a:buSzPct val="80000"/>
              <a:defRPr/>
            </a:pPr>
            <a:r>
              <a:rPr lang="fr-FR" sz="3200" b="1" dirty="0">
                <a:solidFill>
                  <a:srgbClr val="0070C0"/>
                </a:solidFill>
                <a:latin typeface="Courier New" panose="02070309020205020404" pitchFamily="49" charset="0"/>
                <a:cs typeface="Courier New" panose="02070309020205020404" pitchFamily="49" charset="0"/>
              </a:rPr>
              <a:t>int32_t</a:t>
            </a:r>
            <a:r>
              <a:rPr lang="fr-FR" sz="3200" b="1" dirty="0">
                <a:latin typeface="Courier New" panose="02070309020205020404" pitchFamily="49" charset="0"/>
                <a:cs typeface="Courier New" panose="02070309020205020404" pitchFamily="49" charset="0"/>
              </a:rPr>
              <a:t> b = 7;</a:t>
            </a:r>
            <a:endParaRPr lang="en-US" sz="3200" b="1" dirty="0">
              <a:solidFill>
                <a:schemeClr val="tx1"/>
              </a:solidFill>
              <a:latin typeface="Courier New" pitchFamily="49" charset="0"/>
              <a:cs typeface="Courier New" pitchFamily="49" charset="0"/>
            </a:endParaRPr>
          </a:p>
          <a:p>
            <a:pPr marL="438912" indent="-320040">
              <a:buClr>
                <a:schemeClr val="accent1"/>
              </a:buClr>
              <a:buSzPct val="80000"/>
              <a:defRPr/>
            </a:pPr>
            <a:r>
              <a:rPr lang="en-US" sz="3200" b="1" dirty="0" err="1">
                <a:solidFill>
                  <a:schemeClr val="tx1"/>
                </a:solidFill>
                <a:latin typeface="Courier New" pitchFamily="49" charset="0"/>
                <a:cs typeface="Courier New" pitchFamily="49" charset="0"/>
              </a:rPr>
              <a:t>printf</a:t>
            </a:r>
            <a:r>
              <a:rPr lang="en-US" sz="3200" b="1" dirty="0">
                <a:solidFill>
                  <a:schemeClr val="tx1"/>
                </a:solidFill>
                <a:latin typeface="Courier New" pitchFamily="49" charset="0"/>
                <a:cs typeface="Courier New" pitchFamily="49" charset="0"/>
              </a:rPr>
              <a:t> (</a:t>
            </a:r>
            <a:r>
              <a:rPr lang="en-US" sz="3200" b="1" dirty="0">
                <a:solidFill>
                  <a:srgbClr val="C00000"/>
                </a:solidFill>
                <a:latin typeface="Courier New" pitchFamily="49" charset="0"/>
                <a:cs typeface="Courier New" pitchFamily="49" charset="0"/>
              </a:rPr>
              <a:t>"Value: %d\n"</a:t>
            </a:r>
            <a:r>
              <a:rPr lang="en-US" sz="3200" b="1" dirty="0">
                <a:solidFill>
                  <a:schemeClr val="tx1"/>
                </a:solidFill>
                <a:latin typeface="Courier New" pitchFamily="49" charset="0"/>
                <a:cs typeface="Courier New" pitchFamily="49" charset="0"/>
              </a:rPr>
              <a:t>, a);		   </a:t>
            </a:r>
            <a:r>
              <a:rPr lang="en-US" sz="3200" b="1" dirty="0">
                <a:solidFill>
                  <a:srgbClr val="00B050"/>
                </a:solidFill>
                <a:latin typeface="Courier New" pitchFamily="49" charset="0"/>
                <a:cs typeface="Courier New" pitchFamily="49" charset="0"/>
              </a:rPr>
              <a:t>// int version</a:t>
            </a:r>
          </a:p>
          <a:p>
            <a:pPr marL="438912" indent="-320040">
              <a:buClr>
                <a:schemeClr val="accent1"/>
              </a:buClr>
              <a:buSzPct val="80000"/>
              <a:defRPr/>
            </a:pPr>
            <a:r>
              <a:rPr lang="en-US" sz="3200" b="1" dirty="0" err="1">
                <a:solidFill>
                  <a:schemeClr val="tx1"/>
                </a:solidFill>
                <a:latin typeface="Courier New" pitchFamily="49" charset="0"/>
                <a:cs typeface="Courier New" pitchFamily="49" charset="0"/>
              </a:rPr>
              <a:t>printf</a:t>
            </a:r>
            <a:r>
              <a:rPr lang="en-US" sz="3200" b="1" dirty="0">
                <a:solidFill>
                  <a:schemeClr val="tx1"/>
                </a:solidFill>
                <a:latin typeface="Courier New" pitchFamily="49" charset="0"/>
                <a:cs typeface="Courier New" pitchFamily="49" charset="0"/>
              </a:rPr>
              <a:t> (</a:t>
            </a:r>
            <a:r>
              <a:rPr lang="en-US" sz="3200" b="1" dirty="0">
                <a:solidFill>
                  <a:srgbClr val="C00000"/>
                </a:solidFill>
                <a:latin typeface="Courier New" pitchFamily="49" charset="0"/>
                <a:cs typeface="Courier New" pitchFamily="49" charset="0"/>
              </a:rPr>
              <a:t>"Value: %"</a:t>
            </a:r>
            <a:r>
              <a:rPr lang="en-US" sz="3200" b="1" dirty="0">
                <a:solidFill>
                  <a:schemeClr val="tx1"/>
                </a:solidFill>
                <a:latin typeface="Courier New" pitchFamily="49" charset="0"/>
                <a:cs typeface="Courier New" pitchFamily="49" charset="0"/>
              </a:rPr>
              <a:t> PRId32 </a:t>
            </a:r>
            <a:r>
              <a:rPr lang="en-US" sz="3200" b="1" dirty="0">
                <a:solidFill>
                  <a:srgbClr val="C00000"/>
                </a:solidFill>
                <a:latin typeface="Courier New" pitchFamily="49" charset="0"/>
                <a:cs typeface="Courier New" pitchFamily="49" charset="0"/>
              </a:rPr>
              <a:t>"\n"</a:t>
            </a:r>
            <a:r>
              <a:rPr lang="en-US" sz="3200" b="1" dirty="0">
                <a:solidFill>
                  <a:schemeClr val="tx1"/>
                </a:solidFill>
                <a:latin typeface="Courier New" pitchFamily="49" charset="0"/>
                <a:cs typeface="Courier New" pitchFamily="49" charset="0"/>
              </a:rPr>
              <a:t>, b); </a:t>
            </a:r>
            <a:r>
              <a:rPr lang="en-US" sz="3200" b="1" dirty="0">
                <a:solidFill>
                  <a:srgbClr val="00B050"/>
                </a:solidFill>
                <a:latin typeface="Courier New" pitchFamily="49" charset="0"/>
                <a:cs typeface="Courier New" pitchFamily="49" charset="0"/>
              </a:rPr>
              <a:t>// int32_t version</a:t>
            </a:r>
          </a:p>
        </p:txBody>
      </p:sp>
    </p:spTree>
    <p:extLst>
      <p:ext uri="{BB962C8B-B14F-4D97-AF65-F5344CB8AC3E}">
        <p14:creationId xmlns:p14="http://schemas.microsoft.com/office/powerpoint/2010/main" val="9627392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animBg="1"/>
    </p:bldLst>
  </p:timing>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D5E304-9453-40CA-A09B-3611EC486604}"/>
              </a:ext>
            </a:extLst>
          </p:cNvPr>
          <p:cNvSpPr>
            <a:spLocks noGrp="1"/>
          </p:cNvSpPr>
          <p:nvPr>
            <p:ph type="title"/>
          </p:nvPr>
        </p:nvSpPr>
        <p:spPr/>
        <p:txBody>
          <a:bodyPr/>
          <a:lstStyle/>
          <a:p>
            <a:r>
              <a:rPr lang="en-US" dirty="0"/>
              <a:t>Semaphores</a:t>
            </a:r>
          </a:p>
        </p:txBody>
      </p:sp>
      <p:sp>
        <p:nvSpPr>
          <p:cNvPr id="3" name="Text Placeholder 2">
            <a:extLst>
              <a:ext uri="{FF2B5EF4-FFF2-40B4-BE49-F238E27FC236}">
                <a16:creationId xmlns:a16="http://schemas.microsoft.com/office/drawing/2014/main" id="{8F463D0C-980C-49D8-9EBA-AE3DE2257C05}"/>
              </a:ext>
            </a:extLst>
          </p:cNvPr>
          <p:cNvSpPr>
            <a:spLocks noGrp="1"/>
          </p:cNvSpPr>
          <p:nvPr>
            <p:ph type="body" idx="1"/>
          </p:nvPr>
        </p:nvSpPr>
        <p:spPr/>
        <p:txBody>
          <a:bodyPr/>
          <a:lstStyle/>
          <a:p>
            <a:endParaRPr lang="en-US"/>
          </a:p>
        </p:txBody>
      </p:sp>
    </p:spTree>
    <p:extLst>
      <p:ext uri="{BB962C8B-B14F-4D97-AF65-F5344CB8AC3E}">
        <p14:creationId xmlns:p14="http://schemas.microsoft.com/office/powerpoint/2010/main" val="2162617210"/>
      </p:ext>
    </p:extLst>
  </p:cSld>
  <p:clrMapOvr>
    <a:masterClrMapping/>
  </p:clrMapOvr>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AE130EAA-2FCC-42A2-B62F-6C8CFEF2F9D0}"/>
              </a:ext>
            </a:extLst>
          </p:cNvPr>
          <p:cNvSpPr>
            <a:spLocks noGrp="1"/>
          </p:cNvSpPr>
          <p:nvPr>
            <p:ph type="title"/>
          </p:nvPr>
        </p:nvSpPr>
        <p:spPr/>
        <p:txBody>
          <a:bodyPr/>
          <a:lstStyle/>
          <a:p>
            <a:r>
              <a:rPr lang="en-US" dirty="0"/>
              <a:t>Synchronization</a:t>
            </a:r>
          </a:p>
        </p:txBody>
      </p:sp>
      <p:sp>
        <p:nvSpPr>
          <p:cNvPr id="5" name="Content Placeholder 4">
            <a:extLst>
              <a:ext uri="{FF2B5EF4-FFF2-40B4-BE49-F238E27FC236}">
                <a16:creationId xmlns:a16="http://schemas.microsoft.com/office/drawing/2014/main" id="{B8F4B110-2D25-4535-AA1F-8C88B0F05489}"/>
              </a:ext>
            </a:extLst>
          </p:cNvPr>
          <p:cNvSpPr>
            <a:spLocks noGrp="1"/>
          </p:cNvSpPr>
          <p:nvPr>
            <p:ph idx="1"/>
          </p:nvPr>
        </p:nvSpPr>
        <p:spPr/>
        <p:txBody>
          <a:bodyPr>
            <a:normAutofit fontScale="92500" lnSpcReduction="10000"/>
          </a:bodyPr>
          <a:lstStyle/>
          <a:p>
            <a:r>
              <a:rPr lang="en-US" dirty="0"/>
              <a:t>Both of the kinds of shared-memory IPC we've talked about often need synchronization</a:t>
            </a:r>
          </a:p>
          <a:p>
            <a:r>
              <a:rPr lang="en-US" b="1" dirty="0"/>
              <a:t>Synchronization</a:t>
            </a:r>
            <a:r>
              <a:rPr lang="en-US" dirty="0"/>
              <a:t> means controlling when reads and writes happen to avoid getting meaningless results</a:t>
            </a:r>
          </a:p>
          <a:p>
            <a:r>
              <a:rPr lang="en-US" dirty="0"/>
              <a:t>In the previous example, a parent process waited for the child process to finish writing (and die) before reading</a:t>
            </a:r>
          </a:p>
          <a:p>
            <a:r>
              <a:rPr lang="en-US" dirty="0"/>
              <a:t>In general, doing so is undesirable:</a:t>
            </a:r>
          </a:p>
          <a:p>
            <a:pPr lvl="1"/>
            <a:r>
              <a:rPr lang="en-US" dirty="0"/>
              <a:t>Many communicating processes do not have a parent/child relationship</a:t>
            </a:r>
          </a:p>
          <a:p>
            <a:pPr lvl="1"/>
            <a:r>
              <a:rPr lang="en-US" dirty="0"/>
              <a:t>Waiting for a process to die means that there can't be back-and-forth communication</a:t>
            </a:r>
          </a:p>
        </p:txBody>
      </p:sp>
    </p:spTree>
    <p:extLst>
      <p:ext uri="{BB962C8B-B14F-4D97-AF65-F5344CB8AC3E}">
        <p14:creationId xmlns:p14="http://schemas.microsoft.com/office/powerpoint/2010/main" val="22522894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5">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482C51-4865-4C9D-B2D9-7A0823383F2A}"/>
              </a:ext>
            </a:extLst>
          </p:cNvPr>
          <p:cNvSpPr>
            <a:spLocks noGrp="1"/>
          </p:cNvSpPr>
          <p:nvPr>
            <p:ph type="title"/>
          </p:nvPr>
        </p:nvSpPr>
        <p:spPr/>
        <p:txBody>
          <a:bodyPr/>
          <a:lstStyle/>
          <a:p>
            <a:r>
              <a:rPr lang="en-US" dirty="0"/>
              <a:t>Semaphores</a:t>
            </a:r>
          </a:p>
        </p:txBody>
      </p:sp>
      <p:sp>
        <p:nvSpPr>
          <p:cNvPr id="3" name="Content Placeholder 2">
            <a:extLst>
              <a:ext uri="{FF2B5EF4-FFF2-40B4-BE49-F238E27FC236}">
                <a16:creationId xmlns:a16="http://schemas.microsoft.com/office/drawing/2014/main" id="{D8FFFBF3-579D-47B2-80D7-6E816B054660}"/>
              </a:ext>
            </a:extLst>
          </p:cNvPr>
          <p:cNvSpPr>
            <a:spLocks noGrp="1"/>
          </p:cNvSpPr>
          <p:nvPr>
            <p:ph idx="1"/>
          </p:nvPr>
        </p:nvSpPr>
        <p:spPr/>
        <p:txBody>
          <a:bodyPr>
            <a:normAutofit fontScale="92500" lnSpcReduction="20000"/>
          </a:bodyPr>
          <a:lstStyle/>
          <a:p>
            <a:r>
              <a:rPr lang="en-US" b="1" dirty="0"/>
              <a:t>Semaphores</a:t>
            </a:r>
            <a:r>
              <a:rPr lang="en-US" dirty="0"/>
              <a:t> are a simple kind of synchronization</a:t>
            </a:r>
          </a:p>
          <a:p>
            <a:r>
              <a:rPr lang="en-US" dirty="0"/>
              <a:t>Internally, they have a counter</a:t>
            </a:r>
          </a:p>
          <a:p>
            <a:r>
              <a:rPr lang="en-US" dirty="0"/>
              <a:t>If a process calls wait on a semaphore and the semaphore's value is 0 or lower, the process will get blocked</a:t>
            </a:r>
          </a:p>
          <a:p>
            <a:r>
              <a:rPr lang="en-US" dirty="0"/>
              <a:t>When another process calls post and the counter goes up, a blocked process will resume (decrementing the counter back to 0 first)</a:t>
            </a:r>
          </a:p>
          <a:p>
            <a:r>
              <a:rPr lang="en-US" dirty="0"/>
              <a:t>Many processes can be waiting on a single semaphore, but only one will resume per call to post</a:t>
            </a:r>
          </a:p>
          <a:p>
            <a:r>
              <a:rPr lang="en-US" dirty="0"/>
              <a:t>Waiting on a semaphore is also called decrementing, downing, or P</a:t>
            </a:r>
          </a:p>
          <a:p>
            <a:r>
              <a:rPr lang="en-US" dirty="0"/>
              <a:t>Posting on a semaphore is also called incrementing, upping, or V</a:t>
            </a:r>
          </a:p>
        </p:txBody>
      </p:sp>
    </p:spTree>
    <p:extLst>
      <p:ext uri="{BB962C8B-B14F-4D97-AF65-F5344CB8AC3E}">
        <p14:creationId xmlns:p14="http://schemas.microsoft.com/office/powerpoint/2010/main" val="33562211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4D434B-943F-4A9B-9771-9ED3E68D8796}"/>
              </a:ext>
            </a:extLst>
          </p:cNvPr>
          <p:cNvSpPr>
            <a:spLocks noGrp="1"/>
          </p:cNvSpPr>
          <p:nvPr>
            <p:ph type="title"/>
          </p:nvPr>
        </p:nvSpPr>
        <p:spPr/>
        <p:txBody>
          <a:bodyPr/>
          <a:lstStyle/>
          <a:p>
            <a:r>
              <a:rPr lang="en-US" dirty="0"/>
              <a:t>Example</a:t>
            </a:r>
          </a:p>
        </p:txBody>
      </p:sp>
      <p:sp>
        <p:nvSpPr>
          <p:cNvPr id="3" name="Content Placeholder 2">
            <a:extLst>
              <a:ext uri="{FF2B5EF4-FFF2-40B4-BE49-F238E27FC236}">
                <a16:creationId xmlns:a16="http://schemas.microsoft.com/office/drawing/2014/main" id="{6FB2E521-1865-4CCE-8FD6-141716B657A2}"/>
              </a:ext>
            </a:extLst>
          </p:cNvPr>
          <p:cNvSpPr>
            <a:spLocks noGrp="1"/>
          </p:cNvSpPr>
          <p:nvPr>
            <p:ph idx="1"/>
          </p:nvPr>
        </p:nvSpPr>
        <p:spPr/>
        <p:txBody>
          <a:bodyPr>
            <a:normAutofit lnSpcReduction="10000"/>
          </a:bodyPr>
          <a:lstStyle/>
          <a:p>
            <a:r>
              <a:rPr lang="en-US" dirty="0"/>
              <a:t>Processes A and B have access to shared memory</a:t>
            </a:r>
          </a:p>
          <a:p>
            <a:r>
              <a:rPr lang="en-US" dirty="0"/>
              <a:t>A is writing data, and B wants to read after the writing is done</a:t>
            </a:r>
          </a:p>
          <a:p>
            <a:r>
              <a:rPr lang="en-US" dirty="0"/>
              <a:t>A and B also have access to a semaphore initialized to 0</a:t>
            </a:r>
          </a:p>
          <a:p>
            <a:r>
              <a:rPr lang="en-US" dirty="0"/>
              <a:t>A increments the semaphore after it finishes writing</a:t>
            </a:r>
          </a:p>
          <a:p>
            <a:r>
              <a:rPr lang="en-US" dirty="0"/>
              <a:t>B decrements the semaphore before reading</a:t>
            </a:r>
          </a:p>
          <a:p>
            <a:r>
              <a:rPr lang="en-US" dirty="0"/>
              <a:t>Everything works out:</a:t>
            </a:r>
          </a:p>
          <a:p>
            <a:pPr lvl="1"/>
            <a:r>
              <a:rPr lang="en-US" dirty="0"/>
              <a:t>If B decrements the semaphore before A increments, B will block until A is done</a:t>
            </a:r>
          </a:p>
          <a:p>
            <a:pPr lvl="1"/>
            <a:r>
              <a:rPr lang="en-US" dirty="0"/>
              <a:t>If A increments the semaphore before B tries to decrement it, the semaphore will already be 1, so B will decrement it but not block</a:t>
            </a:r>
          </a:p>
        </p:txBody>
      </p:sp>
    </p:spTree>
    <p:extLst>
      <p:ext uri="{BB962C8B-B14F-4D97-AF65-F5344CB8AC3E}">
        <p14:creationId xmlns:p14="http://schemas.microsoft.com/office/powerpoint/2010/main" val="23157959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1C9C38-EDB7-4689-9570-42804831DA1B}"/>
              </a:ext>
            </a:extLst>
          </p:cNvPr>
          <p:cNvSpPr>
            <a:spLocks noGrp="1"/>
          </p:cNvSpPr>
          <p:nvPr>
            <p:ph type="title"/>
          </p:nvPr>
        </p:nvSpPr>
        <p:spPr/>
        <p:txBody>
          <a:bodyPr/>
          <a:lstStyle/>
          <a:p>
            <a:r>
              <a:rPr lang="en-US" dirty="0"/>
              <a:t>Semaphore functions</a:t>
            </a:r>
          </a:p>
        </p:txBody>
      </p:sp>
      <p:sp>
        <p:nvSpPr>
          <p:cNvPr id="3" name="Content Placeholder 2">
            <a:extLst>
              <a:ext uri="{FF2B5EF4-FFF2-40B4-BE49-F238E27FC236}">
                <a16:creationId xmlns:a16="http://schemas.microsoft.com/office/drawing/2014/main" id="{2A136031-3923-4E18-9F93-364704A851D0}"/>
              </a:ext>
            </a:extLst>
          </p:cNvPr>
          <p:cNvSpPr>
            <a:spLocks noGrp="1"/>
          </p:cNvSpPr>
          <p:nvPr>
            <p:ph idx="1"/>
          </p:nvPr>
        </p:nvSpPr>
        <p:spPr>
          <a:xfrm>
            <a:off x="609600" y="2083040"/>
            <a:ext cx="10972800" cy="4698760"/>
          </a:xfrm>
        </p:spPr>
        <p:txBody>
          <a:bodyPr>
            <a:normAutofit fontScale="70000" lnSpcReduction="20000"/>
          </a:bodyPr>
          <a:lstStyle/>
          <a:p>
            <a:pPr lvl="1"/>
            <a:endParaRPr lang="en-US" dirty="0"/>
          </a:p>
          <a:p>
            <a:pPr lvl="1"/>
            <a:r>
              <a:rPr lang="en-US" dirty="0"/>
              <a:t>Return (and possibly create) a named semaphore, using the usual </a:t>
            </a:r>
            <a:r>
              <a:rPr lang="en-US" b="1" dirty="0" err="1">
                <a:latin typeface="Courier New" panose="02070309020205020404" pitchFamily="49" charset="0"/>
                <a:cs typeface="Courier New" panose="02070309020205020404" pitchFamily="49" charset="0"/>
              </a:rPr>
              <a:t>oflag</a:t>
            </a:r>
            <a:r>
              <a:rPr lang="en-US" b="1" dirty="0"/>
              <a:t> </a:t>
            </a:r>
            <a:r>
              <a:rPr lang="en-US" dirty="0"/>
              <a:t>and </a:t>
            </a:r>
            <a:r>
              <a:rPr lang="en-US" b="1" dirty="0">
                <a:latin typeface="Courier New" panose="02070309020205020404" pitchFamily="49" charset="0"/>
                <a:cs typeface="Courier New" panose="02070309020205020404" pitchFamily="49" charset="0"/>
              </a:rPr>
              <a:t>mode</a:t>
            </a:r>
            <a:r>
              <a:rPr lang="en-US" dirty="0"/>
              <a:t> flags</a:t>
            </a:r>
          </a:p>
          <a:p>
            <a:pPr lvl="1"/>
            <a:r>
              <a:rPr lang="en-US" b="1" dirty="0">
                <a:latin typeface="Courier New" panose="02070309020205020404" pitchFamily="49" charset="0"/>
                <a:cs typeface="Courier New" panose="02070309020205020404" pitchFamily="49" charset="0"/>
              </a:rPr>
              <a:t>value</a:t>
            </a:r>
            <a:r>
              <a:rPr lang="en-US" dirty="0"/>
              <a:t> determines the initial value of the semaphore (often 0)</a:t>
            </a:r>
          </a:p>
          <a:p>
            <a:pPr lvl="1"/>
            <a:endParaRPr lang="en-US" dirty="0"/>
          </a:p>
          <a:p>
            <a:pPr lvl="1"/>
            <a:endParaRPr lang="en-US" dirty="0"/>
          </a:p>
          <a:p>
            <a:pPr lvl="1"/>
            <a:r>
              <a:rPr lang="en-US" dirty="0"/>
              <a:t>Block if the semaphore's value is 0, decrement after continuing</a:t>
            </a:r>
          </a:p>
          <a:p>
            <a:pPr lvl="1"/>
            <a:endParaRPr lang="en-US" dirty="0"/>
          </a:p>
          <a:p>
            <a:pPr lvl="1"/>
            <a:endParaRPr lang="en-US" dirty="0"/>
          </a:p>
          <a:p>
            <a:pPr lvl="1"/>
            <a:r>
              <a:rPr lang="en-US" dirty="0"/>
              <a:t>Increment the semaphore's value, unblocking a process if the value is 0</a:t>
            </a:r>
          </a:p>
          <a:p>
            <a:pPr lvl="1"/>
            <a:endParaRPr lang="en-US" dirty="0"/>
          </a:p>
          <a:p>
            <a:pPr lvl="1"/>
            <a:endParaRPr lang="en-US" dirty="0"/>
          </a:p>
          <a:p>
            <a:pPr lvl="1"/>
            <a:r>
              <a:rPr lang="en-US" dirty="0"/>
              <a:t>Close a semaphore</a:t>
            </a:r>
          </a:p>
          <a:p>
            <a:pPr lvl="1"/>
            <a:endParaRPr lang="en-US" dirty="0"/>
          </a:p>
          <a:p>
            <a:pPr lvl="1"/>
            <a:endParaRPr lang="en-US" dirty="0"/>
          </a:p>
          <a:p>
            <a:pPr lvl="1"/>
            <a:r>
              <a:rPr lang="en-US" dirty="0"/>
              <a:t>Delete a semaphore</a:t>
            </a:r>
          </a:p>
          <a:p>
            <a:endParaRPr lang="en-US" dirty="0"/>
          </a:p>
          <a:p>
            <a:endParaRPr lang="en-US" dirty="0"/>
          </a:p>
        </p:txBody>
      </p:sp>
      <p:sp>
        <p:nvSpPr>
          <p:cNvPr id="4" name="Content Placeholder 2">
            <a:extLst>
              <a:ext uri="{FF2B5EF4-FFF2-40B4-BE49-F238E27FC236}">
                <a16:creationId xmlns:a16="http://schemas.microsoft.com/office/drawing/2014/main" id="{4A887A85-0062-4AD7-AC50-ED90E0835047}"/>
              </a:ext>
            </a:extLst>
          </p:cNvPr>
          <p:cNvSpPr txBox="1">
            <a:spLocks/>
          </p:cNvSpPr>
          <p:nvPr/>
        </p:nvSpPr>
        <p:spPr>
          <a:xfrm>
            <a:off x="320103" y="1600200"/>
            <a:ext cx="11201400" cy="762000"/>
          </a:xfrm>
          <a:prstGeom prst="rect">
            <a:avLst/>
          </a:prstGeom>
          <a:ln/>
        </p:spPr>
        <p:style>
          <a:lnRef idx="1">
            <a:schemeClr val="dk1"/>
          </a:lnRef>
          <a:fillRef idx="2">
            <a:schemeClr val="dk1"/>
          </a:fillRef>
          <a:effectRef idx="1">
            <a:schemeClr val="dk1"/>
          </a:effectRef>
          <a:fontRef idx="minor">
            <a:schemeClr val="dk1"/>
          </a:fontRef>
        </p:style>
        <p:txBody>
          <a:bodyPr vert="horz" lIns="54864" tIns="91440" rtlCol="0" anchor="ctr">
            <a:normAutofit fontScale="85000" lnSpcReduction="20000"/>
          </a:bodyPr>
          <a:lstStyle/>
          <a:p>
            <a:pPr marL="438912" indent="-320040">
              <a:buClr>
                <a:schemeClr val="accent1"/>
              </a:buClr>
              <a:buSzPct val="80000"/>
              <a:defRPr/>
            </a:pPr>
            <a:r>
              <a:rPr lang="en-US" sz="2700" b="1" dirty="0" err="1">
                <a:solidFill>
                  <a:schemeClr val="tx1"/>
                </a:solidFill>
                <a:latin typeface="Courier New" pitchFamily="49" charset="0"/>
                <a:cs typeface="Courier New" pitchFamily="49" charset="0"/>
              </a:rPr>
              <a:t>sem_t</a:t>
            </a:r>
            <a:r>
              <a:rPr lang="en-US" sz="2700" b="1" dirty="0">
                <a:solidFill>
                  <a:schemeClr val="tx1"/>
                </a:solidFill>
                <a:latin typeface="Courier New" pitchFamily="49" charset="0"/>
                <a:cs typeface="Courier New" pitchFamily="49" charset="0"/>
              </a:rPr>
              <a:t> *</a:t>
            </a:r>
            <a:r>
              <a:rPr lang="en-US" sz="2700" b="1" dirty="0" err="1">
                <a:solidFill>
                  <a:schemeClr val="tx1"/>
                </a:solidFill>
                <a:latin typeface="Courier New" pitchFamily="49" charset="0"/>
                <a:cs typeface="Courier New" pitchFamily="49" charset="0"/>
              </a:rPr>
              <a:t>sem_open</a:t>
            </a:r>
            <a:r>
              <a:rPr lang="en-US" sz="2700" b="1" dirty="0">
                <a:solidFill>
                  <a:schemeClr val="tx1"/>
                </a:solidFill>
                <a:latin typeface="Courier New" pitchFamily="49" charset="0"/>
                <a:cs typeface="Courier New" pitchFamily="49" charset="0"/>
              </a:rPr>
              <a:t> (</a:t>
            </a:r>
            <a:r>
              <a:rPr lang="en-US" sz="2700" b="1" dirty="0">
                <a:solidFill>
                  <a:srgbClr val="0070C0"/>
                </a:solidFill>
                <a:latin typeface="Courier New" pitchFamily="49" charset="0"/>
                <a:cs typeface="Courier New" pitchFamily="49" charset="0"/>
              </a:rPr>
              <a:t>const char </a:t>
            </a:r>
            <a:r>
              <a:rPr lang="en-US" sz="2700" b="1" dirty="0">
                <a:solidFill>
                  <a:schemeClr val="tx1"/>
                </a:solidFill>
                <a:latin typeface="Courier New" pitchFamily="49" charset="0"/>
                <a:cs typeface="Courier New" pitchFamily="49" charset="0"/>
              </a:rPr>
              <a:t>*name, </a:t>
            </a:r>
            <a:r>
              <a:rPr lang="en-US" sz="2700" b="1" dirty="0">
                <a:solidFill>
                  <a:srgbClr val="0070C0"/>
                </a:solidFill>
                <a:latin typeface="Courier New" pitchFamily="49" charset="0"/>
                <a:cs typeface="Courier New" pitchFamily="49" charset="0"/>
              </a:rPr>
              <a:t>int </a:t>
            </a:r>
            <a:r>
              <a:rPr lang="en-US" sz="2700" b="1" dirty="0" err="1">
                <a:solidFill>
                  <a:schemeClr val="tx1"/>
                </a:solidFill>
                <a:latin typeface="Courier New" pitchFamily="49" charset="0"/>
                <a:cs typeface="Courier New" pitchFamily="49" charset="0"/>
              </a:rPr>
              <a:t>oflag</a:t>
            </a:r>
            <a:r>
              <a:rPr lang="en-US" sz="2700" b="1" dirty="0">
                <a:solidFill>
                  <a:schemeClr val="tx1"/>
                </a:solidFill>
                <a:latin typeface="Courier New" pitchFamily="49" charset="0"/>
                <a:cs typeface="Courier New" pitchFamily="49" charset="0"/>
              </a:rPr>
              <a:t>,</a:t>
            </a:r>
          </a:p>
          <a:p>
            <a:pPr marL="438912" indent="-320040">
              <a:buClr>
                <a:schemeClr val="accent1"/>
              </a:buClr>
              <a:buSzPct val="80000"/>
              <a:defRPr/>
            </a:pPr>
            <a:r>
              <a:rPr lang="en-US" sz="2700" b="1" dirty="0">
                <a:solidFill>
                  <a:srgbClr val="00B050"/>
                </a:solidFill>
                <a:latin typeface="Courier New" pitchFamily="49" charset="0"/>
                <a:cs typeface="Courier New" pitchFamily="49" charset="0"/>
              </a:rPr>
              <a:t>/* </a:t>
            </a:r>
            <a:r>
              <a:rPr lang="en-US" sz="2700" b="1" dirty="0" err="1">
                <a:solidFill>
                  <a:srgbClr val="00B050"/>
                </a:solidFill>
                <a:latin typeface="Courier New" pitchFamily="49" charset="0"/>
                <a:cs typeface="Courier New" pitchFamily="49" charset="0"/>
              </a:rPr>
              <a:t>mode_t</a:t>
            </a:r>
            <a:r>
              <a:rPr lang="en-US" sz="2700" b="1" dirty="0">
                <a:solidFill>
                  <a:srgbClr val="00B050"/>
                </a:solidFill>
                <a:latin typeface="Courier New" pitchFamily="49" charset="0"/>
                <a:cs typeface="Courier New" pitchFamily="49" charset="0"/>
              </a:rPr>
              <a:t> mode, unsigned int value */</a:t>
            </a:r>
            <a:r>
              <a:rPr lang="en-US" sz="2700" b="1" dirty="0">
                <a:solidFill>
                  <a:srgbClr val="0070C0"/>
                </a:solidFill>
                <a:latin typeface="Courier New" pitchFamily="49" charset="0"/>
                <a:cs typeface="Courier New" pitchFamily="49" charset="0"/>
              </a:rPr>
              <a:t> </a:t>
            </a:r>
            <a:r>
              <a:rPr lang="en-US" sz="2700" b="1" dirty="0">
                <a:solidFill>
                  <a:schemeClr val="tx1"/>
                </a:solidFill>
                <a:latin typeface="Courier New" pitchFamily="49" charset="0"/>
                <a:cs typeface="Courier New" pitchFamily="49" charset="0"/>
              </a:rPr>
              <a:t>);</a:t>
            </a:r>
          </a:p>
        </p:txBody>
      </p:sp>
      <p:sp>
        <p:nvSpPr>
          <p:cNvPr id="5" name="Content Placeholder 2">
            <a:extLst>
              <a:ext uri="{FF2B5EF4-FFF2-40B4-BE49-F238E27FC236}">
                <a16:creationId xmlns:a16="http://schemas.microsoft.com/office/drawing/2014/main" id="{9E193A4F-0E6F-45F6-A918-82027BE0B2A3}"/>
              </a:ext>
            </a:extLst>
          </p:cNvPr>
          <p:cNvSpPr txBox="1">
            <a:spLocks/>
          </p:cNvSpPr>
          <p:nvPr/>
        </p:nvSpPr>
        <p:spPr>
          <a:xfrm>
            <a:off x="304800" y="3124200"/>
            <a:ext cx="11201400" cy="457200"/>
          </a:xfrm>
          <a:prstGeom prst="rect">
            <a:avLst/>
          </a:prstGeom>
          <a:ln/>
        </p:spPr>
        <p:style>
          <a:lnRef idx="1">
            <a:schemeClr val="dk1"/>
          </a:lnRef>
          <a:fillRef idx="2">
            <a:schemeClr val="dk1"/>
          </a:fillRef>
          <a:effectRef idx="1">
            <a:schemeClr val="dk1"/>
          </a:effectRef>
          <a:fontRef idx="minor">
            <a:schemeClr val="dk1"/>
          </a:fontRef>
        </p:style>
        <p:txBody>
          <a:bodyPr vert="horz" lIns="54864" tIns="91440" rtlCol="0" anchor="ctr">
            <a:normAutofit fontScale="85000" lnSpcReduction="20000"/>
          </a:bodyPr>
          <a:lstStyle/>
          <a:p>
            <a:pPr marL="438912" indent="-320040">
              <a:buClr>
                <a:schemeClr val="accent1"/>
              </a:buClr>
              <a:buSzPct val="80000"/>
              <a:defRPr/>
            </a:pPr>
            <a:r>
              <a:rPr lang="pt-BR" sz="2700" b="1" dirty="0">
                <a:solidFill>
                  <a:srgbClr val="0070C0"/>
                </a:solidFill>
                <a:latin typeface="Courier New" pitchFamily="49" charset="0"/>
                <a:cs typeface="Courier New" pitchFamily="49" charset="0"/>
              </a:rPr>
              <a:t>int </a:t>
            </a:r>
            <a:r>
              <a:rPr lang="pt-BR" sz="2700" b="1" dirty="0">
                <a:solidFill>
                  <a:schemeClr val="tx1"/>
                </a:solidFill>
                <a:latin typeface="Courier New" pitchFamily="49" charset="0"/>
                <a:cs typeface="Courier New" pitchFamily="49" charset="0"/>
              </a:rPr>
              <a:t>sem_wait (sem_t *sem);</a:t>
            </a:r>
            <a:endParaRPr lang="en-US" sz="2700" b="1" dirty="0">
              <a:solidFill>
                <a:schemeClr val="tx1"/>
              </a:solidFill>
              <a:latin typeface="Courier New" pitchFamily="49" charset="0"/>
              <a:cs typeface="Courier New" pitchFamily="49" charset="0"/>
            </a:endParaRPr>
          </a:p>
        </p:txBody>
      </p:sp>
      <p:sp>
        <p:nvSpPr>
          <p:cNvPr id="6" name="Content Placeholder 2">
            <a:extLst>
              <a:ext uri="{FF2B5EF4-FFF2-40B4-BE49-F238E27FC236}">
                <a16:creationId xmlns:a16="http://schemas.microsoft.com/office/drawing/2014/main" id="{DCD970EC-350F-45AA-8F40-35FE1BE7F873}"/>
              </a:ext>
            </a:extLst>
          </p:cNvPr>
          <p:cNvSpPr txBox="1">
            <a:spLocks/>
          </p:cNvSpPr>
          <p:nvPr/>
        </p:nvSpPr>
        <p:spPr>
          <a:xfrm>
            <a:off x="304800" y="4038600"/>
            <a:ext cx="11201400" cy="457200"/>
          </a:xfrm>
          <a:prstGeom prst="rect">
            <a:avLst/>
          </a:prstGeom>
          <a:ln/>
        </p:spPr>
        <p:style>
          <a:lnRef idx="1">
            <a:schemeClr val="dk1"/>
          </a:lnRef>
          <a:fillRef idx="2">
            <a:schemeClr val="dk1"/>
          </a:fillRef>
          <a:effectRef idx="1">
            <a:schemeClr val="dk1"/>
          </a:effectRef>
          <a:fontRef idx="minor">
            <a:schemeClr val="dk1"/>
          </a:fontRef>
        </p:style>
        <p:txBody>
          <a:bodyPr vert="horz" lIns="54864" tIns="91440" rtlCol="0" anchor="ctr">
            <a:normAutofit fontScale="85000" lnSpcReduction="20000"/>
          </a:bodyPr>
          <a:lstStyle/>
          <a:p>
            <a:pPr marL="438912" indent="-320040">
              <a:buClr>
                <a:schemeClr val="accent1"/>
              </a:buClr>
              <a:buSzPct val="80000"/>
              <a:defRPr/>
            </a:pPr>
            <a:r>
              <a:rPr lang="pt-BR" sz="2700" b="1" dirty="0">
                <a:solidFill>
                  <a:srgbClr val="0070C0"/>
                </a:solidFill>
                <a:latin typeface="Courier New" pitchFamily="49" charset="0"/>
                <a:cs typeface="Courier New" pitchFamily="49" charset="0"/>
              </a:rPr>
              <a:t>int </a:t>
            </a:r>
            <a:r>
              <a:rPr lang="pt-BR" sz="2700" b="1" dirty="0">
                <a:solidFill>
                  <a:schemeClr val="tx1"/>
                </a:solidFill>
                <a:latin typeface="Courier New" pitchFamily="49" charset="0"/>
                <a:cs typeface="Courier New" pitchFamily="49" charset="0"/>
              </a:rPr>
              <a:t>sem_post (sem_t *sem);</a:t>
            </a:r>
            <a:endParaRPr lang="en-US" sz="2700" b="1" dirty="0">
              <a:solidFill>
                <a:schemeClr val="tx1"/>
              </a:solidFill>
              <a:latin typeface="Courier New" pitchFamily="49" charset="0"/>
              <a:cs typeface="Courier New" pitchFamily="49" charset="0"/>
            </a:endParaRPr>
          </a:p>
        </p:txBody>
      </p:sp>
      <p:sp>
        <p:nvSpPr>
          <p:cNvPr id="7" name="Content Placeholder 2">
            <a:extLst>
              <a:ext uri="{FF2B5EF4-FFF2-40B4-BE49-F238E27FC236}">
                <a16:creationId xmlns:a16="http://schemas.microsoft.com/office/drawing/2014/main" id="{0CF0368A-65DE-4817-A744-C1CEBF0ED2B7}"/>
              </a:ext>
            </a:extLst>
          </p:cNvPr>
          <p:cNvSpPr txBox="1">
            <a:spLocks/>
          </p:cNvSpPr>
          <p:nvPr/>
        </p:nvSpPr>
        <p:spPr>
          <a:xfrm>
            <a:off x="304800" y="4953000"/>
            <a:ext cx="11201400" cy="457200"/>
          </a:xfrm>
          <a:prstGeom prst="rect">
            <a:avLst/>
          </a:prstGeom>
          <a:ln/>
        </p:spPr>
        <p:style>
          <a:lnRef idx="1">
            <a:schemeClr val="dk1"/>
          </a:lnRef>
          <a:fillRef idx="2">
            <a:schemeClr val="dk1"/>
          </a:fillRef>
          <a:effectRef idx="1">
            <a:schemeClr val="dk1"/>
          </a:effectRef>
          <a:fontRef idx="minor">
            <a:schemeClr val="dk1"/>
          </a:fontRef>
        </p:style>
        <p:txBody>
          <a:bodyPr vert="horz" lIns="54864" tIns="91440" rtlCol="0" anchor="ctr">
            <a:normAutofit fontScale="85000" lnSpcReduction="20000"/>
          </a:bodyPr>
          <a:lstStyle/>
          <a:p>
            <a:pPr marL="438912" indent="-320040">
              <a:buClr>
                <a:schemeClr val="accent1"/>
              </a:buClr>
              <a:buSzPct val="80000"/>
              <a:defRPr/>
            </a:pPr>
            <a:r>
              <a:rPr lang="pt-BR" sz="2700" b="1" dirty="0">
                <a:solidFill>
                  <a:srgbClr val="0070C0"/>
                </a:solidFill>
                <a:latin typeface="Courier New" pitchFamily="49" charset="0"/>
                <a:cs typeface="Courier New" pitchFamily="49" charset="0"/>
              </a:rPr>
              <a:t>int </a:t>
            </a:r>
            <a:r>
              <a:rPr lang="pt-BR" sz="2700" b="1" dirty="0">
                <a:solidFill>
                  <a:schemeClr val="tx1"/>
                </a:solidFill>
                <a:latin typeface="Courier New" pitchFamily="49" charset="0"/>
                <a:cs typeface="Courier New" pitchFamily="49" charset="0"/>
              </a:rPr>
              <a:t>sem_close (sem_t *sem);</a:t>
            </a:r>
            <a:endParaRPr lang="en-US" sz="2700" b="1" dirty="0">
              <a:solidFill>
                <a:schemeClr val="tx1"/>
              </a:solidFill>
              <a:latin typeface="Courier New" pitchFamily="49" charset="0"/>
              <a:cs typeface="Courier New" pitchFamily="49" charset="0"/>
            </a:endParaRPr>
          </a:p>
        </p:txBody>
      </p:sp>
      <p:sp>
        <p:nvSpPr>
          <p:cNvPr id="8" name="Content Placeholder 2">
            <a:extLst>
              <a:ext uri="{FF2B5EF4-FFF2-40B4-BE49-F238E27FC236}">
                <a16:creationId xmlns:a16="http://schemas.microsoft.com/office/drawing/2014/main" id="{81D9CE09-EE73-48B8-8E1E-E606D4E13434}"/>
              </a:ext>
            </a:extLst>
          </p:cNvPr>
          <p:cNvSpPr txBox="1">
            <a:spLocks/>
          </p:cNvSpPr>
          <p:nvPr/>
        </p:nvSpPr>
        <p:spPr>
          <a:xfrm>
            <a:off x="304800" y="5867400"/>
            <a:ext cx="11201400" cy="457200"/>
          </a:xfrm>
          <a:prstGeom prst="rect">
            <a:avLst/>
          </a:prstGeom>
          <a:ln/>
        </p:spPr>
        <p:style>
          <a:lnRef idx="1">
            <a:schemeClr val="dk1"/>
          </a:lnRef>
          <a:fillRef idx="2">
            <a:schemeClr val="dk1"/>
          </a:fillRef>
          <a:effectRef idx="1">
            <a:schemeClr val="dk1"/>
          </a:effectRef>
          <a:fontRef idx="minor">
            <a:schemeClr val="dk1"/>
          </a:fontRef>
        </p:style>
        <p:txBody>
          <a:bodyPr vert="horz" lIns="54864" tIns="91440" rtlCol="0" anchor="ctr">
            <a:normAutofit fontScale="85000" lnSpcReduction="20000"/>
          </a:bodyPr>
          <a:lstStyle/>
          <a:p>
            <a:pPr marL="438912" indent="-320040">
              <a:buClr>
                <a:schemeClr val="accent1"/>
              </a:buClr>
              <a:buSzPct val="80000"/>
              <a:defRPr/>
            </a:pPr>
            <a:r>
              <a:rPr lang="en-US" sz="2700" b="1" dirty="0">
                <a:solidFill>
                  <a:srgbClr val="0070C0"/>
                </a:solidFill>
                <a:latin typeface="Courier New" pitchFamily="49" charset="0"/>
                <a:cs typeface="Courier New" pitchFamily="49" charset="0"/>
              </a:rPr>
              <a:t>int </a:t>
            </a:r>
            <a:r>
              <a:rPr lang="en-US" sz="2700" b="1" dirty="0" err="1">
                <a:solidFill>
                  <a:schemeClr val="tx1"/>
                </a:solidFill>
                <a:latin typeface="Courier New" pitchFamily="49" charset="0"/>
                <a:cs typeface="Courier New" pitchFamily="49" charset="0"/>
              </a:rPr>
              <a:t>sem_unlink</a:t>
            </a:r>
            <a:r>
              <a:rPr lang="en-US" sz="2700" b="1" dirty="0">
                <a:solidFill>
                  <a:schemeClr val="tx1"/>
                </a:solidFill>
                <a:latin typeface="Courier New" pitchFamily="49" charset="0"/>
                <a:cs typeface="Courier New" pitchFamily="49" charset="0"/>
              </a:rPr>
              <a:t> (</a:t>
            </a:r>
            <a:r>
              <a:rPr lang="en-US" sz="2700" b="1" dirty="0">
                <a:solidFill>
                  <a:srgbClr val="0070C0"/>
                </a:solidFill>
                <a:latin typeface="Courier New" pitchFamily="49" charset="0"/>
                <a:cs typeface="Courier New" pitchFamily="49" charset="0"/>
              </a:rPr>
              <a:t>const char</a:t>
            </a:r>
            <a:r>
              <a:rPr lang="en-US" sz="2700" b="1" dirty="0">
                <a:solidFill>
                  <a:schemeClr val="tx1"/>
                </a:solidFill>
                <a:latin typeface="Courier New" pitchFamily="49" charset="0"/>
                <a:cs typeface="Courier New" pitchFamily="49" charset="0"/>
              </a:rPr>
              <a:t> *name);</a:t>
            </a:r>
          </a:p>
        </p:txBody>
      </p:sp>
    </p:spTree>
    <p:extLst>
      <p:ext uri="{BB962C8B-B14F-4D97-AF65-F5344CB8AC3E}">
        <p14:creationId xmlns:p14="http://schemas.microsoft.com/office/powerpoint/2010/main" val="27999826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6"/>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7"/>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8"/>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3">
                                            <p:txEl>
                                              <p:pRg st="14" end="1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4" grpId="0" animBg="1"/>
      <p:bldP spid="5" grpId="0" animBg="1"/>
      <p:bldP spid="6" grpId="0" animBg="1"/>
      <p:bldP spid="7" grpId="0" animBg="1"/>
      <p:bldP spid="8" grpId="0" animBg="1"/>
    </p:bldLst>
  </p:timing>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Upcoming</a:t>
            </a:r>
          </a:p>
        </p:txBody>
      </p:sp>
      <p:sp>
        <p:nvSpPr>
          <p:cNvPr id="2" name="Text Placeholder 1"/>
          <p:cNvSpPr>
            <a:spLocks noGrp="1"/>
          </p:cNvSpPr>
          <p:nvPr>
            <p:ph type="body" idx="1"/>
          </p:nvPr>
        </p:nvSpPr>
        <p:spPr/>
        <p:txBody>
          <a:bodyPr/>
          <a:lstStyle/>
          <a:p>
            <a:endParaRPr lang="en-US"/>
          </a:p>
        </p:txBody>
      </p:sp>
    </p:spTree>
  </p:cSld>
  <p:clrMapOvr>
    <a:masterClrMapping/>
  </p:clrMapOvr>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Next time…</a:t>
            </a:r>
          </a:p>
        </p:txBody>
      </p:sp>
      <p:sp>
        <p:nvSpPr>
          <p:cNvPr id="3" name="Content Placeholder 2"/>
          <p:cNvSpPr>
            <a:spLocks noGrp="1"/>
          </p:cNvSpPr>
          <p:nvPr>
            <p:ph idx="1"/>
          </p:nvPr>
        </p:nvSpPr>
        <p:spPr/>
        <p:txBody>
          <a:bodyPr/>
          <a:lstStyle/>
          <a:p>
            <a:r>
              <a:rPr lang="en-US" dirty="0"/>
              <a:t>Exam 1!</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Reminders</a:t>
            </a:r>
          </a:p>
        </p:txBody>
      </p:sp>
      <p:sp>
        <p:nvSpPr>
          <p:cNvPr id="5" name="Content Placeholder 4"/>
          <p:cNvSpPr>
            <a:spLocks noGrp="1"/>
          </p:cNvSpPr>
          <p:nvPr>
            <p:ph idx="1"/>
          </p:nvPr>
        </p:nvSpPr>
        <p:spPr/>
        <p:txBody>
          <a:bodyPr>
            <a:normAutofit/>
          </a:bodyPr>
          <a:lstStyle/>
          <a:p>
            <a:r>
              <a:rPr lang="en-US" dirty="0"/>
              <a:t>Work on Assignment 3</a:t>
            </a:r>
          </a:p>
          <a:p>
            <a:pPr lvl="1"/>
            <a:r>
              <a:rPr lang="en-US" dirty="0"/>
              <a:t>Due Monday by midnight!</a:t>
            </a:r>
          </a:p>
          <a:p>
            <a:r>
              <a:rPr lang="en-US" dirty="0"/>
              <a:t>Review book sections up to 3.8</a:t>
            </a:r>
          </a:p>
          <a:p>
            <a:r>
              <a:rPr lang="en-US" dirty="0"/>
              <a:t>Exam 1 on </a:t>
            </a:r>
            <a:r>
              <a:rPr lang="en-US"/>
              <a:t>Monday!</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5">
                                            <p:txEl>
                                              <p:pRg st="1" end="1"/>
                                            </p:txEl>
                                          </p:spTgt>
                                        </p:tgtEl>
                                        <p:attrNameLst>
                                          <p:attrName>style.visibility</p:attrName>
                                        </p:attrNameLst>
                                      </p:cBhvr>
                                      <p:to>
                                        <p:strVal val="visible"/>
                                      </p:to>
                                    </p:set>
                                    <p:animEffect transition="in" filter="fade">
                                      <p:cBhvr>
                                        <p:cTn id="10" dur="500"/>
                                        <p:tgtEl>
                                          <p:spTgt spid="5">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animEffect transition="in" filter="fade">
                                      <p:cBhvr>
                                        <p:cTn id="15" dur="500"/>
                                        <p:tgtEl>
                                          <p:spTgt spid="5">
                                            <p:txEl>
                                              <p:pRg st="2" end="2"/>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5">
                                            <p:txEl>
                                              <p:pRg st="3" end="3"/>
                                            </p:txEl>
                                          </p:spTgt>
                                        </p:tgtEl>
                                        <p:attrNameLst>
                                          <p:attrName>style.visibility</p:attrName>
                                        </p:attrNameLst>
                                      </p:cBhvr>
                                      <p:to>
                                        <p:strVal val="visible"/>
                                      </p:to>
                                    </p:set>
                                    <p:animEffect transition="in" filter="fade">
                                      <p:cBhvr>
                                        <p:cTn id="20" dur="500"/>
                                        <p:tgtEl>
                                          <p:spTgt spid="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AF6CA97C-B844-451B-84DA-C5FED22E97DB}"/>
              </a:ext>
            </a:extLst>
          </p:cNvPr>
          <p:cNvSpPr>
            <a:spLocks noGrp="1"/>
          </p:cNvSpPr>
          <p:nvPr>
            <p:ph type="title"/>
          </p:nvPr>
        </p:nvSpPr>
        <p:spPr/>
        <p:txBody>
          <a:bodyPr/>
          <a:lstStyle/>
          <a:p>
            <a:r>
              <a:rPr lang="en-US" dirty="0"/>
              <a:t>System Architectures</a:t>
            </a:r>
          </a:p>
        </p:txBody>
      </p:sp>
      <p:sp>
        <p:nvSpPr>
          <p:cNvPr id="5" name="Text Placeholder 4">
            <a:extLst>
              <a:ext uri="{FF2B5EF4-FFF2-40B4-BE49-F238E27FC236}">
                <a16:creationId xmlns:a16="http://schemas.microsoft.com/office/drawing/2014/main" id="{62605B84-B290-488E-B14E-4A4E538F44EB}"/>
              </a:ext>
            </a:extLst>
          </p:cNvPr>
          <p:cNvSpPr>
            <a:spLocks noGrp="1"/>
          </p:cNvSpPr>
          <p:nvPr>
            <p:ph type="body" idx="1"/>
          </p:nvPr>
        </p:nvSpPr>
        <p:spPr/>
        <p:txBody>
          <a:bodyPr/>
          <a:lstStyle/>
          <a:p>
            <a:endParaRPr lang="en-US"/>
          </a:p>
        </p:txBody>
      </p:sp>
    </p:spTree>
    <p:extLst>
      <p:ext uri="{BB962C8B-B14F-4D97-AF65-F5344CB8AC3E}">
        <p14:creationId xmlns:p14="http://schemas.microsoft.com/office/powerpoint/2010/main" val="221447503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4EDC50-8850-4053-93D5-32D41347E757}"/>
              </a:ext>
            </a:extLst>
          </p:cNvPr>
          <p:cNvSpPr>
            <a:spLocks noGrp="1"/>
          </p:cNvSpPr>
          <p:nvPr>
            <p:ph type="title"/>
          </p:nvPr>
        </p:nvSpPr>
        <p:spPr/>
        <p:txBody>
          <a:bodyPr/>
          <a:lstStyle/>
          <a:p>
            <a:r>
              <a:rPr lang="en-US" dirty="0"/>
              <a:t>Tradeoffs</a:t>
            </a:r>
          </a:p>
        </p:txBody>
      </p:sp>
      <p:sp>
        <p:nvSpPr>
          <p:cNvPr id="3" name="Content Placeholder 2">
            <a:extLst>
              <a:ext uri="{FF2B5EF4-FFF2-40B4-BE49-F238E27FC236}">
                <a16:creationId xmlns:a16="http://schemas.microsoft.com/office/drawing/2014/main" id="{33E5B661-7D75-4717-B527-26E9AD008E5E}"/>
              </a:ext>
            </a:extLst>
          </p:cNvPr>
          <p:cNvSpPr>
            <a:spLocks noGrp="1"/>
          </p:cNvSpPr>
          <p:nvPr>
            <p:ph idx="1"/>
          </p:nvPr>
        </p:nvSpPr>
        <p:spPr/>
        <p:txBody>
          <a:bodyPr>
            <a:normAutofit fontScale="85000" lnSpcReduction="20000"/>
          </a:bodyPr>
          <a:lstStyle/>
          <a:p>
            <a:r>
              <a:rPr lang="en-US" dirty="0"/>
              <a:t>Space/time tradeoff</a:t>
            </a:r>
          </a:p>
          <a:p>
            <a:pPr lvl="1"/>
            <a:r>
              <a:rPr lang="en-US" dirty="0"/>
              <a:t>Sometimes using more resources can allow faster execution</a:t>
            </a:r>
          </a:p>
          <a:p>
            <a:pPr lvl="1"/>
            <a:r>
              <a:rPr lang="en-US" dirty="0"/>
              <a:t>Example: Buffer sizes in communication</a:t>
            </a:r>
          </a:p>
          <a:p>
            <a:pPr lvl="1"/>
            <a:r>
              <a:rPr lang="en-US" dirty="0"/>
              <a:t>Example: Hash tables from data structures</a:t>
            </a:r>
          </a:p>
          <a:p>
            <a:r>
              <a:rPr lang="en-US" dirty="0"/>
              <a:t>Interface abstraction</a:t>
            </a:r>
          </a:p>
          <a:p>
            <a:pPr lvl="1"/>
            <a:r>
              <a:rPr lang="en-US" dirty="0"/>
              <a:t>Treating different things through a common abstraction makes a system simpler</a:t>
            </a:r>
          </a:p>
          <a:p>
            <a:pPr lvl="2"/>
            <a:r>
              <a:rPr lang="en-US" dirty="0"/>
              <a:t>But it also prevents optimization</a:t>
            </a:r>
          </a:p>
          <a:p>
            <a:pPr lvl="1"/>
            <a:r>
              <a:rPr lang="en-US" dirty="0"/>
              <a:t>Example: Linux treats networking, files, and many memory accesses like reading and writing to files</a:t>
            </a:r>
          </a:p>
          <a:p>
            <a:r>
              <a:rPr lang="en-US" dirty="0"/>
              <a:t>Security vs. usability</a:t>
            </a:r>
          </a:p>
          <a:p>
            <a:pPr lvl="1"/>
            <a:r>
              <a:rPr lang="en-US" dirty="0"/>
              <a:t>Greater security always entails less usability</a:t>
            </a:r>
          </a:p>
          <a:p>
            <a:pPr lvl="1"/>
            <a:r>
              <a:rPr lang="en-US" dirty="0"/>
              <a:t>Different products need the balance at different levels</a:t>
            </a:r>
          </a:p>
          <a:p>
            <a:endParaRPr lang="en-US" dirty="0"/>
          </a:p>
        </p:txBody>
      </p:sp>
    </p:spTree>
    <p:extLst>
      <p:ext uri="{BB962C8B-B14F-4D97-AF65-F5344CB8AC3E}">
        <p14:creationId xmlns:p14="http://schemas.microsoft.com/office/powerpoint/2010/main" val="27379533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C7C2E8-BEC4-4D32-82E4-93F3B3EF1FE1}"/>
              </a:ext>
            </a:extLst>
          </p:cNvPr>
          <p:cNvSpPr>
            <a:spLocks noGrp="1"/>
          </p:cNvSpPr>
          <p:nvPr>
            <p:ph type="title"/>
          </p:nvPr>
        </p:nvSpPr>
        <p:spPr/>
        <p:txBody>
          <a:bodyPr/>
          <a:lstStyle/>
          <a:p>
            <a:r>
              <a:rPr lang="en-US" dirty="0"/>
              <a:t>System architectures</a:t>
            </a:r>
          </a:p>
        </p:txBody>
      </p:sp>
      <p:sp>
        <p:nvSpPr>
          <p:cNvPr id="3" name="Content Placeholder 2">
            <a:extLst>
              <a:ext uri="{FF2B5EF4-FFF2-40B4-BE49-F238E27FC236}">
                <a16:creationId xmlns:a16="http://schemas.microsoft.com/office/drawing/2014/main" id="{2C5FBB6E-3DAF-4D21-98EA-1AD2A1919447}"/>
              </a:ext>
            </a:extLst>
          </p:cNvPr>
          <p:cNvSpPr>
            <a:spLocks noGrp="1"/>
          </p:cNvSpPr>
          <p:nvPr>
            <p:ph idx="1"/>
          </p:nvPr>
        </p:nvSpPr>
        <p:spPr/>
        <p:txBody>
          <a:bodyPr>
            <a:normAutofit fontScale="85000" lnSpcReduction="20000"/>
          </a:bodyPr>
          <a:lstStyle/>
          <a:p>
            <a:r>
              <a:rPr lang="en-US" dirty="0"/>
              <a:t>System architectures are models of systems that describe:</a:t>
            </a:r>
          </a:p>
          <a:p>
            <a:pPr lvl="1"/>
            <a:r>
              <a:rPr lang="en-US" dirty="0"/>
              <a:t>Relationships between entities in the system</a:t>
            </a:r>
          </a:p>
          <a:p>
            <a:pPr lvl="1"/>
            <a:r>
              <a:rPr lang="en-US" dirty="0"/>
              <a:t>Ways the entities communicate</a:t>
            </a:r>
          </a:p>
          <a:p>
            <a:r>
              <a:rPr lang="en-US" dirty="0"/>
              <a:t>Different architectural styles have pros and cons</a:t>
            </a:r>
          </a:p>
          <a:p>
            <a:r>
              <a:rPr lang="en-US" dirty="0"/>
              <a:t>Using a certain style can have big impacts on system performance</a:t>
            </a:r>
          </a:p>
          <a:p>
            <a:r>
              <a:rPr lang="en-US" dirty="0"/>
              <a:t>Common styles:</a:t>
            </a:r>
          </a:p>
          <a:p>
            <a:pPr lvl="1"/>
            <a:r>
              <a:rPr lang="en-US" dirty="0"/>
              <a:t>Client/server</a:t>
            </a:r>
          </a:p>
          <a:p>
            <a:pPr lvl="1"/>
            <a:r>
              <a:rPr lang="en-US" dirty="0"/>
              <a:t>Peer-to-peer (P2P) </a:t>
            </a:r>
          </a:p>
          <a:p>
            <a:pPr lvl="1"/>
            <a:r>
              <a:rPr lang="en-US" dirty="0"/>
              <a:t>Layered</a:t>
            </a:r>
          </a:p>
          <a:p>
            <a:pPr lvl="1"/>
            <a:r>
              <a:rPr lang="en-US" dirty="0"/>
              <a:t>Pipe-and-filter</a:t>
            </a:r>
          </a:p>
          <a:p>
            <a:pPr lvl="1"/>
            <a:r>
              <a:rPr lang="en-US" dirty="0"/>
              <a:t>Event-driven</a:t>
            </a:r>
          </a:p>
          <a:p>
            <a:pPr lvl="1"/>
            <a:r>
              <a:rPr lang="en-US" dirty="0"/>
              <a:t>Hybrid</a:t>
            </a:r>
          </a:p>
        </p:txBody>
      </p:sp>
    </p:spTree>
    <p:extLst>
      <p:ext uri="{BB962C8B-B14F-4D97-AF65-F5344CB8AC3E}">
        <p14:creationId xmlns:p14="http://schemas.microsoft.com/office/powerpoint/2010/main" val="4806408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04694B-509D-46DF-B01B-EE236C12B13C}"/>
              </a:ext>
            </a:extLst>
          </p:cNvPr>
          <p:cNvSpPr>
            <a:spLocks noGrp="1"/>
          </p:cNvSpPr>
          <p:nvPr>
            <p:ph type="title"/>
          </p:nvPr>
        </p:nvSpPr>
        <p:spPr/>
        <p:txBody>
          <a:bodyPr/>
          <a:lstStyle/>
          <a:p>
            <a:pPr lvl="0"/>
            <a:r>
              <a:rPr lang="en-US"/>
              <a:t>Client/server architectures</a:t>
            </a:r>
            <a:endParaRPr lang="en-US" dirty="0"/>
          </a:p>
        </p:txBody>
      </p:sp>
      <p:sp>
        <p:nvSpPr>
          <p:cNvPr id="5" name="Content Placeholder 4">
            <a:extLst>
              <a:ext uri="{FF2B5EF4-FFF2-40B4-BE49-F238E27FC236}">
                <a16:creationId xmlns:a16="http://schemas.microsoft.com/office/drawing/2014/main" id="{50050456-E456-4816-B374-546F91111EC5}"/>
              </a:ext>
            </a:extLst>
          </p:cNvPr>
          <p:cNvSpPr>
            <a:spLocks noGrp="1"/>
          </p:cNvSpPr>
          <p:nvPr>
            <p:ph idx="1"/>
          </p:nvPr>
        </p:nvSpPr>
        <p:spPr>
          <a:xfrm>
            <a:off x="609600" y="1775192"/>
            <a:ext cx="7543800" cy="4625609"/>
          </a:xfrm>
        </p:spPr>
        <p:txBody>
          <a:bodyPr>
            <a:normAutofit fontScale="85000" lnSpcReduction="10000"/>
          </a:bodyPr>
          <a:lstStyle/>
          <a:p>
            <a:r>
              <a:rPr lang="en-US" dirty="0"/>
              <a:t>This book considers </a:t>
            </a:r>
            <a:r>
              <a:rPr lang="en-US" b="1" dirty="0"/>
              <a:t>client/server architectures </a:t>
            </a:r>
            <a:r>
              <a:rPr lang="en-US" dirty="0"/>
              <a:t>from the perspective of a many clients connecting to a single server</a:t>
            </a:r>
          </a:p>
          <a:p>
            <a:pPr lvl="1"/>
            <a:r>
              <a:rPr lang="en-US" dirty="0"/>
              <a:t>If you recall, the Software Engineering book describes client/server as a system with many servers, each of which offer a single service</a:t>
            </a:r>
          </a:p>
          <a:p>
            <a:r>
              <a:rPr lang="en-US" dirty="0"/>
              <a:t>How does a client know how to reach the server?</a:t>
            </a:r>
          </a:p>
          <a:p>
            <a:pPr lvl="1"/>
            <a:r>
              <a:rPr lang="en-US" dirty="0"/>
              <a:t>Uniform resource identifier (URI) is a common way: </a:t>
            </a:r>
            <a:r>
              <a:rPr lang="en-US" dirty="0">
                <a:hlinkClick r:id="rId2"/>
              </a:rPr>
              <a:t>www.goats.net/image.jpg</a:t>
            </a:r>
            <a:endParaRPr lang="en-US" dirty="0"/>
          </a:p>
          <a:p>
            <a:r>
              <a:rPr lang="en-US" dirty="0"/>
              <a:t>Client/server architectures depend on </a:t>
            </a:r>
            <a:r>
              <a:rPr lang="en-US" b="1" dirty="0"/>
              <a:t>protocols</a:t>
            </a:r>
            <a:r>
              <a:rPr lang="en-US" dirty="0"/>
              <a:t> to define how clients can request services and understand the response</a:t>
            </a:r>
          </a:p>
        </p:txBody>
      </p:sp>
      <p:graphicFrame>
        <p:nvGraphicFramePr>
          <p:cNvPr id="3" name="Diagram 2">
            <a:extLst>
              <a:ext uri="{FF2B5EF4-FFF2-40B4-BE49-F238E27FC236}">
                <a16:creationId xmlns:a16="http://schemas.microsoft.com/office/drawing/2014/main" id="{47BD4CFB-E1A0-45EC-8A0B-C4F0F7CAC753}"/>
              </a:ext>
            </a:extLst>
          </p:cNvPr>
          <p:cNvGraphicFramePr/>
          <p:nvPr>
            <p:extLst/>
          </p:nvPr>
        </p:nvGraphicFramePr>
        <p:xfrm>
          <a:off x="6667144" y="1862667"/>
          <a:ext cx="6388456" cy="392853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0189409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Last time</a:t>
            </a:r>
          </a:p>
        </p:txBody>
      </p:sp>
      <p:sp>
        <p:nvSpPr>
          <p:cNvPr id="3" name="Content Placeholder 2"/>
          <p:cNvSpPr>
            <a:spLocks noGrp="1"/>
          </p:cNvSpPr>
          <p:nvPr>
            <p:ph idx="1"/>
          </p:nvPr>
        </p:nvSpPr>
        <p:spPr/>
        <p:txBody>
          <a:bodyPr>
            <a:normAutofit/>
          </a:bodyPr>
          <a:lstStyle/>
          <a:p>
            <a:r>
              <a:rPr lang="en-US" dirty="0"/>
              <a:t>What did we talk about last time?</a:t>
            </a:r>
          </a:p>
          <a:p>
            <a:r>
              <a:rPr lang="en-US" dirty="0"/>
              <a:t>Shared memory</a:t>
            </a:r>
          </a:p>
          <a:p>
            <a:r>
              <a:rPr lang="en-US" dirty="0"/>
              <a:t>Semaphores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A559E3-A5DA-442F-8812-679F8E4663D8}"/>
              </a:ext>
            </a:extLst>
          </p:cNvPr>
          <p:cNvSpPr>
            <a:spLocks noGrp="1"/>
          </p:cNvSpPr>
          <p:nvPr>
            <p:ph type="title"/>
          </p:nvPr>
        </p:nvSpPr>
        <p:spPr/>
        <p:txBody>
          <a:bodyPr>
            <a:normAutofit fontScale="90000"/>
          </a:bodyPr>
          <a:lstStyle/>
          <a:p>
            <a:r>
              <a:rPr lang="en-US" dirty="0"/>
              <a:t>Client/server advantages and disadvantages</a:t>
            </a:r>
          </a:p>
        </p:txBody>
      </p:sp>
      <p:sp>
        <p:nvSpPr>
          <p:cNvPr id="6" name="Text Placeholder 5">
            <a:extLst>
              <a:ext uri="{FF2B5EF4-FFF2-40B4-BE49-F238E27FC236}">
                <a16:creationId xmlns:a16="http://schemas.microsoft.com/office/drawing/2014/main" id="{FF071637-32AF-454B-95E4-998109AA790A}"/>
              </a:ext>
            </a:extLst>
          </p:cNvPr>
          <p:cNvSpPr>
            <a:spLocks noGrp="1"/>
          </p:cNvSpPr>
          <p:nvPr>
            <p:ph type="body" idx="1"/>
          </p:nvPr>
        </p:nvSpPr>
        <p:spPr/>
        <p:txBody>
          <a:bodyPr/>
          <a:lstStyle/>
          <a:p>
            <a:r>
              <a:rPr lang="en-US" dirty="0"/>
              <a:t>Advantages</a:t>
            </a:r>
          </a:p>
        </p:txBody>
      </p:sp>
      <p:sp>
        <p:nvSpPr>
          <p:cNvPr id="7" name="Content Placeholder 6">
            <a:extLst>
              <a:ext uri="{FF2B5EF4-FFF2-40B4-BE49-F238E27FC236}">
                <a16:creationId xmlns:a16="http://schemas.microsoft.com/office/drawing/2014/main" id="{806DCF52-D6AF-4F43-90B6-DC1CBD99A83D}"/>
              </a:ext>
            </a:extLst>
          </p:cNvPr>
          <p:cNvSpPr>
            <a:spLocks noGrp="1"/>
          </p:cNvSpPr>
          <p:nvPr>
            <p:ph sz="half" idx="2"/>
          </p:nvPr>
        </p:nvSpPr>
        <p:spPr>
          <a:xfrm>
            <a:off x="609600" y="2449512"/>
            <a:ext cx="5386917" cy="2198688"/>
          </a:xfrm>
        </p:spPr>
        <p:txBody>
          <a:bodyPr/>
          <a:lstStyle/>
          <a:p>
            <a:r>
              <a:rPr lang="en-US" dirty="0"/>
              <a:t>Updates are simple, because only the server needs to be updated</a:t>
            </a:r>
          </a:p>
          <a:p>
            <a:r>
              <a:rPr lang="en-US" dirty="0"/>
              <a:t>Only the server needs to be checked for security problems or data corruption</a:t>
            </a:r>
          </a:p>
          <a:p>
            <a:endParaRPr lang="en-US" dirty="0"/>
          </a:p>
        </p:txBody>
      </p:sp>
      <p:sp>
        <p:nvSpPr>
          <p:cNvPr id="8" name="Text Placeholder 7">
            <a:extLst>
              <a:ext uri="{FF2B5EF4-FFF2-40B4-BE49-F238E27FC236}">
                <a16:creationId xmlns:a16="http://schemas.microsoft.com/office/drawing/2014/main" id="{743DAB5F-03D9-49DB-B207-A3F4FCF2025D}"/>
              </a:ext>
            </a:extLst>
          </p:cNvPr>
          <p:cNvSpPr>
            <a:spLocks noGrp="1"/>
          </p:cNvSpPr>
          <p:nvPr>
            <p:ph type="body" sz="quarter" idx="3"/>
          </p:nvPr>
        </p:nvSpPr>
        <p:spPr/>
        <p:txBody>
          <a:bodyPr/>
          <a:lstStyle/>
          <a:p>
            <a:r>
              <a:rPr lang="en-US" dirty="0"/>
              <a:t>Disadvantages</a:t>
            </a:r>
          </a:p>
        </p:txBody>
      </p:sp>
      <p:sp>
        <p:nvSpPr>
          <p:cNvPr id="9" name="Content Placeholder 8">
            <a:extLst>
              <a:ext uri="{FF2B5EF4-FFF2-40B4-BE49-F238E27FC236}">
                <a16:creationId xmlns:a16="http://schemas.microsoft.com/office/drawing/2014/main" id="{8338B914-BADE-443E-A054-8912E160AD8E}"/>
              </a:ext>
            </a:extLst>
          </p:cNvPr>
          <p:cNvSpPr>
            <a:spLocks noGrp="1"/>
          </p:cNvSpPr>
          <p:nvPr>
            <p:ph sz="quarter" idx="4"/>
          </p:nvPr>
        </p:nvSpPr>
        <p:spPr>
          <a:xfrm>
            <a:off x="6193368" y="2449512"/>
            <a:ext cx="5389033" cy="2198688"/>
          </a:xfrm>
        </p:spPr>
        <p:txBody>
          <a:bodyPr/>
          <a:lstStyle/>
          <a:p>
            <a:r>
              <a:rPr lang="en-US" dirty="0"/>
              <a:t>Single point of failure</a:t>
            </a:r>
          </a:p>
        </p:txBody>
      </p:sp>
      <p:sp>
        <p:nvSpPr>
          <p:cNvPr id="11" name="Content Placeholder 6">
            <a:extLst>
              <a:ext uri="{FF2B5EF4-FFF2-40B4-BE49-F238E27FC236}">
                <a16:creationId xmlns:a16="http://schemas.microsoft.com/office/drawing/2014/main" id="{31B1AEE2-5875-41F0-B41A-0B90E245D032}"/>
              </a:ext>
            </a:extLst>
          </p:cNvPr>
          <p:cNvSpPr txBox="1">
            <a:spLocks/>
          </p:cNvSpPr>
          <p:nvPr/>
        </p:nvSpPr>
        <p:spPr>
          <a:xfrm>
            <a:off x="609600" y="4999281"/>
            <a:ext cx="10972800" cy="1477719"/>
          </a:xfrm>
          <a:prstGeom prst="rect">
            <a:avLst/>
          </a:prstGeom>
        </p:spPr>
        <p:txBody>
          <a:bodyPr vert="horz" lIns="54864" tIns="91440" rtlCol="0">
            <a:normAutofit/>
          </a:bodyPr>
          <a:lstStyle>
            <a:lvl1pPr marL="438912" indent="-320040" algn="l" rtl="0" eaLnBrk="1" latinLnBrk="0" hangingPunct="1">
              <a:spcBef>
                <a:spcPts val="0"/>
              </a:spcBef>
              <a:buClr>
                <a:schemeClr val="accent1"/>
              </a:buClr>
              <a:buSzPct val="80000"/>
              <a:buFont typeface="Wingdings 2"/>
              <a:buChar char=""/>
              <a:defRPr kumimoji="0" sz="2400" kern="1200">
                <a:solidFill>
                  <a:schemeClr val="tx1"/>
                </a:solidFill>
                <a:latin typeface="+mn-lt"/>
                <a:ea typeface="+mn-ea"/>
                <a:cs typeface="+mn-cs"/>
              </a:defRPr>
            </a:lvl1pPr>
            <a:lvl2pPr marL="731520" indent="-274320" algn="l" rtl="0" eaLnBrk="1" latinLnBrk="0" hangingPunct="1">
              <a:spcBef>
                <a:spcPct val="20000"/>
              </a:spcBef>
              <a:buClr>
                <a:schemeClr val="accent2"/>
              </a:buClr>
              <a:buSzPct val="90000"/>
              <a:buFont typeface="Wingdings"/>
              <a:buChar char=""/>
              <a:defRPr kumimoji="0" sz="2000" kern="1200">
                <a:solidFill>
                  <a:schemeClr val="tx1"/>
                </a:solidFill>
                <a:latin typeface="+mn-lt"/>
                <a:ea typeface="+mn-ea"/>
                <a:cs typeface="+mn-cs"/>
              </a:defRPr>
            </a:lvl2pPr>
            <a:lvl3pPr marL="996696" indent="-228600" algn="l" rtl="0" eaLnBrk="1" latinLnBrk="0" hangingPunct="1">
              <a:spcBef>
                <a:spcPct val="20000"/>
              </a:spcBef>
              <a:buClr>
                <a:schemeClr val="accent3"/>
              </a:buClr>
              <a:buFont typeface="Arial"/>
              <a:buChar char="▪"/>
              <a:defRPr kumimoji="0" sz="1800" kern="1200">
                <a:solidFill>
                  <a:schemeClr val="tx1"/>
                </a:solidFill>
                <a:latin typeface="+mn-lt"/>
                <a:ea typeface="+mn-ea"/>
                <a:cs typeface="+mn-cs"/>
              </a:defRPr>
            </a:lvl3pPr>
            <a:lvl4pPr marL="1216152" indent="-182880" algn="l" rtl="0" eaLnBrk="1" latinLnBrk="0" hangingPunct="1">
              <a:spcBef>
                <a:spcPct val="20000"/>
              </a:spcBef>
              <a:buClr>
                <a:schemeClr val="accent4"/>
              </a:buClr>
              <a:buFont typeface="Arial"/>
              <a:buChar char="▪"/>
              <a:defRPr kumimoji="0" sz="1600" kern="1200">
                <a:solidFill>
                  <a:schemeClr val="tx1"/>
                </a:solidFill>
                <a:latin typeface="+mn-lt"/>
                <a:ea typeface="+mn-ea"/>
                <a:cs typeface="+mn-cs"/>
              </a:defRPr>
            </a:lvl4pPr>
            <a:lvl5pPr marL="1426464" indent="-182880" algn="l" rtl="0" eaLnBrk="1" latinLnBrk="0" hangingPunct="1">
              <a:spcBef>
                <a:spcPct val="20000"/>
              </a:spcBef>
              <a:buClr>
                <a:schemeClr val="accent5"/>
              </a:buClr>
              <a:buFont typeface="Wingdings 3"/>
              <a:buChar char=""/>
              <a:defRPr kumimoji="0" lang="en-US" sz="1600" kern="1200">
                <a:solidFill>
                  <a:schemeClr val="tx1"/>
                </a:solidFill>
                <a:latin typeface="+mn-lt"/>
                <a:ea typeface="+mn-ea"/>
                <a:cs typeface="+mn-cs"/>
              </a:defRPr>
            </a:lvl5pPr>
            <a:lvl6pPr marL="1627632" indent="-182880" algn="l" rtl="0" eaLnBrk="1" latinLnBrk="0" hangingPunct="1">
              <a:spcBef>
                <a:spcPct val="20000"/>
              </a:spcBef>
              <a:buClr>
                <a:schemeClr val="accent6"/>
              </a:buClr>
              <a:buSzPct val="100000"/>
              <a:buFont typeface="Wingdings 2"/>
              <a:buChar char=""/>
              <a:defRPr kumimoji="0" sz="1600" kern="1200">
                <a:solidFill>
                  <a:schemeClr val="tx1"/>
                </a:solidFill>
                <a:latin typeface="+mn-lt"/>
                <a:ea typeface="+mn-ea"/>
                <a:cs typeface="+mn-cs"/>
              </a:defRPr>
            </a:lvl6pPr>
            <a:lvl7pPr marL="1828800" indent="-182880" algn="l" rtl="0" eaLnBrk="1" latinLnBrk="0" hangingPunct="1">
              <a:spcBef>
                <a:spcPct val="20000"/>
              </a:spcBef>
              <a:buClr>
                <a:schemeClr val="accent1"/>
              </a:buClr>
              <a:buSzPct val="100000"/>
              <a:buFont typeface="Wingdings 2"/>
              <a:buChar char=""/>
              <a:defRPr kumimoji="0" sz="1600" kern="1200">
                <a:solidFill>
                  <a:schemeClr val="tx1"/>
                </a:solidFill>
                <a:latin typeface="+mn-lt"/>
                <a:ea typeface="+mn-ea"/>
                <a:cs typeface="+mn-cs"/>
              </a:defRPr>
            </a:lvl7pPr>
            <a:lvl8pPr marL="2029968" indent="-182880" algn="l" rtl="0" eaLnBrk="1" latinLnBrk="0" hangingPunct="1">
              <a:spcBef>
                <a:spcPct val="20000"/>
              </a:spcBef>
              <a:buClr>
                <a:schemeClr val="accent2"/>
              </a:buClr>
              <a:buFont typeface="Wingdings 2" pitchFamily="18" charset="2"/>
              <a:buChar char=""/>
              <a:defRPr kumimoji="0" sz="1600" kern="1200">
                <a:solidFill>
                  <a:schemeClr val="tx1"/>
                </a:solidFill>
                <a:latin typeface="+mn-lt"/>
                <a:ea typeface="+mn-ea"/>
                <a:cs typeface="+mn-cs"/>
              </a:defRPr>
            </a:lvl8pPr>
            <a:lvl9pPr marL="2231136" indent="-182880" algn="l" rtl="0" eaLnBrk="1" latinLnBrk="0" hangingPunct="1">
              <a:spcBef>
                <a:spcPct val="20000"/>
              </a:spcBef>
              <a:buClr>
                <a:schemeClr val="accent3"/>
              </a:buClr>
              <a:buFont typeface="Wingdings 2" pitchFamily="18" charset="2"/>
              <a:buChar char=""/>
              <a:defRPr kumimoji="0" sz="1600" kern="1200" baseline="0">
                <a:solidFill>
                  <a:schemeClr val="tx1"/>
                </a:solidFill>
                <a:latin typeface="+mn-lt"/>
                <a:ea typeface="+mn-ea"/>
                <a:cs typeface="+mn-cs"/>
              </a:defRPr>
            </a:lvl9pPr>
            <a:extLst/>
          </a:lstStyle>
          <a:p>
            <a:r>
              <a:rPr lang="en-US" dirty="0"/>
              <a:t>To reduce the single point of failure problem, it's common to have multiple servers that offer the same services or files</a:t>
            </a:r>
          </a:p>
          <a:p>
            <a:r>
              <a:rPr lang="en-US" dirty="0"/>
              <a:t>To work, these servers must coordinate with each other when one is updated</a:t>
            </a:r>
          </a:p>
        </p:txBody>
      </p:sp>
    </p:spTree>
    <p:extLst>
      <p:ext uri="{BB962C8B-B14F-4D97-AF65-F5344CB8AC3E}">
        <p14:creationId xmlns:p14="http://schemas.microsoft.com/office/powerpoint/2010/main" val="23743889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9">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1">
                                            <p:txEl>
                                              <p:pRg st="0" end="0"/>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1">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p"/>
      <p:bldP spid="9"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5874E2-E13D-4C5F-93B9-31302AB518C6}"/>
              </a:ext>
            </a:extLst>
          </p:cNvPr>
          <p:cNvSpPr>
            <a:spLocks noGrp="1"/>
          </p:cNvSpPr>
          <p:nvPr>
            <p:ph type="title"/>
          </p:nvPr>
        </p:nvSpPr>
        <p:spPr/>
        <p:txBody>
          <a:bodyPr/>
          <a:lstStyle/>
          <a:p>
            <a:pPr lvl="0"/>
            <a:r>
              <a:rPr lang="en-US"/>
              <a:t>Peer-to-peer (P2P) architectures</a:t>
            </a:r>
            <a:endParaRPr lang="en-US" dirty="0"/>
          </a:p>
        </p:txBody>
      </p:sp>
      <p:sp>
        <p:nvSpPr>
          <p:cNvPr id="5" name="Content Placeholder 4">
            <a:extLst>
              <a:ext uri="{FF2B5EF4-FFF2-40B4-BE49-F238E27FC236}">
                <a16:creationId xmlns:a16="http://schemas.microsoft.com/office/drawing/2014/main" id="{96C8A10D-8429-4DD4-B1B6-4897279D39F2}"/>
              </a:ext>
            </a:extLst>
          </p:cNvPr>
          <p:cNvSpPr>
            <a:spLocks noGrp="1"/>
          </p:cNvSpPr>
          <p:nvPr>
            <p:ph idx="1"/>
          </p:nvPr>
        </p:nvSpPr>
        <p:spPr>
          <a:xfrm>
            <a:off x="609600" y="1775192"/>
            <a:ext cx="7924800" cy="4625609"/>
          </a:xfrm>
        </p:spPr>
        <p:txBody>
          <a:bodyPr>
            <a:normAutofit fontScale="85000" lnSpcReduction="20000"/>
          </a:bodyPr>
          <a:lstStyle/>
          <a:p>
            <a:r>
              <a:rPr lang="en-US" dirty="0"/>
              <a:t>If more and more servers are used, the architecture begins to look like a </a:t>
            </a:r>
            <a:r>
              <a:rPr lang="en-US" b="1" dirty="0"/>
              <a:t>P2P architecture</a:t>
            </a:r>
          </a:p>
          <a:p>
            <a:pPr lvl="1"/>
            <a:r>
              <a:rPr lang="en-US" dirty="0"/>
              <a:t>BitTorrent</a:t>
            </a:r>
          </a:p>
          <a:p>
            <a:pPr lvl="1"/>
            <a:r>
              <a:rPr lang="en-US" dirty="0"/>
              <a:t>DNS</a:t>
            </a:r>
          </a:p>
          <a:p>
            <a:r>
              <a:rPr lang="en-US" dirty="0"/>
              <a:t>In P2P, there is usually no distinction between clients and servers, since most entities act as both</a:t>
            </a:r>
          </a:p>
          <a:p>
            <a:r>
              <a:rPr lang="en-US" dirty="0"/>
              <a:t>Advantages:</a:t>
            </a:r>
          </a:p>
          <a:p>
            <a:pPr lvl="1"/>
            <a:r>
              <a:rPr lang="en-US" dirty="0"/>
              <a:t>Service scales, staying the same or improving as the number of users goes up</a:t>
            </a:r>
          </a:p>
          <a:p>
            <a:r>
              <a:rPr lang="en-US" dirty="0"/>
              <a:t>Disadvantages:</a:t>
            </a:r>
          </a:p>
          <a:p>
            <a:pPr lvl="1"/>
            <a:r>
              <a:rPr lang="en-US" dirty="0"/>
              <a:t>Security: A corrupted node can be hard to detect</a:t>
            </a:r>
          </a:p>
          <a:p>
            <a:pPr lvl="1"/>
            <a:r>
              <a:rPr lang="en-US" dirty="0"/>
              <a:t>Administration: Propagating changes can be difficult</a:t>
            </a:r>
          </a:p>
          <a:p>
            <a:endParaRPr lang="en-US" dirty="0"/>
          </a:p>
          <a:p>
            <a:endParaRPr lang="en-US" dirty="0"/>
          </a:p>
        </p:txBody>
      </p:sp>
      <p:graphicFrame>
        <p:nvGraphicFramePr>
          <p:cNvPr id="3" name="Diagram 2">
            <a:extLst>
              <a:ext uri="{FF2B5EF4-FFF2-40B4-BE49-F238E27FC236}">
                <a16:creationId xmlns:a16="http://schemas.microsoft.com/office/drawing/2014/main" id="{7695A11B-8C17-4424-A374-F93D99DCAC99}"/>
              </a:ext>
            </a:extLst>
          </p:cNvPr>
          <p:cNvGraphicFramePr/>
          <p:nvPr>
            <p:extLst/>
          </p:nvPr>
        </p:nvGraphicFramePr>
        <p:xfrm>
          <a:off x="8229600" y="1775192"/>
          <a:ext cx="3844182" cy="415910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1295622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5">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5">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5">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5">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A1DAA1-A167-4B40-8A36-E207A9E35123}"/>
              </a:ext>
            </a:extLst>
          </p:cNvPr>
          <p:cNvSpPr>
            <a:spLocks noGrp="1"/>
          </p:cNvSpPr>
          <p:nvPr>
            <p:ph type="title"/>
          </p:nvPr>
        </p:nvSpPr>
        <p:spPr/>
        <p:txBody>
          <a:bodyPr/>
          <a:lstStyle/>
          <a:p>
            <a:pPr lvl="0"/>
            <a:r>
              <a:rPr lang="en-US"/>
              <a:t>Layered architectures</a:t>
            </a:r>
            <a:endParaRPr lang="en-US" dirty="0"/>
          </a:p>
        </p:txBody>
      </p:sp>
      <p:sp>
        <p:nvSpPr>
          <p:cNvPr id="5" name="Content Placeholder 4">
            <a:extLst>
              <a:ext uri="{FF2B5EF4-FFF2-40B4-BE49-F238E27FC236}">
                <a16:creationId xmlns:a16="http://schemas.microsoft.com/office/drawing/2014/main" id="{4A4C05B7-E93B-4130-8088-B7E80CCF5FDE}"/>
              </a:ext>
            </a:extLst>
          </p:cNvPr>
          <p:cNvSpPr>
            <a:spLocks noGrp="1"/>
          </p:cNvSpPr>
          <p:nvPr>
            <p:ph idx="1"/>
          </p:nvPr>
        </p:nvSpPr>
        <p:spPr>
          <a:xfrm>
            <a:off x="609600" y="1775192"/>
            <a:ext cx="7620000" cy="4625609"/>
          </a:xfrm>
        </p:spPr>
        <p:txBody>
          <a:bodyPr>
            <a:normAutofit fontScale="77500" lnSpcReduction="20000"/>
          </a:bodyPr>
          <a:lstStyle/>
          <a:p>
            <a:r>
              <a:rPr lang="en-US" b="1" dirty="0"/>
              <a:t>Layered architectures</a:t>
            </a:r>
            <a:r>
              <a:rPr lang="en-US" dirty="0"/>
              <a:t> divide systems into a strict hierarchy of components</a:t>
            </a:r>
          </a:p>
          <a:p>
            <a:r>
              <a:rPr lang="en-US" dirty="0"/>
              <a:t>Each layer can only communicate with the layer above and below it</a:t>
            </a:r>
          </a:p>
          <a:p>
            <a:r>
              <a:rPr lang="en-US" dirty="0"/>
              <a:t>Advantages:</a:t>
            </a:r>
          </a:p>
          <a:p>
            <a:pPr lvl="1"/>
            <a:r>
              <a:rPr lang="en-US" dirty="0"/>
              <a:t>As long as a new layer knows how to talk to the layer above and below, it can be swapped out with an old layer</a:t>
            </a:r>
          </a:p>
          <a:p>
            <a:pPr lvl="1"/>
            <a:r>
              <a:rPr lang="en-US" dirty="0"/>
              <a:t>New layers can be added on top</a:t>
            </a:r>
          </a:p>
          <a:p>
            <a:r>
              <a:rPr lang="en-US" dirty="0"/>
              <a:t>Disadvantages:</a:t>
            </a:r>
          </a:p>
          <a:p>
            <a:pPr lvl="1"/>
            <a:r>
              <a:rPr lang="en-US" dirty="0"/>
              <a:t>It's hard to divide systems into hierarchical layers</a:t>
            </a:r>
          </a:p>
          <a:p>
            <a:pPr lvl="1"/>
            <a:r>
              <a:rPr lang="en-US" dirty="0"/>
              <a:t>It can be inefficient to prevent one layer from talking directly to one much lower or higher</a:t>
            </a:r>
          </a:p>
          <a:p>
            <a:pPr lvl="1"/>
            <a:r>
              <a:rPr lang="en-US" dirty="0"/>
              <a:t>Some services at each layer are redundant</a:t>
            </a:r>
          </a:p>
        </p:txBody>
      </p:sp>
      <p:graphicFrame>
        <p:nvGraphicFramePr>
          <p:cNvPr id="4" name="Diagram 3">
            <a:extLst>
              <a:ext uri="{FF2B5EF4-FFF2-40B4-BE49-F238E27FC236}">
                <a16:creationId xmlns:a16="http://schemas.microsoft.com/office/drawing/2014/main" id="{C01F66F6-94CA-48EC-A2B9-A50D0E2A66C3}"/>
              </a:ext>
            </a:extLst>
          </p:cNvPr>
          <p:cNvGraphicFramePr/>
          <p:nvPr>
            <p:extLst/>
          </p:nvPr>
        </p:nvGraphicFramePr>
        <p:xfrm>
          <a:off x="8382000" y="2667001"/>
          <a:ext cx="3581400" cy="289559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5807256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5">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5">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5">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5">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900AE7-3323-4978-9F2D-15589CCE4516}"/>
              </a:ext>
            </a:extLst>
          </p:cNvPr>
          <p:cNvSpPr>
            <a:spLocks noGrp="1"/>
          </p:cNvSpPr>
          <p:nvPr>
            <p:ph type="title"/>
          </p:nvPr>
        </p:nvSpPr>
        <p:spPr/>
        <p:txBody>
          <a:bodyPr/>
          <a:lstStyle/>
          <a:p>
            <a:pPr lvl="0"/>
            <a:r>
              <a:rPr lang="en-US"/>
              <a:t>Pipe-and-filter architectures</a:t>
            </a:r>
            <a:endParaRPr lang="en-US" dirty="0"/>
          </a:p>
        </p:txBody>
      </p:sp>
      <p:sp>
        <p:nvSpPr>
          <p:cNvPr id="5" name="Content Placeholder 4">
            <a:extLst>
              <a:ext uri="{FF2B5EF4-FFF2-40B4-BE49-F238E27FC236}">
                <a16:creationId xmlns:a16="http://schemas.microsoft.com/office/drawing/2014/main" id="{7E7B07EE-0C95-457A-B596-19DC8871EC57}"/>
              </a:ext>
            </a:extLst>
          </p:cNvPr>
          <p:cNvSpPr>
            <a:spLocks noGrp="1"/>
          </p:cNvSpPr>
          <p:nvPr>
            <p:ph idx="1"/>
          </p:nvPr>
        </p:nvSpPr>
        <p:spPr>
          <a:xfrm>
            <a:off x="609600" y="1775192"/>
            <a:ext cx="10972800" cy="4625609"/>
          </a:xfrm>
        </p:spPr>
        <p:txBody>
          <a:bodyPr>
            <a:normAutofit fontScale="70000" lnSpcReduction="20000"/>
          </a:bodyPr>
          <a:lstStyle/>
          <a:p>
            <a:r>
              <a:rPr lang="en-US" b="1" dirty="0"/>
              <a:t>Pipe-and-filter architectures</a:t>
            </a:r>
            <a:r>
              <a:rPr lang="en-US" dirty="0"/>
              <a:t> send data in one direction through a series of components</a:t>
            </a:r>
          </a:p>
          <a:p>
            <a:r>
              <a:rPr lang="en-US" dirty="0"/>
              <a:t>The output of one stage is the input of the next</a:t>
            </a:r>
          </a:p>
          <a:p>
            <a:r>
              <a:rPr lang="en-US" dirty="0"/>
              <a:t>Each stage transforms the data in some way</a:t>
            </a:r>
          </a:p>
          <a:p>
            <a:r>
              <a:rPr lang="en-US" dirty="0"/>
              <a:t>Examples:</a:t>
            </a:r>
          </a:p>
          <a:p>
            <a:pPr lvl="1"/>
            <a:r>
              <a:rPr lang="en-US" dirty="0"/>
              <a:t>Linux command-line piping</a:t>
            </a:r>
          </a:p>
          <a:p>
            <a:pPr lvl="1"/>
            <a:endParaRPr lang="en-US" dirty="0"/>
          </a:p>
          <a:p>
            <a:pPr lvl="1"/>
            <a:endParaRPr lang="en-US" dirty="0"/>
          </a:p>
          <a:p>
            <a:pPr lvl="1"/>
            <a:endParaRPr lang="en-US" dirty="0"/>
          </a:p>
          <a:p>
            <a:pPr lvl="1"/>
            <a:r>
              <a:rPr lang="en-US" dirty="0"/>
              <a:t>Java stream filtering</a:t>
            </a:r>
          </a:p>
          <a:p>
            <a:pPr lvl="1"/>
            <a:r>
              <a:rPr lang="en-US" dirty="0"/>
              <a:t>Stages of a compiler</a:t>
            </a:r>
          </a:p>
          <a:p>
            <a:r>
              <a:rPr lang="en-US" dirty="0"/>
              <a:t>Advantages:</a:t>
            </a:r>
          </a:p>
          <a:p>
            <a:pPr lvl="1"/>
            <a:r>
              <a:rPr lang="en-US" dirty="0"/>
              <a:t>Good for serial data processing</a:t>
            </a:r>
          </a:p>
          <a:p>
            <a:pPr lvl="1"/>
            <a:r>
              <a:rPr lang="en-US" dirty="0"/>
              <a:t>Modular components that have the same input and output can be reused in different sequences</a:t>
            </a:r>
          </a:p>
          <a:p>
            <a:r>
              <a:rPr lang="en-US" dirty="0"/>
              <a:t>Disadvantage: No error recovery if something breaks in the middle</a:t>
            </a:r>
          </a:p>
        </p:txBody>
      </p:sp>
      <p:sp>
        <p:nvSpPr>
          <p:cNvPr id="4" name="Rectangle 3">
            <a:extLst>
              <a:ext uri="{FF2B5EF4-FFF2-40B4-BE49-F238E27FC236}">
                <a16:creationId xmlns:a16="http://schemas.microsoft.com/office/drawing/2014/main" id="{DC018154-293D-4B4C-BD7A-DEF2F0B9A196}"/>
              </a:ext>
            </a:extLst>
          </p:cNvPr>
          <p:cNvSpPr/>
          <p:nvPr/>
        </p:nvSpPr>
        <p:spPr>
          <a:xfrm>
            <a:off x="609600" y="3352800"/>
            <a:ext cx="10972800" cy="609600"/>
          </a:xfrm>
          <a:prstGeom prst="rect">
            <a:avLst/>
          </a:prstGeom>
          <a:solidFill>
            <a:schemeClr val="accent4">
              <a:lumMod val="50000"/>
            </a:schemeClr>
          </a:solidFill>
          <a:ln w="50800" cmpd="sng"/>
        </p:spPr>
        <p:style>
          <a:lnRef idx="3">
            <a:schemeClr val="lt1"/>
          </a:lnRef>
          <a:fillRef idx="1">
            <a:schemeClr val="dk1"/>
          </a:fillRef>
          <a:effectRef idx="1">
            <a:schemeClr val="dk1"/>
          </a:effectRef>
          <a:fontRef idx="minor">
            <a:schemeClr val="lt1"/>
          </a:fontRef>
        </p:style>
        <p:txBody>
          <a:bodyPr rtlCol="0" anchor="ctr" anchorCtr="0">
            <a:normAutofit fontScale="92500"/>
          </a:bodyPr>
          <a:lstStyle/>
          <a:p>
            <a:r>
              <a:rPr lang="en-US" sz="2800" b="1" dirty="0">
                <a:latin typeface="Courier New" pitchFamily="49" charset="0"/>
                <a:cs typeface="Courier New" pitchFamily="49" charset="0"/>
              </a:rPr>
              <a:t>sort foo.txt | grep -</a:t>
            </a:r>
            <a:r>
              <a:rPr lang="en-US" sz="2800" b="1" dirty="0" err="1">
                <a:latin typeface="Courier New" pitchFamily="49" charset="0"/>
                <a:cs typeface="Courier New" pitchFamily="49" charset="0"/>
              </a:rPr>
              <a:t>i</a:t>
            </a:r>
            <a:r>
              <a:rPr lang="en-US" sz="2800" b="1" dirty="0">
                <a:latin typeface="Courier New" pitchFamily="49" charset="0"/>
                <a:cs typeface="Courier New" pitchFamily="49" charset="0"/>
              </a:rPr>
              <a:t> error | head -n 10 &gt; out.txt</a:t>
            </a:r>
          </a:p>
        </p:txBody>
      </p:sp>
    </p:spTree>
    <p:extLst>
      <p:ext uri="{BB962C8B-B14F-4D97-AF65-F5344CB8AC3E}">
        <p14:creationId xmlns:p14="http://schemas.microsoft.com/office/powerpoint/2010/main" val="23402350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4"/>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5">
                                            <p:txEl>
                                              <p:pRg st="8" end="8"/>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5">
                                            <p:txEl>
                                              <p:pRg st="9" end="9"/>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5">
                                            <p:txEl>
                                              <p:pRg st="10" end="10"/>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5">
                                            <p:txEl>
                                              <p:pRg st="11" end="11"/>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5">
                                            <p:txEl>
                                              <p:pRg st="12" end="12"/>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5">
                                            <p:txEl>
                                              <p:pRg st="13" end="1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uiExpand="1" build="p"/>
      <p:bldP spid="4"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265CD7-44B7-4887-9DE0-D135F9A5B75F}"/>
              </a:ext>
            </a:extLst>
          </p:cNvPr>
          <p:cNvSpPr>
            <a:spLocks noGrp="1"/>
          </p:cNvSpPr>
          <p:nvPr>
            <p:ph type="title"/>
          </p:nvPr>
        </p:nvSpPr>
        <p:spPr/>
        <p:txBody>
          <a:bodyPr/>
          <a:lstStyle/>
          <a:p>
            <a:pPr lvl="0"/>
            <a:r>
              <a:rPr lang="en-US"/>
              <a:t>Event-driven architectures</a:t>
            </a:r>
            <a:endParaRPr lang="en-US" dirty="0"/>
          </a:p>
        </p:txBody>
      </p:sp>
      <p:sp>
        <p:nvSpPr>
          <p:cNvPr id="5" name="Content Placeholder 4">
            <a:extLst>
              <a:ext uri="{FF2B5EF4-FFF2-40B4-BE49-F238E27FC236}">
                <a16:creationId xmlns:a16="http://schemas.microsoft.com/office/drawing/2014/main" id="{7E100ECF-FE92-4386-AEFD-753B78439110}"/>
              </a:ext>
            </a:extLst>
          </p:cNvPr>
          <p:cNvSpPr>
            <a:spLocks noGrp="1"/>
          </p:cNvSpPr>
          <p:nvPr>
            <p:ph idx="1"/>
          </p:nvPr>
        </p:nvSpPr>
        <p:spPr>
          <a:xfrm>
            <a:off x="609600" y="1775193"/>
            <a:ext cx="8153400" cy="4854207"/>
          </a:xfrm>
        </p:spPr>
        <p:txBody>
          <a:bodyPr>
            <a:normAutofit fontScale="70000" lnSpcReduction="20000"/>
          </a:bodyPr>
          <a:lstStyle/>
          <a:p>
            <a:r>
              <a:rPr lang="en-US" b="1"/>
              <a:t>Event-driven architectures</a:t>
            </a:r>
            <a:r>
              <a:rPr lang="en-US"/>
              <a:t> react to events, changes in the state of the system</a:t>
            </a:r>
          </a:p>
          <a:p>
            <a:pPr lvl="1"/>
            <a:r>
              <a:rPr lang="en-US"/>
              <a:t>GUIs are a common example of event-driven architectures</a:t>
            </a:r>
          </a:p>
          <a:p>
            <a:r>
              <a:rPr lang="en-US"/>
              <a:t>Event generator create events</a:t>
            </a:r>
          </a:p>
          <a:p>
            <a:r>
              <a:rPr lang="en-US"/>
              <a:t>Event channels send the event to the appropriate event handlers</a:t>
            </a:r>
          </a:p>
          <a:p>
            <a:endParaRPr lang="en-US"/>
          </a:p>
          <a:p>
            <a:endParaRPr lang="en-US"/>
          </a:p>
          <a:p>
            <a:endParaRPr lang="en-US"/>
          </a:p>
          <a:p>
            <a:endParaRPr lang="en-US"/>
          </a:p>
          <a:p>
            <a:endParaRPr lang="en-US"/>
          </a:p>
          <a:p>
            <a:r>
              <a:rPr lang="en-US"/>
              <a:t>Advantages:</a:t>
            </a:r>
          </a:p>
          <a:p>
            <a:pPr lvl="1"/>
            <a:r>
              <a:rPr lang="en-US"/>
              <a:t>Adding new event generators and handlers allows for an extensible system</a:t>
            </a:r>
          </a:p>
          <a:p>
            <a:pPr lvl="1"/>
            <a:r>
              <a:rPr lang="en-US"/>
              <a:t>Good for reactive systems</a:t>
            </a:r>
          </a:p>
          <a:p>
            <a:r>
              <a:rPr lang="en-US"/>
              <a:t>Disadvantage: Timing can be complicated, especially for shared resources</a:t>
            </a:r>
          </a:p>
          <a:p>
            <a:pPr lvl="1"/>
            <a:endParaRPr lang="en-US"/>
          </a:p>
          <a:p>
            <a:pPr lvl="1"/>
            <a:endParaRPr lang="en-US" dirty="0"/>
          </a:p>
        </p:txBody>
      </p:sp>
      <p:graphicFrame>
        <p:nvGraphicFramePr>
          <p:cNvPr id="3" name="Diagram 2">
            <a:extLst>
              <a:ext uri="{FF2B5EF4-FFF2-40B4-BE49-F238E27FC236}">
                <a16:creationId xmlns:a16="http://schemas.microsoft.com/office/drawing/2014/main" id="{AECFCBBA-F76A-4080-935B-B80062CCA615}"/>
              </a:ext>
            </a:extLst>
          </p:cNvPr>
          <p:cNvGraphicFramePr/>
          <p:nvPr>
            <p:extLst/>
          </p:nvPr>
        </p:nvGraphicFramePr>
        <p:xfrm>
          <a:off x="2438400" y="3484032"/>
          <a:ext cx="6426200" cy="103293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Rectangle: Rounded Corners 3">
            <a:extLst>
              <a:ext uri="{FF2B5EF4-FFF2-40B4-BE49-F238E27FC236}">
                <a16:creationId xmlns:a16="http://schemas.microsoft.com/office/drawing/2014/main" id="{E07F29E7-7B3A-4694-B3F9-3E53D1D0D0C4}"/>
              </a:ext>
            </a:extLst>
          </p:cNvPr>
          <p:cNvSpPr/>
          <p:nvPr/>
        </p:nvSpPr>
        <p:spPr>
          <a:xfrm>
            <a:off x="9677400" y="2133600"/>
            <a:ext cx="1703572" cy="1032934"/>
          </a:xfrm>
          <a:prstGeom prst="round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t>Event Handler 1</a:t>
            </a:r>
          </a:p>
        </p:txBody>
      </p:sp>
      <p:sp>
        <p:nvSpPr>
          <p:cNvPr id="6" name="Rectangle: Rounded Corners 5">
            <a:extLst>
              <a:ext uri="{FF2B5EF4-FFF2-40B4-BE49-F238E27FC236}">
                <a16:creationId xmlns:a16="http://schemas.microsoft.com/office/drawing/2014/main" id="{48C66105-3075-4237-9BE3-D8B265FA45D4}"/>
              </a:ext>
            </a:extLst>
          </p:cNvPr>
          <p:cNvSpPr/>
          <p:nvPr/>
        </p:nvSpPr>
        <p:spPr>
          <a:xfrm>
            <a:off x="9677400" y="3484033"/>
            <a:ext cx="1703572" cy="1032934"/>
          </a:xfrm>
          <a:prstGeom prst="round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t>Event Handler 2</a:t>
            </a:r>
          </a:p>
        </p:txBody>
      </p:sp>
      <p:sp>
        <p:nvSpPr>
          <p:cNvPr id="7" name="Rectangle: Rounded Corners 6">
            <a:extLst>
              <a:ext uri="{FF2B5EF4-FFF2-40B4-BE49-F238E27FC236}">
                <a16:creationId xmlns:a16="http://schemas.microsoft.com/office/drawing/2014/main" id="{42296890-2536-4240-BE06-FD39300B866A}"/>
              </a:ext>
            </a:extLst>
          </p:cNvPr>
          <p:cNvSpPr/>
          <p:nvPr/>
        </p:nvSpPr>
        <p:spPr>
          <a:xfrm>
            <a:off x="9677400" y="4834466"/>
            <a:ext cx="1703572" cy="1032934"/>
          </a:xfrm>
          <a:prstGeom prst="round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t>Event Handler 3</a:t>
            </a:r>
          </a:p>
        </p:txBody>
      </p:sp>
      <p:grpSp>
        <p:nvGrpSpPr>
          <p:cNvPr id="8" name="Group 7">
            <a:extLst>
              <a:ext uri="{FF2B5EF4-FFF2-40B4-BE49-F238E27FC236}">
                <a16:creationId xmlns:a16="http://schemas.microsoft.com/office/drawing/2014/main" id="{28CDF717-ECDB-4AFF-9E91-6B2686A2ACA4}"/>
              </a:ext>
            </a:extLst>
          </p:cNvPr>
          <p:cNvGrpSpPr/>
          <p:nvPr/>
        </p:nvGrpSpPr>
        <p:grpSpPr>
          <a:xfrm>
            <a:off x="9092058" y="3806677"/>
            <a:ext cx="357884" cy="418656"/>
            <a:chOff x="4225979" y="307138"/>
            <a:chExt cx="357884" cy="418656"/>
          </a:xfrm>
        </p:grpSpPr>
        <p:sp>
          <p:nvSpPr>
            <p:cNvPr id="9" name="Arrow: Right 8">
              <a:extLst>
                <a:ext uri="{FF2B5EF4-FFF2-40B4-BE49-F238E27FC236}">
                  <a16:creationId xmlns:a16="http://schemas.microsoft.com/office/drawing/2014/main" id="{E3B45D90-CE1F-4154-A6E9-A09CC364FFDC}"/>
                </a:ext>
              </a:extLst>
            </p:cNvPr>
            <p:cNvSpPr/>
            <p:nvPr/>
          </p:nvSpPr>
          <p:spPr>
            <a:xfrm>
              <a:off x="4225979" y="307138"/>
              <a:ext cx="357884" cy="418656"/>
            </a:xfrm>
            <a:prstGeom prst="rightArrow">
              <a:avLst>
                <a:gd name="adj1" fmla="val 60000"/>
                <a:gd name="adj2" fmla="val 50000"/>
              </a:avLst>
            </a:prstGeom>
            <a:ln>
              <a:noFill/>
            </a:ln>
          </p:spPr>
          <p:style>
            <a:lnRef idx="2">
              <a:schemeClr val="accent1">
                <a:shade val="50000"/>
              </a:schemeClr>
            </a:lnRef>
            <a:fillRef idx="1">
              <a:schemeClr val="accent1"/>
            </a:fillRef>
            <a:effectRef idx="0">
              <a:schemeClr val="accent1"/>
            </a:effectRef>
            <a:fontRef idx="minor">
              <a:schemeClr val="lt1"/>
            </a:fontRef>
          </p:style>
        </p:sp>
        <p:sp>
          <p:nvSpPr>
            <p:cNvPr id="10" name="Arrow: Right 4">
              <a:extLst>
                <a:ext uri="{FF2B5EF4-FFF2-40B4-BE49-F238E27FC236}">
                  <a16:creationId xmlns:a16="http://schemas.microsoft.com/office/drawing/2014/main" id="{AF9D5772-7892-4B5A-B8AF-628524FA11C2}"/>
                </a:ext>
              </a:extLst>
            </p:cNvPr>
            <p:cNvSpPr txBox="1"/>
            <p:nvPr/>
          </p:nvSpPr>
          <p:spPr>
            <a:xfrm>
              <a:off x="4225979" y="390869"/>
              <a:ext cx="250519" cy="251194"/>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spcFirstLastPara="0" vert="horz" wrap="square" lIns="0" tIns="0" rIns="0" bIns="0" numCol="1" spcCol="1270" anchor="ctr" anchorCtr="0">
              <a:noAutofit/>
            </a:bodyPr>
            <a:lstStyle/>
            <a:p>
              <a:pPr marL="0" lvl="0" indent="0" algn="ctr" defTabSz="755650">
                <a:lnSpc>
                  <a:spcPct val="90000"/>
                </a:lnSpc>
                <a:spcBef>
                  <a:spcPct val="0"/>
                </a:spcBef>
                <a:spcAft>
                  <a:spcPct val="35000"/>
                </a:spcAft>
                <a:buNone/>
              </a:pPr>
              <a:endParaRPr lang="en-US" sz="1700" kern="1200"/>
            </a:p>
          </p:txBody>
        </p:sp>
      </p:grpSp>
      <p:grpSp>
        <p:nvGrpSpPr>
          <p:cNvPr id="11" name="Group 10">
            <a:extLst>
              <a:ext uri="{FF2B5EF4-FFF2-40B4-BE49-F238E27FC236}">
                <a16:creationId xmlns:a16="http://schemas.microsoft.com/office/drawing/2014/main" id="{5B4781C9-F210-4531-B09D-3A049EF83C30}"/>
              </a:ext>
            </a:extLst>
          </p:cNvPr>
          <p:cNvGrpSpPr/>
          <p:nvPr/>
        </p:nvGrpSpPr>
        <p:grpSpPr>
          <a:xfrm rot="2700000">
            <a:off x="9092058" y="4826269"/>
            <a:ext cx="357884" cy="418656"/>
            <a:chOff x="4225979" y="307138"/>
            <a:chExt cx="357884" cy="418656"/>
          </a:xfrm>
        </p:grpSpPr>
        <p:sp>
          <p:nvSpPr>
            <p:cNvPr id="12" name="Arrow: Right 11">
              <a:extLst>
                <a:ext uri="{FF2B5EF4-FFF2-40B4-BE49-F238E27FC236}">
                  <a16:creationId xmlns:a16="http://schemas.microsoft.com/office/drawing/2014/main" id="{7212BEF9-8EDE-47BA-BF18-BBE3823DC219}"/>
                </a:ext>
              </a:extLst>
            </p:cNvPr>
            <p:cNvSpPr/>
            <p:nvPr/>
          </p:nvSpPr>
          <p:spPr>
            <a:xfrm>
              <a:off x="4225979" y="307138"/>
              <a:ext cx="357884" cy="418656"/>
            </a:xfrm>
            <a:prstGeom prst="rightArrow">
              <a:avLst>
                <a:gd name="adj1" fmla="val 60000"/>
                <a:gd name="adj2" fmla="val 50000"/>
              </a:avLst>
            </a:prstGeom>
            <a:ln>
              <a:noFill/>
            </a:ln>
          </p:spPr>
          <p:style>
            <a:lnRef idx="2">
              <a:schemeClr val="accent1">
                <a:shade val="50000"/>
              </a:schemeClr>
            </a:lnRef>
            <a:fillRef idx="1">
              <a:schemeClr val="accent1"/>
            </a:fillRef>
            <a:effectRef idx="0">
              <a:schemeClr val="accent1"/>
            </a:effectRef>
            <a:fontRef idx="minor">
              <a:schemeClr val="lt1"/>
            </a:fontRef>
          </p:style>
        </p:sp>
        <p:sp>
          <p:nvSpPr>
            <p:cNvPr id="13" name="Arrow: Right 4">
              <a:extLst>
                <a:ext uri="{FF2B5EF4-FFF2-40B4-BE49-F238E27FC236}">
                  <a16:creationId xmlns:a16="http://schemas.microsoft.com/office/drawing/2014/main" id="{1E57F778-6BA7-4260-A541-385446055B32}"/>
                </a:ext>
              </a:extLst>
            </p:cNvPr>
            <p:cNvSpPr txBox="1"/>
            <p:nvPr/>
          </p:nvSpPr>
          <p:spPr>
            <a:xfrm>
              <a:off x="4225979" y="390869"/>
              <a:ext cx="250519" cy="251194"/>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spcFirstLastPara="0" vert="horz" wrap="square" lIns="0" tIns="0" rIns="0" bIns="0" numCol="1" spcCol="1270" anchor="ctr" anchorCtr="0">
              <a:noAutofit/>
            </a:bodyPr>
            <a:lstStyle/>
            <a:p>
              <a:pPr marL="0" lvl="0" indent="0" algn="ctr" defTabSz="755650">
                <a:lnSpc>
                  <a:spcPct val="90000"/>
                </a:lnSpc>
                <a:spcBef>
                  <a:spcPct val="0"/>
                </a:spcBef>
                <a:spcAft>
                  <a:spcPct val="35000"/>
                </a:spcAft>
                <a:buNone/>
              </a:pPr>
              <a:endParaRPr lang="en-US" sz="1700" kern="1200"/>
            </a:p>
          </p:txBody>
        </p:sp>
      </p:grpSp>
      <p:grpSp>
        <p:nvGrpSpPr>
          <p:cNvPr id="14" name="Group 13">
            <a:extLst>
              <a:ext uri="{FF2B5EF4-FFF2-40B4-BE49-F238E27FC236}">
                <a16:creationId xmlns:a16="http://schemas.microsoft.com/office/drawing/2014/main" id="{17533D93-3DE1-45E3-B5FD-8D139BA6F917}"/>
              </a:ext>
            </a:extLst>
          </p:cNvPr>
          <p:cNvGrpSpPr/>
          <p:nvPr/>
        </p:nvGrpSpPr>
        <p:grpSpPr>
          <a:xfrm rot="-2700000">
            <a:off x="9092058" y="2907894"/>
            <a:ext cx="357884" cy="418656"/>
            <a:chOff x="4225979" y="307138"/>
            <a:chExt cx="357884" cy="418656"/>
          </a:xfrm>
        </p:grpSpPr>
        <p:sp>
          <p:nvSpPr>
            <p:cNvPr id="15" name="Arrow: Right 14">
              <a:extLst>
                <a:ext uri="{FF2B5EF4-FFF2-40B4-BE49-F238E27FC236}">
                  <a16:creationId xmlns:a16="http://schemas.microsoft.com/office/drawing/2014/main" id="{51CC45D7-CE14-4D30-96B4-36AA94A71CBC}"/>
                </a:ext>
              </a:extLst>
            </p:cNvPr>
            <p:cNvSpPr/>
            <p:nvPr/>
          </p:nvSpPr>
          <p:spPr>
            <a:xfrm>
              <a:off x="4225979" y="307138"/>
              <a:ext cx="357884" cy="418656"/>
            </a:xfrm>
            <a:prstGeom prst="rightArrow">
              <a:avLst>
                <a:gd name="adj1" fmla="val 60000"/>
                <a:gd name="adj2" fmla="val 50000"/>
              </a:avLst>
            </a:prstGeom>
            <a:ln>
              <a:noFill/>
            </a:ln>
          </p:spPr>
          <p:style>
            <a:lnRef idx="2">
              <a:schemeClr val="accent1">
                <a:shade val="50000"/>
              </a:schemeClr>
            </a:lnRef>
            <a:fillRef idx="1">
              <a:schemeClr val="accent1"/>
            </a:fillRef>
            <a:effectRef idx="0">
              <a:schemeClr val="accent1"/>
            </a:effectRef>
            <a:fontRef idx="minor">
              <a:schemeClr val="lt1"/>
            </a:fontRef>
          </p:style>
        </p:sp>
        <p:sp>
          <p:nvSpPr>
            <p:cNvPr id="16" name="Arrow: Right 4">
              <a:extLst>
                <a:ext uri="{FF2B5EF4-FFF2-40B4-BE49-F238E27FC236}">
                  <a16:creationId xmlns:a16="http://schemas.microsoft.com/office/drawing/2014/main" id="{AA090B3F-C61B-42F3-927A-A04AFC61C910}"/>
                </a:ext>
              </a:extLst>
            </p:cNvPr>
            <p:cNvSpPr txBox="1"/>
            <p:nvPr/>
          </p:nvSpPr>
          <p:spPr>
            <a:xfrm>
              <a:off x="4225979" y="390869"/>
              <a:ext cx="250519" cy="251194"/>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spcFirstLastPara="0" vert="horz" wrap="square" lIns="0" tIns="0" rIns="0" bIns="0" numCol="1" spcCol="1270" anchor="ctr" anchorCtr="0">
              <a:noAutofit/>
            </a:bodyPr>
            <a:lstStyle/>
            <a:p>
              <a:pPr marL="0" lvl="0" indent="0" algn="ctr" defTabSz="755650">
                <a:lnSpc>
                  <a:spcPct val="90000"/>
                </a:lnSpc>
                <a:spcBef>
                  <a:spcPct val="0"/>
                </a:spcBef>
                <a:spcAft>
                  <a:spcPct val="35000"/>
                </a:spcAft>
                <a:buNone/>
              </a:pPr>
              <a:endParaRPr lang="en-US" sz="1700" kern="1200"/>
            </a:p>
          </p:txBody>
        </p:sp>
      </p:grpSp>
    </p:spTree>
    <p:extLst>
      <p:ext uri="{BB962C8B-B14F-4D97-AF65-F5344CB8AC3E}">
        <p14:creationId xmlns:p14="http://schemas.microsoft.com/office/powerpoint/2010/main" val="19632174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
                                            <p:txEl>
                                              <p:pRg st="9" end="9"/>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5">
                                            <p:txEl>
                                              <p:pRg st="10" end="10"/>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5">
                                            <p:txEl>
                                              <p:pRg st="11" end="11"/>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5">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476A77-23D0-4555-8A70-2D616E74C323}"/>
              </a:ext>
            </a:extLst>
          </p:cNvPr>
          <p:cNvSpPr>
            <a:spLocks noGrp="1"/>
          </p:cNvSpPr>
          <p:nvPr>
            <p:ph type="title"/>
          </p:nvPr>
        </p:nvSpPr>
        <p:spPr/>
        <p:txBody>
          <a:bodyPr/>
          <a:lstStyle/>
          <a:p>
            <a:pPr lvl="0"/>
            <a:r>
              <a:rPr lang="en-US"/>
              <a:t>Hybrid architectures</a:t>
            </a:r>
            <a:endParaRPr lang="en-US" dirty="0"/>
          </a:p>
        </p:txBody>
      </p:sp>
      <p:sp>
        <p:nvSpPr>
          <p:cNvPr id="5" name="Content Placeholder 4">
            <a:extLst>
              <a:ext uri="{FF2B5EF4-FFF2-40B4-BE49-F238E27FC236}">
                <a16:creationId xmlns:a16="http://schemas.microsoft.com/office/drawing/2014/main" id="{1253D2DD-1631-4321-81AB-FE93EC306DBE}"/>
              </a:ext>
            </a:extLst>
          </p:cNvPr>
          <p:cNvSpPr>
            <a:spLocks noGrp="1"/>
          </p:cNvSpPr>
          <p:nvPr>
            <p:ph idx="1"/>
          </p:nvPr>
        </p:nvSpPr>
        <p:spPr/>
        <p:txBody>
          <a:bodyPr>
            <a:normAutofit fontScale="85000" lnSpcReduction="20000"/>
          </a:bodyPr>
          <a:lstStyle/>
          <a:p>
            <a:r>
              <a:rPr lang="en-US" dirty="0"/>
              <a:t>We talk about the previous architectures because they're models that have been successful in the past</a:t>
            </a:r>
          </a:p>
          <a:p>
            <a:r>
              <a:rPr lang="en-US" dirty="0"/>
              <a:t>Most real systems are a mix of different architectures</a:t>
            </a:r>
          </a:p>
          <a:p>
            <a:pPr lvl="1"/>
            <a:r>
              <a:rPr lang="en-US" dirty="0"/>
              <a:t>The whole system could be one architecture, but its components have their own</a:t>
            </a:r>
          </a:p>
          <a:p>
            <a:pPr lvl="1"/>
            <a:r>
              <a:rPr lang="en-US" dirty="0"/>
              <a:t>A system is mostly one architecture, but it breaks a couple of rules</a:t>
            </a:r>
          </a:p>
          <a:p>
            <a:pPr lvl="1"/>
            <a:r>
              <a:rPr lang="en-US" dirty="0"/>
              <a:t>There can be different ways of looking at the same system</a:t>
            </a:r>
          </a:p>
          <a:p>
            <a:r>
              <a:rPr lang="en-US" dirty="0"/>
              <a:t>Example: OS kernel</a:t>
            </a:r>
          </a:p>
          <a:p>
            <a:pPr lvl="1"/>
            <a:r>
              <a:rPr lang="en-US" dirty="0"/>
              <a:t>Event-driven because it has interrupt handlers to respond to signals from the hardware</a:t>
            </a:r>
          </a:p>
          <a:p>
            <a:pPr lvl="1"/>
            <a:r>
              <a:rPr lang="en-US" dirty="0"/>
              <a:t>Client/server because applications that make system calls are making requests</a:t>
            </a:r>
          </a:p>
          <a:p>
            <a:pPr lvl="1"/>
            <a:r>
              <a:rPr lang="en-US" dirty="0"/>
              <a:t>Layered because file systems and networking operate with layers from the generic operation down to the requirements of particular hardware</a:t>
            </a:r>
          </a:p>
          <a:p>
            <a:pPr lvl="1"/>
            <a:endParaRPr lang="en-US" dirty="0"/>
          </a:p>
          <a:p>
            <a:pPr lvl="1"/>
            <a:endParaRPr lang="en-US" dirty="0"/>
          </a:p>
        </p:txBody>
      </p:sp>
    </p:spTree>
    <p:extLst>
      <p:ext uri="{BB962C8B-B14F-4D97-AF65-F5344CB8AC3E}">
        <p14:creationId xmlns:p14="http://schemas.microsoft.com/office/powerpoint/2010/main" val="27871130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5">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5">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5">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5">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F22C8E-9D36-4696-8C73-407EBFD15790}"/>
              </a:ext>
            </a:extLst>
          </p:cNvPr>
          <p:cNvSpPr>
            <a:spLocks noGrp="1"/>
          </p:cNvSpPr>
          <p:nvPr>
            <p:ph type="title"/>
          </p:nvPr>
        </p:nvSpPr>
        <p:spPr/>
        <p:txBody>
          <a:bodyPr/>
          <a:lstStyle/>
          <a:p>
            <a:r>
              <a:rPr lang="en-US" dirty="0"/>
              <a:t>State Machines</a:t>
            </a:r>
          </a:p>
        </p:txBody>
      </p:sp>
      <p:sp>
        <p:nvSpPr>
          <p:cNvPr id="3" name="Text Placeholder 2">
            <a:extLst>
              <a:ext uri="{FF2B5EF4-FFF2-40B4-BE49-F238E27FC236}">
                <a16:creationId xmlns:a16="http://schemas.microsoft.com/office/drawing/2014/main" id="{DCD4210F-5426-4C40-A4DD-70F159F1BDB7}"/>
              </a:ext>
            </a:extLst>
          </p:cNvPr>
          <p:cNvSpPr>
            <a:spLocks noGrp="1"/>
          </p:cNvSpPr>
          <p:nvPr>
            <p:ph type="body" idx="1"/>
          </p:nvPr>
        </p:nvSpPr>
        <p:spPr/>
        <p:txBody>
          <a:bodyPr/>
          <a:lstStyle/>
          <a:p>
            <a:endParaRPr lang="en-US"/>
          </a:p>
        </p:txBody>
      </p:sp>
    </p:spTree>
    <p:extLst>
      <p:ext uri="{BB962C8B-B14F-4D97-AF65-F5344CB8AC3E}">
        <p14:creationId xmlns:p14="http://schemas.microsoft.com/office/powerpoint/2010/main" val="208624616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0B2528-D95E-4C94-A733-20BF8166AD10}"/>
              </a:ext>
            </a:extLst>
          </p:cNvPr>
          <p:cNvSpPr>
            <a:spLocks noGrp="1"/>
          </p:cNvSpPr>
          <p:nvPr>
            <p:ph type="title"/>
          </p:nvPr>
        </p:nvSpPr>
        <p:spPr/>
        <p:txBody>
          <a:bodyPr/>
          <a:lstStyle/>
          <a:p>
            <a:r>
              <a:rPr lang="en-US" dirty="0"/>
              <a:t>UML state models</a:t>
            </a:r>
          </a:p>
        </p:txBody>
      </p:sp>
      <p:sp>
        <p:nvSpPr>
          <p:cNvPr id="3" name="Content Placeholder 2">
            <a:extLst>
              <a:ext uri="{FF2B5EF4-FFF2-40B4-BE49-F238E27FC236}">
                <a16:creationId xmlns:a16="http://schemas.microsoft.com/office/drawing/2014/main" id="{446241E5-8474-452A-9AF5-9DA91974906A}"/>
              </a:ext>
            </a:extLst>
          </p:cNvPr>
          <p:cNvSpPr>
            <a:spLocks noGrp="1"/>
          </p:cNvSpPr>
          <p:nvPr>
            <p:ph idx="1"/>
          </p:nvPr>
        </p:nvSpPr>
        <p:spPr>
          <a:xfrm>
            <a:off x="609600" y="1775192"/>
            <a:ext cx="6553200" cy="4625609"/>
          </a:xfrm>
        </p:spPr>
        <p:txBody>
          <a:bodyPr>
            <a:normAutofit fontScale="92500" lnSpcReduction="10000"/>
          </a:bodyPr>
          <a:lstStyle/>
          <a:p>
            <a:r>
              <a:rPr lang="en-US" dirty="0"/>
              <a:t>As discussed in COMP 3100, UML standardizes </a:t>
            </a:r>
            <a:r>
              <a:rPr lang="en-US" b="1" dirty="0"/>
              <a:t>state models</a:t>
            </a:r>
            <a:r>
              <a:rPr lang="en-US" dirty="0"/>
              <a:t> as a way to visualize states and transitions</a:t>
            </a:r>
          </a:p>
          <a:p>
            <a:pPr lvl="1"/>
            <a:r>
              <a:rPr lang="en-US" dirty="0"/>
              <a:t>States are shown as rounded rectangles</a:t>
            </a:r>
          </a:p>
          <a:p>
            <a:pPr lvl="1"/>
            <a:r>
              <a:rPr lang="en-US" dirty="0"/>
              <a:t>A solid circle shows the initial state</a:t>
            </a:r>
          </a:p>
          <a:p>
            <a:pPr lvl="1"/>
            <a:r>
              <a:rPr lang="en-US" dirty="0"/>
              <a:t>A solid circle in a circle shows the final state</a:t>
            </a:r>
          </a:p>
          <a:p>
            <a:pPr lvl="1"/>
            <a:r>
              <a:rPr lang="en-US" dirty="0"/>
              <a:t>Transitions are shown as labeled arrows</a:t>
            </a:r>
          </a:p>
          <a:p>
            <a:pPr lvl="1"/>
            <a:r>
              <a:rPr lang="en-US" dirty="0"/>
              <a:t>Effects (if any) are written after a slash after the transition label</a:t>
            </a:r>
          </a:p>
        </p:txBody>
      </p:sp>
      <p:pic>
        <p:nvPicPr>
          <p:cNvPr id="1026" name="Picture 2" descr="A UML state model for a streaming media player">
            <a:extLst>
              <a:ext uri="{FF2B5EF4-FFF2-40B4-BE49-F238E27FC236}">
                <a16:creationId xmlns:a16="http://schemas.microsoft.com/office/drawing/2014/main" id="{D5B90D26-D1E7-435B-BEEF-4C8A0991381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162800" y="1619718"/>
            <a:ext cx="4810125" cy="508791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658003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D6EC11-64D7-4BE1-AA49-0BC1E2F87E35}"/>
              </a:ext>
            </a:extLst>
          </p:cNvPr>
          <p:cNvSpPr>
            <a:spLocks noGrp="1"/>
          </p:cNvSpPr>
          <p:nvPr>
            <p:ph type="title"/>
          </p:nvPr>
        </p:nvSpPr>
        <p:spPr/>
        <p:txBody>
          <a:bodyPr/>
          <a:lstStyle/>
          <a:p>
            <a:r>
              <a:rPr lang="en-US" dirty="0"/>
              <a:t>State machines as recognizers</a:t>
            </a:r>
          </a:p>
        </p:txBody>
      </p:sp>
      <p:sp>
        <p:nvSpPr>
          <p:cNvPr id="3" name="Content Placeholder 2">
            <a:extLst>
              <a:ext uri="{FF2B5EF4-FFF2-40B4-BE49-F238E27FC236}">
                <a16:creationId xmlns:a16="http://schemas.microsoft.com/office/drawing/2014/main" id="{F3935155-C33F-46FB-A19C-4EEFDEC5217E}"/>
              </a:ext>
            </a:extLst>
          </p:cNvPr>
          <p:cNvSpPr>
            <a:spLocks noGrp="1"/>
          </p:cNvSpPr>
          <p:nvPr>
            <p:ph idx="1"/>
          </p:nvPr>
        </p:nvSpPr>
        <p:spPr>
          <a:xfrm>
            <a:off x="609600" y="1775192"/>
            <a:ext cx="4705350" cy="4625609"/>
          </a:xfrm>
        </p:spPr>
        <p:txBody>
          <a:bodyPr>
            <a:normAutofit fontScale="85000" lnSpcReduction="10000"/>
          </a:bodyPr>
          <a:lstStyle/>
          <a:p>
            <a:r>
              <a:rPr lang="en-US" dirty="0"/>
              <a:t>State machines are often used to recognize strings as being legal or illegal</a:t>
            </a:r>
          </a:p>
          <a:p>
            <a:r>
              <a:rPr lang="en-US" dirty="0"/>
              <a:t>Consider a state machine from Project 1 designed to recognize integer values (formatted in either decimal or octal)</a:t>
            </a:r>
          </a:p>
          <a:p>
            <a:r>
              <a:rPr lang="en-US" dirty="0"/>
              <a:t>In addition to recognizing integers as legal or illegal, the machine builds the integer based on the effects</a:t>
            </a:r>
          </a:p>
        </p:txBody>
      </p:sp>
      <p:pic>
        <p:nvPicPr>
          <p:cNvPr id="1026" name="Picture 2" descr="A state model for processing positive and negative integers,&#10;                  using one or more leading 0 digits to indicate the value&#10;                  is in octal format">
            <a:extLst>
              <a:ext uri="{FF2B5EF4-FFF2-40B4-BE49-F238E27FC236}">
                <a16:creationId xmlns:a16="http://schemas.microsoft.com/office/drawing/2014/main" id="{5C2F4349-BD69-4072-A38E-987E31E93C6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14950" y="2541848"/>
            <a:ext cx="6800850" cy="309229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369943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4BE068-40CE-4089-B307-C699E325DD3A}"/>
              </a:ext>
            </a:extLst>
          </p:cNvPr>
          <p:cNvSpPr>
            <a:spLocks noGrp="1"/>
          </p:cNvSpPr>
          <p:nvPr>
            <p:ph type="title"/>
          </p:nvPr>
        </p:nvSpPr>
        <p:spPr/>
        <p:txBody>
          <a:bodyPr/>
          <a:lstStyle/>
          <a:p>
            <a:r>
              <a:rPr lang="en-US" dirty="0"/>
              <a:t>Implementing state machines</a:t>
            </a:r>
          </a:p>
        </p:txBody>
      </p:sp>
      <p:sp>
        <p:nvSpPr>
          <p:cNvPr id="3" name="Content Placeholder 2">
            <a:extLst>
              <a:ext uri="{FF2B5EF4-FFF2-40B4-BE49-F238E27FC236}">
                <a16:creationId xmlns:a16="http://schemas.microsoft.com/office/drawing/2014/main" id="{48FDE8F7-1159-4930-9181-F034652227C3}"/>
              </a:ext>
            </a:extLst>
          </p:cNvPr>
          <p:cNvSpPr>
            <a:spLocks noGrp="1"/>
          </p:cNvSpPr>
          <p:nvPr>
            <p:ph idx="1"/>
          </p:nvPr>
        </p:nvSpPr>
        <p:spPr/>
        <p:txBody>
          <a:bodyPr>
            <a:normAutofit fontScale="92500" lnSpcReduction="20000"/>
          </a:bodyPr>
          <a:lstStyle/>
          <a:p>
            <a:r>
              <a:rPr lang="en-US" dirty="0"/>
              <a:t>There are algorithms to convert between regular expressions and state machines</a:t>
            </a:r>
          </a:p>
          <a:p>
            <a:r>
              <a:rPr lang="en-US" dirty="0"/>
              <a:t>Most regular expression libraries build a state machine as a way to see if strings match the regular expression</a:t>
            </a:r>
          </a:p>
          <a:p>
            <a:r>
              <a:rPr lang="en-US" dirty="0"/>
              <a:t>One way to implement state machines is with a 2D array</a:t>
            </a:r>
          </a:p>
          <a:p>
            <a:pPr lvl="1"/>
            <a:r>
              <a:rPr lang="en-US" dirty="0"/>
              <a:t>One row for every state</a:t>
            </a:r>
          </a:p>
          <a:p>
            <a:pPr lvl="1"/>
            <a:r>
              <a:rPr lang="en-US" dirty="0"/>
              <a:t>One column for every event, saying which state a given state will transition to</a:t>
            </a:r>
          </a:p>
          <a:p>
            <a:r>
              <a:rPr lang="en-US" dirty="0"/>
              <a:t>If there are effects, a second 2D array can show which effects happen on those transitions</a:t>
            </a:r>
          </a:p>
          <a:p>
            <a:r>
              <a:rPr lang="en-US" dirty="0"/>
              <a:t>If an action happens whenever a state is entered, a 1D array can hold that information</a:t>
            </a:r>
          </a:p>
        </p:txBody>
      </p:sp>
    </p:spTree>
    <p:extLst>
      <p:ext uri="{BB962C8B-B14F-4D97-AF65-F5344CB8AC3E}">
        <p14:creationId xmlns:p14="http://schemas.microsoft.com/office/powerpoint/2010/main" val="32121371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Questions?</a:t>
            </a:r>
          </a:p>
        </p:txBody>
      </p:sp>
      <p:sp>
        <p:nvSpPr>
          <p:cNvPr id="3" name="Content Placeholder 2"/>
          <p:cNvSpPr>
            <a:spLocks noGrp="1"/>
          </p:cNvSpPr>
          <p:nvPr>
            <p:ph type="body" idx="1"/>
          </p:nvPr>
        </p:nvSpPr>
        <p:spPr/>
        <p:txBody>
          <a:bodyPr>
            <a:normAutofit/>
          </a:bodyPr>
          <a:lstStyle/>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nodePh="1">
                                  <p:stCondLst>
                                    <p:cond delay="0"/>
                                  </p:stCondLst>
                                  <p:endCondLst>
                                    <p:cond evt="begin" delay="0">
                                      <p:tn val="5"/>
                                    </p:cond>
                                  </p:end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9C560A-FC8A-4BF7-9B34-F49742227148}"/>
              </a:ext>
            </a:extLst>
          </p:cNvPr>
          <p:cNvSpPr>
            <a:spLocks noGrp="1"/>
          </p:cNvSpPr>
          <p:nvPr>
            <p:ph type="title"/>
          </p:nvPr>
        </p:nvSpPr>
        <p:spPr/>
        <p:txBody>
          <a:bodyPr/>
          <a:lstStyle/>
          <a:p>
            <a:r>
              <a:rPr lang="en-US" dirty="0"/>
              <a:t>Example transition table</a:t>
            </a:r>
          </a:p>
        </p:txBody>
      </p:sp>
      <p:sp>
        <p:nvSpPr>
          <p:cNvPr id="3" name="Content Placeholder 2">
            <a:extLst>
              <a:ext uri="{FF2B5EF4-FFF2-40B4-BE49-F238E27FC236}">
                <a16:creationId xmlns:a16="http://schemas.microsoft.com/office/drawing/2014/main" id="{3F032246-5A19-43F1-B8EC-ED103FD6BA3F}"/>
              </a:ext>
            </a:extLst>
          </p:cNvPr>
          <p:cNvSpPr>
            <a:spLocks noGrp="1"/>
          </p:cNvSpPr>
          <p:nvPr>
            <p:ph idx="1"/>
          </p:nvPr>
        </p:nvSpPr>
        <p:spPr/>
        <p:txBody>
          <a:bodyPr/>
          <a:lstStyle/>
          <a:p>
            <a:r>
              <a:rPr lang="en-US" dirty="0"/>
              <a:t>The state model on the left has a transition table on the right </a:t>
            </a:r>
          </a:p>
        </p:txBody>
      </p:sp>
      <p:pic>
        <p:nvPicPr>
          <p:cNvPr id="4" name="Picture 2" descr="A UML state model for a streaming media player">
            <a:extLst>
              <a:ext uri="{FF2B5EF4-FFF2-40B4-BE49-F238E27FC236}">
                <a16:creationId xmlns:a16="http://schemas.microsoft.com/office/drawing/2014/main" id="{8338916C-886A-4A02-80F5-A1152A7782A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3400" y="2577694"/>
            <a:ext cx="3899650" cy="4124858"/>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5" name="Table 4">
            <a:extLst>
              <a:ext uri="{FF2B5EF4-FFF2-40B4-BE49-F238E27FC236}">
                <a16:creationId xmlns:a16="http://schemas.microsoft.com/office/drawing/2014/main" id="{85FFA8DA-0D25-4FFD-99C4-781F2537BD74}"/>
              </a:ext>
            </a:extLst>
          </p:cNvPr>
          <p:cNvGraphicFramePr>
            <a:graphicFrameLocks noGrp="1"/>
          </p:cNvGraphicFramePr>
          <p:nvPr>
            <p:extLst/>
          </p:nvPr>
        </p:nvGraphicFramePr>
        <p:xfrm>
          <a:off x="5189218" y="2801815"/>
          <a:ext cx="6316982" cy="3598985"/>
        </p:xfrm>
        <a:graphic>
          <a:graphicData uri="http://schemas.openxmlformats.org/drawingml/2006/table">
            <a:tbl>
              <a:tblPr firstRow="1" firstCol="1" bandRow="1">
                <a:tableStyleId>{5C22544A-7EE6-4342-B048-85BDC9FD1C3A}</a:tableStyleId>
              </a:tblPr>
              <a:tblGrid>
                <a:gridCol w="1314768">
                  <a:extLst>
                    <a:ext uri="{9D8B030D-6E8A-4147-A177-3AD203B41FA5}">
                      <a16:colId xmlns:a16="http://schemas.microsoft.com/office/drawing/2014/main" val="3422920954"/>
                    </a:ext>
                  </a:extLst>
                </a:gridCol>
                <a:gridCol w="1113155">
                  <a:extLst>
                    <a:ext uri="{9D8B030D-6E8A-4147-A177-3AD203B41FA5}">
                      <a16:colId xmlns:a16="http://schemas.microsoft.com/office/drawing/2014/main" val="3502150109"/>
                    </a:ext>
                  </a:extLst>
                </a:gridCol>
                <a:gridCol w="1113155">
                  <a:extLst>
                    <a:ext uri="{9D8B030D-6E8A-4147-A177-3AD203B41FA5}">
                      <a16:colId xmlns:a16="http://schemas.microsoft.com/office/drawing/2014/main" val="1876873039"/>
                    </a:ext>
                  </a:extLst>
                </a:gridCol>
                <a:gridCol w="927418">
                  <a:extLst>
                    <a:ext uri="{9D8B030D-6E8A-4147-A177-3AD203B41FA5}">
                      <a16:colId xmlns:a16="http://schemas.microsoft.com/office/drawing/2014/main" val="1283311884"/>
                    </a:ext>
                  </a:extLst>
                </a:gridCol>
                <a:gridCol w="924243">
                  <a:extLst>
                    <a:ext uri="{9D8B030D-6E8A-4147-A177-3AD203B41FA5}">
                      <a16:colId xmlns:a16="http://schemas.microsoft.com/office/drawing/2014/main" val="2376681546"/>
                    </a:ext>
                  </a:extLst>
                </a:gridCol>
                <a:gridCol w="924243">
                  <a:extLst>
                    <a:ext uri="{9D8B030D-6E8A-4147-A177-3AD203B41FA5}">
                      <a16:colId xmlns:a16="http://schemas.microsoft.com/office/drawing/2014/main" val="179375063"/>
                    </a:ext>
                  </a:extLst>
                </a:gridCol>
              </a:tblGrid>
              <a:tr h="434534">
                <a:tc>
                  <a:txBody>
                    <a:bodyPr/>
                    <a:lstStyle/>
                    <a:p>
                      <a:endParaRPr lang="en-US" dirty="0"/>
                    </a:p>
                  </a:txBody>
                  <a:tcPr anchor="ct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gridSpan="5">
                  <a:txBody>
                    <a:bodyPr/>
                    <a:lstStyle/>
                    <a:p>
                      <a:pPr algn="ctr"/>
                      <a:r>
                        <a:rPr lang="en-US" dirty="0">
                          <a:solidFill>
                            <a:schemeClr val="tx1"/>
                          </a:solidFill>
                        </a:rPr>
                        <a:t>Events</a:t>
                      </a:r>
                    </a:p>
                  </a:txBody>
                  <a:tcPr anchor="ct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hMerge="1">
                  <a:txBody>
                    <a:bodyPr/>
                    <a:lstStyle/>
                    <a:p>
                      <a:endParaRPr lang="en-US" dirty="0"/>
                    </a:p>
                  </a:txBody>
                  <a:tcPr>
                    <a:lnL w="12700" cmpd="sng">
                      <a:noFill/>
                    </a:lnL>
                    <a:lnR w="12700" cmpd="sng">
                      <a:noFill/>
                    </a:lnR>
                    <a:lnT w="12700" cmpd="sng">
                      <a:noFill/>
                    </a:lnT>
                    <a:lnB w="38100" cmpd="sng">
                      <a:noFill/>
                    </a:lnB>
                    <a:lnTlToBr w="12700" cmpd="sng">
                      <a:noFill/>
                      <a:prstDash val="solid"/>
                    </a:lnTlToBr>
                    <a:lnBlToTr w="12700" cmpd="sng">
                      <a:noFill/>
                      <a:prstDash val="solid"/>
                    </a:lnBlToTr>
                  </a:tcPr>
                </a:tc>
                <a:tc hMerge="1">
                  <a:txBody>
                    <a:bodyPr/>
                    <a:lstStyle/>
                    <a:p>
                      <a:endParaRPr lang="en-US" dirty="0"/>
                    </a:p>
                  </a:txBody>
                  <a:tcPr>
                    <a:lnL w="12700" cmpd="sng">
                      <a:noFill/>
                    </a:lnL>
                    <a:lnR w="12700" cmpd="sng">
                      <a:noFill/>
                    </a:lnR>
                    <a:lnT w="12700" cmpd="sng">
                      <a:noFill/>
                    </a:lnT>
                    <a:lnB w="38100" cmpd="sng">
                      <a:noFill/>
                    </a:lnB>
                    <a:lnTlToBr w="12700" cmpd="sng">
                      <a:noFill/>
                      <a:prstDash val="solid"/>
                    </a:lnTlToBr>
                    <a:lnBlToTr w="12700" cmpd="sng">
                      <a:noFill/>
                      <a:prstDash val="solid"/>
                    </a:lnBlToTr>
                  </a:tcPr>
                </a:tc>
                <a:tc hMerge="1">
                  <a:txBody>
                    <a:bodyPr/>
                    <a:lstStyle/>
                    <a:p>
                      <a:endParaRPr lang="en-US" dirty="0"/>
                    </a:p>
                  </a:txBody>
                  <a:tcPr>
                    <a:lnL w="12700" cmpd="sng">
                      <a:noFill/>
                    </a:lnL>
                    <a:lnR w="12700" cmpd="sng">
                      <a:noFill/>
                    </a:lnR>
                    <a:lnT w="12700" cmpd="sng">
                      <a:noFill/>
                    </a:lnT>
                    <a:lnB w="38100" cmpd="sng">
                      <a:noFill/>
                    </a:lnB>
                    <a:lnTlToBr w="12700" cmpd="sng">
                      <a:noFill/>
                      <a:prstDash val="solid"/>
                    </a:lnTlToBr>
                    <a:lnBlToTr w="12700" cmpd="sng">
                      <a:noFill/>
                      <a:prstDash val="solid"/>
                    </a:lnBlToTr>
                  </a:tcPr>
                </a:tc>
                <a:tc hMerge="1">
                  <a:txBody>
                    <a:bodyPr/>
                    <a:lstStyle/>
                    <a:p>
                      <a:endParaRPr lang="en-US" dirty="0"/>
                    </a:p>
                  </a:txBody>
                  <a:tcPr>
                    <a:lnL w="12700" cmpd="sng">
                      <a:noFill/>
                    </a:lnL>
                    <a:lnR w="12700" cmpd="sng">
                      <a:noFill/>
                    </a:lnR>
                    <a:lnT w="12700" cmpd="sng">
                      <a:noFill/>
                    </a:lnT>
                    <a:lnB w="38100" cmpd="sng">
                      <a:noFill/>
                    </a:lnB>
                    <a:lnTlToBr w="12700" cmpd="sng">
                      <a:noFill/>
                      <a:prstDash val="solid"/>
                    </a:lnTlToBr>
                    <a:lnBlToTr w="12700" cmpd="sng">
                      <a:noFill/>
                      <a:prstDash val="solid"/>
                    </a:lnBlToTr>
                  </a:tcPr>
                </a:tc>
                <a:extLst>
                  <a:ext uri="{0D108BD9-81ED-4DB2-BD59-A6C34878D82A}">
                    <a16:rowId xmlns:a16="http://schemas.microsoft.com/office/drawing/2014/main" val="485330327"/>
                  </a:ext>
                </a:extLst>
              </a:tr>
              <a:tr h="479866">
                <a:tc>
                  <a:txBody>
                    <a:bodyPr/>
                    <a:lstStyle/>
                    <a:p>
                      <a:pPr algn="r"/>
                      <a:r>
                        <a:rPr lang="en-US" dirty="0">
                          <a:solidFill>
                            <a:schemeClr val="tx1"/>
                          </a:solidFill>
                        </a:rPr>
                        <a:t>States</a:t>
                      </a:r>
                    </a:p>
                  </a:txBody>
                  <a:tcPr anchor="ctr">
                    <a:lnT w="38100" cmpd="sng">
                      <a:noFill/>
                    </a:lnT>
                    <a:noFill/>
                  </a:tcPr>
                </a:tc>
                <a:tc>
                  <a:txBody>
                    <a:bodyPr/>
                    <a:lstStyle/>
                    <a:p>
                      <a:pPr algn="ctr"/>
                      <a:r>
                        <a:rPr lang="en-US" b="1" dirty="0">
                          <a:solidFill>
                            <a:schemeClr val="bg1"/>
                          </a:solidFill>
                        </a:rPr>
                        <a:t>Connect</a:t>
                      </a:r>
                    </a:p>
                  </a:txBody>
                  <a:tcPr anchor="ctr">
                    <a:lnT w="38100" cmpd="sng">
                      <a:noFill/>
                    </a:lnT>
                    <a:lnB w="38100" cap="flat" cmpd="sng" algn="ctr">
                      <a:solidFill>
                        <a:schemeClr val="bg1"/>
                      </a:solidFill>
                      <a:prstDash val="solid"/>
                      <a:round/>
                      <a:headEnd type="none" w="med" len="med"/>
                      <a:tailEnd type="none" w="med" len="med"/>
                    </a:lnB>
                    <a:solidFill>
                      <a:schemeClr val="accent1"/>
                    </a:solidFill>
                  </a:tcPr>
                </a:tc>
                <a:tc>
                  <a:txBody>
                    <a:bodyPr/>
                    <a:lstStyle/>
                    <a:p>
                      <a:pPr algn="ctr"/>
                      <a:r>
                        <a:rPr lang="en-US" b="1" dirty="0">
                          <a:solidFill>
                            <a:schemeClr val="bg1"/>
                          </a:solidFill>
                        </a:rPr>
                        <a:t>Suspend</a:t>
                      </a:r>
                    </a:p>
                  </a:txBody>
                  <a:tcPr anchor="ctr">
                    <a:lnT w="38100" cmpd="sng">
                      <a:noFill/>
                    </a:lnT>
                    <a:lnB w="38100" cap="flat" cmpd="sng" algn="ctr">
                      <a:solidFill>
                        <a:schemeClr val="bg1"/>
                      </a:solidFill>
                      <a:prstDash val="solid"/>
                      <a:round/>
                      <a:headEnd type="none" w="med" len="med"/>
                      <a:tailEnd type="none" w="med" len="med"/>
                    </a:lnB>
                    <a:solidFill>
                      <a:schemeClr val="accent1"/>
                    </a:solidFill>
                  </a:tcPr>
                </a:tc>
                <a:tc>
                  <a:txBody>
                    <a:bodyPr/>
                    <a:lstStyle/>
                    <a:p>
                      <a:pPr algn="ctr"/>
                      <a:r>
                        <a:rPr lang="en-US" b="1" dirty="0">
                          <a:solidFill>
                            <a:schemeClr val="bg1"/>
                          </a:solidFill>
                        </a:rPr>
                        <a:t>Ready</a:t>
                      </a:r>
                    </a:p>
                  </a:txBody>
                  <a:tcPr anchor="ctr">
                    <a:lnT w="38100" cmpd="sng">
                      <a:noFill/>
                    </a:lnT>
                    <a:lnB w="38100" cap="flat" cmpd="sng" algn="ctr">
                      <a:solidFill>
                        <a:schemeClr val="bg1"/>
                      </a:solidFill>
                      <a:prstDash val="solid"/>
                      <a:round/>
                      <a:headEnd type="none" w="med" len="med"/>
                      <a:tailEnd type="none" w="med" len="med"/>
                    </a:lnB>
                    <a:solidFill>
                      <a:schemeClr val="accent1"/>
                    </a:solidFill>
                  </a:tcPr>
                </a:tc>
                <a:tc>
                  <a:txBody>
                    <a:bodyPr/>
                    <a:lstStyle/>
                    <a:p>
                      <a:pPr algn="ctr"/>
                      <a:r>
                        <a:rPr lang="en-US" b="1" dirty="0">
                          <a:solidFill>
                            <a:schemeClr val="bg1"/>
                          </a:solidFill>
                        </a:rPr>
                        <a:t>Finish</a:t>
                      </a:r>
                    </a:p>
                  </a:txBody>
                  <a:tcPr anchor="ctr">
                    <a:lnT w="38100" cmpd="sng">
                      <a:noFill/>
                    </a:lnT>
                    <a:lnB w="38100" cap="flat" cmpd="sng" algn="ctr">
                      <a:solidFill>
                        <a:schemeClr val="bg1"/>
                      </a:solidFill>
                      <a:prstDash val="solid"/>
                      <a:round/>
                      <a:headEnd type="none" w="med" len="med"/>
                      <a:tailEnd type="none" w="med" len="med"/>
                    </a:lnB>
                    <a:solidFill>
                      <a:schemeClr val="accent1"/>
                    </a:solidFill>
                  </a:tcPr>
                </a:tc>
                <a:tc>
                  <a:txBody>
                    <a:bodyPr/>
                    <a:lstStyle/>
                    <a:p>
                      <a:pPr algn="ctr"/>
                      <a:r>
                        <a:rPr lang="en-US" b="1" dirty="0">
                          <a:solidFill>
                            <a:schemeClr val="bg1"/>
                          </a:solidFill>
                        </a:rPr>
                        <a:t>Cancel</a:t>
                      </a:r>
                    </a:p>
                  </a:txBody>
                  <a:tcPr anchor="ctr">
                    <a:lnT w="38100" cmpd="sng">
                      <a:noFill/>
                    </a:lnT>
                    <a:lnB w="38100" cap="flat" cmpd="sng" algn="ctr">
                      <a:solidFill>
                        <a:schemeClr val="bg1"/>
                      </a:solidFill>
                      <a:prstDash val="solid"/>
                      <a:round/>
                      <a:headEnd type="none" w="med" len="med"/>
                      <a:tailEnd type="none" w="med" len="med"/>
                    </a:lnB>
                    <a:solidFill>
                      <a:schemeClr val="accent1"/>
                    </a:solidFill>
                  </a:tcPr>
                </a:tc>
                <a:extLst>
                  <a:ext uri="{0D108BD9-81ED-4DB2-BD59-A6C34878D82A}">
                    <a16:rowId xmlns:a16="http://schemas.microsoft.com/office/drawing/2014/main" val="2392783102"/>
                  </a:ext>
                </a:extLst>
              </a:tr>
              <a:tr h="750017">
                <a:tc>
                  <a:txBody>
                    <a:bodyPr/>
                    <a:lstStyle/>
                    <a:p>
                      <a:pPr algn="r"/>
                      <a:r>
                        <a:rPr lang="en-US" dirty="0"/>
                        <a:t>Connecting</a:t>
                      </a:r>
                    </a:p>
                  </a:txBody>
                  <a:tcPr anchor="ctr"/>
                </a:tc>
                <a:tc>
                  <a:txBody>
                    <a:bodyPr/>
                    <a:lstStyle/>
                    <a:p>
                      <a:pPr algn="ctr"/>
                      <a:r>
                        <a:rPr lang="en-US" dirty="0"/>
                        <a:t>Buffering</a:t>
                      </a:r>
                    </a:p>
                  </a:txBody>
                  <a:tcPr anchor="ctr">
                    <a:lnT w="38100" cap="flat" cmpd="sng" algn="ctr">
                      <a:solidFill>
                        <a:schemeClr val="bg1"/>
                      </a:solidFill>
                      <a:prstDash val="solid"/>
                      <a:round/>
                      <a:headEnd type="none" w="med" len="med"/>
                      <a:tailEnd type="none" w="med" len="med"/>
                    </a:lnT>
                  </a:tcPr>
                </a:tc>
                <a:tc>
                  <a:txBody>
                    <a:bodyPr/>
                    <a:lstStyle/>
                    <a:p>
                      <a:pPr algn="ctr"/>
                      <a:endParaRPr lang="en-US" dirty="0"/>
                    </a:p>
                  </a:txBody>
                  <a:tcPr anchor="ctr">
                    <a:lnT w="38100" cap="flat" cmpd="sng" algn="ctr">
                      <a:solidFill>
                        <a:schemeClr val="bg1"/>
                      </a:solidFill>
                      <a:prstDash val="solid"/>
                      <a:round/>
                      <a:headEnd type="none" w="med" len="med"/>
                      <a:tailEnd type="none" w="med" len="med"/>
                    </a:lnT>
                  </a:tcPr>
                </a:tc>
                <a:tc>
                  <a:txBody>
                    <a:bodyPr/>
                    <a:lstStyle/>
                    <a:p>
                      <a:pPr algn="ctr"/>
                      <a:endParaRPr lang="en-US" dirty="0"/>
                    </a:p>
                  </a:txBody>
                  <a:tcPr anchor="ctr">
                    <a:lnT w="38100" cap="flat" cmpd="sng" algn="ctr">
                      <a:solidFill>
                        <a:schemeClr val="bg1"/>
                      </a:solidFill>
                      <a:prstDash val="solid"/>
                      <a:round/>
                      <a:headEnd type="none" w="med" len="med"/>
                      <a:tailEnd type="none" w="med" len="med"/>
                    </a:lnT>
                  </a:tcPr>
                </a:tc>
                <a:tc>
                  <a:txBody>
                    <a:bodyPr/>
                    <a:lstStyle/>
                    <a:p>
                      <a:pPr algn="ctr"/>
                      <a:endParaRPr lang="en-US" dirty="0"/>
                    </a:p>
                  </a:txBody>
                  <a:tcPr anchor="ctr">
                    <a:lnT w="38100" cap="flat" cmpd="sng" algn="ctr">
                      <a:solidFill>
                        <a:schemeClr val="bg1"/>
                      </a:solidFill>
                      <a:prstDash val="solid"/>
                      <a:round/>
                      <a:headEnd type="none" w="med" len="med"/>
                      <a:tailEnd type="none" w="med" len="med"/>
                    </a:lnT>
                  </a:tcPr>
                </a:tc>
                <a:tc>
                  <a:txBody>
                    <a:bodyPr/>
                    <a:lstStyle/>
                    <a:p>
                      <a:pPr algn="ctr"/>
                      <a:endParaRPr lang="en-US" dirty="0"/>
                    </a:p>
                  </a:txBody>
                  <a:tcPr anchor="ctr">
                    <a:lnT w="38100" cap="flat" cmpd="sng" algn="ctr">
                      <a:solidFill>
                        <a:schemeClr val="bg1"/>
                      </a:solidFill>
                      <a:prstDash val="solid"/>
                      <a:round/>
                      <a:headEnd type="none" w="med" len="med"/>
                      <a:tailEnd type="none" w="med" len="med"/>
                    </a:lnT>
                  </a:tcPr>
                </a:tc>
                <a:extLst>
                  <a:ext uri="{0D108BD9-81ED-4DB2-BD59-A6C34878D82A}">
                    <a16:rowId xmlns:a16="http://schemas.microsoft.com/office/drawing/2014/main" val="457726176"/>
                  </a:ext>
                </a:extLst>
              </a:tr>
              <a:tr h="750017">
                <a:tc>
                  <a:txBody>
                    <a:bodyPr/>
                    <a:lstStyle/>
                    <a:p>
                      <a:pPr algn="r"/>
                      <a:r>
                        <a:rPr lang="en-US" dirty="0"/>
                        <a:t>Buffering</a:t>
                      </a:r>
                    </a:p>
                  </a:txBody>
                  <a:tcPr anchor="ctr"/>
                </a:tc>
                <a:tc>
                  <a:txBody>
                    <a:bodyPr/>
                    <a:lstStyle/>
                    <a:p>
                      <a:pPr algn="ctr"/>
                      <a:endParaRPr lang="en-US" dirty="0"/>
                    </a:p>
                  </a:txBody>
                  <a:tcPr anchor="ctr"/>
                </a:tc>
                <a:tc>
                  <a:txBody>
                    <a:bodyPr/>
                    <a:lstStyle/>
                    <a:p>
                      <a:pPr algn="ctr"/>
                      <a:endParaRPr lang="en-US" dirty="0"/>
                    </a:p>
                  </a:txBody>
                  <a:tcPr anchor="ctr"/>
                </a:tc>
                <a:tc>
                  <a:txBody>
                    <a:bodyPr/>
                    <a:lstStyle/>
                    <a:p>
                      <a:pPr algn="ctr"/>
                      <a:r>
                        <a:rPr lang="en-US" dirty="0"/>
                        <a:t>Playing</a:t>
                      </a:r>
                    </a:p>
                  </a:txBody>
                  <a:tcPr anchor="ctr"/>
                </a:tc>
                <a:tc>
                  <a:txBody>
                    <a:bodyPr/>
                    <a:lstStyle/>
                    <a:p>
                      <a:pPr algn="ctr"/>
                      <a:endParaRPr lang="en-US" dirty="0"/>
                    </a:p>
                  </a:txBody>
                  <a:tcPr anchor="ctr"/>
                </a:tc>
                <a:tc>
                  <a:txBody>
                    <a:bodyPr/>
                    <a:lstStyle/>
                    <a:p>
                      <a:pPr algn="ctr"/>
                      <a:r>
                        <a:rPr lang="en-US" dirty="0"/>
                        <a:t>Closing</a:t>
                      </a:r>
                    </a:p>
                  </a:txBody>
                  <a:tcPr anchor="ctr"/>
                </a:tc>
                <a:extLst>
                  <a:ext uri="{0D108BD9-81ED-4DB2-BD59-A6C34878D82A}">
                    <a16:rowId xmlns:a16="http://schemas.microsoft.com/office/drawing/2014/main" val="3771509703"/>
                  </a:ext>
                </a:extLst>
              </a:tr>
              <a:tr h="750017">
                <a:tc>
                  <a:txBody>
                    <a:bodyPr/>
                    <a:lstStyle/>
                    <a:p>
                      <a:pPr algn="r"/>
                      <a:r>
                        <a:rPr lang="en-US" dirty="0"/>
                        <a:t>Playing</a:t>
                      </a:r>
                    </a:p>
                  </a:txBody>
                  <a:tcPr anchor="ctr"/>
                </a:tc>
                <a:tc>
                  <a:txBody>
                    <a:bodyPr/>
                    <a:lstStyle/>
                    <a:p>
                      <a:pPr algn="ctr"/>
                      <a:endParaRPr lang="en-US"/>
                    </a:p>
                  </a:txBody>
                  <a:tcPr anchor="ctr"/>
                </a:tc>
                <a:tc>
                  <a:txBody>
                    <a:bodyPr/>
                    <a:lstStyle/>
                    <a:p>
                      <a:pPr algn="ctr"/>
                      <a:r>
                        <a:rPr lang="en-US" dirty="0"/>
                        <a:t>Buffering</a:t>
                      </a:r>
                    </a:p>
                  </a:txBody>
                  <a:tcPr anchor="ctr"/>
                </a:tc>
                <a:tc>
                  <a:txBody>
                    <a:bodyPr/>
                    <a:lstStyle/>
                    <a:p>
                      <a:pPr algn="ctr"/>
                      <a:endParaRPr lang="en-US" dirty="0"/>
                    </a:p>
                  </a:txBody>
                  <a:tcPr anchor="ctr"/>
                </a:tc>
                <a:tc>
                  <a:txBody>
                    <a:bodyPr/>
                    <a:lstStyle/>
                    <a:p>
                      <a:pPr algn="ctr"/>
                      <a:r>
                        <a:rPr lang="en-US" dirty="0"/>
                        <a:t>Closing</a:t>
                      </a:r>
                    </a:p>
                  </a:txBody>
                  <a:tcPr anchor="ctr"/>
                </a:tc>
                <a:tc>
                  <a:txBody>
                    <a:bodyPr/>
                    <a:lstStyle/>
                    <a:p>
                      <a:pPr algn="ctr"/>
                      <a:endParaRPr lang="en-US"/>
                    </a:p>
                  </a:txBody>
                  <a:tcPr anchor="ctr"/>
                </a:tc>
                <a:extLst>
                  <a:ext uri="{0D108BD9-81ED-4DB2-BD59-A6C34878D82A}">
                    <a16:rowId xmlns:a16="http://schemas.microsoft.com/office/drawing/2014/main" val="2849249937"/>
                  </a:ext>
                </a:extLst>
              </a:tr>
              <a:tr h="434534">
                <a:tc>
                  <a:txBody>
                    <a:bodyPr/>
                    <a:lstStyle/>
                    <a:p>
                      <a:pPr algn="r"/>
                      <a:r>
                        <a:rPr lang="en-US" dirty="0"/>
                        <a:t>Closing</a:t>
                      </a:r>
                    </a:p>
                  </a:txBody>
                  <a:tcPr anchor="ctr"/>
                </a:tc>
                <a:tc>
                  <a:txBody>
                    <a:bodyPr/>
                    <a:lstStyle/>
                    <a:p>
                      <a:pPr algn="ctr"/>
                      <a:endParaRPr lang="en-US"/>
                    </a:p>
                  </a:txBody>
                  <a:tcPr anchor="ctr"/>
                </a:tc>
                <a:tc>
                  <a:txBody>
                    <a:bodyPr/>
                    <a:lstStyle/>
                    <a:p>
                      <a:pPr algn="ctr"/>
                      <a:endParaRPr lang="en-US"/>
                    </a:p>
                  </a:txBody>
                  <a:tcPr anchor="ctr"/>
                </a:tc>
                <a:tc>
                  <a:txBody>
                    <a:bodyPr/>
                    <a:lstStyle/>
                    <a:p>
                      <a:pPr algn="ctr"/>
                      <a:endParaRPr lang="en-US" dirty="0"/>
                    </a:p>
                  </a:txBody>
                  <a:tcPr anchor="ctr"/>
                </a:tc>
                <a:tc>
                  <a:txBody>
                    <a:bodyPr/>
                    <a:lstStyle/>
                    <a:p>
                      <a:pPr algn="ctr"/>
                      <a:endParaRPr lang="en-US" dirty="0"/>
                    </a:p>
                  </a:txBody>
                  <a:tcPr anchor="ctr"/>
                </a:tc>
                <a:tc>
                  <a:txBody>
                    <a:bodyPr/>
                    <a:lstStyle/>
                    <a:p>
                      <a:pPr algn="ctr"/>
                      <a:endParaRPr lang="en-US" dirty="0"/>
                    </a:p>
                  </a:txBody>
                  <a:tcPr anchor="ctr"/>
                </a:tc>
                <a:extLst>
                  <a:ext uri="{0D108BD9-81ED-4DB2-BD59-A6C34878D82A}">
                    <a16:rowId xmlns:a16="http://schemas.microsoft.com/office/drawing/2014/main" val="2842552364"/>
                  </a:ext>
                </a:extLst>
              </a:tr>
            </a:tbl>
          </a:graphicData>
        </a:graphic>
      </p:graphicFrame>
    </p:spTree>
    <p:extLst>
      <p:ext uri="{BB962C8B-B14F-4D97-AF65-F5344CB8AC3E}">
        <p14:creationId xmlns:p14="http://schemas.microsoft.com/office/powerpoint/2010/main" val="336848758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D2C5A2-6968-46D8-9FA1-9DE9A52735E1}"/>
              </a:ext>
            </a:extLst>
          </p:cNvPr>
          <p:cNvSpPr>
            <a:spLocks noGrp="1"/>
          </p:cNvSpPr>
          <p:nvPr>
            <p:ph type="title"/>
          </p:nvPr>
        </p:nvSpPr>
        <p:spPr/>
        <p:txBody>
          <a:bodyPr/>
          <a:lstStyle/>
          <a:p>
            <a:r>
              <a:rPr lang="en-US" dirty="0"/>
              <a:t>Example table in code</a:t>
            </a:r>
          </a:p>
        </p:txBody>
      </p:sp>
      <p:sp>
        <p:nvSpPr>
          <p:cNvPr id="3" name="Content Placeholder 2">
            <a:extLst>
              <a:ext uri="{FF2B5EF4-FFF2-40B4-BE49-F238E27FC236}">
                <a16:creationId xmlns:a16="http://schemas.microsoft.com/office/drawing/2014/main" id="{6B81FAE3-39FD-4E65-BE4D-2C90510B4EC8}"/>
              </a:ext>
            </a:extLst>
          </p:cNvPr>
          <p:cNvSpPr>
            <a:spLocks noGrp="1"/>
          </p:cNvSpPr>
          <p:nvPr>
            <p:ph idx="1"/>
          </p:nvPr>
        </p:nvSpPr>
        <p:spPr/>
        <p:txBody>
          <a:bodyPr/>
          <a:lstStyle/>
          <a:p>
            <a:r>
              <a:rPr lang="en-US" dirty="0"/>
              <a:t>Two </a:t>
            </a:r>
            <a:r>
              <a:rPr lang="en-US" b="1" dirty="0" err="1">
                <a:latin typeface="Courier New" panose="02070309020205020404" pitchFamily="49" charset="0"/>
                <a:cs typeface="Courier New" panose="02070309020205020404" pitchFamily="49" charset="0"/>
              </a:rPr>
              <a:t>enum</a:t>
            </a:r>
            <a:r>
              <a:rPr lang="en-US" dirty="0" err="1"/>
              <a:t>s</a:t>
            </a:r>
            <a:r>
              <a:rPr lang="en-US" dirty="0"/>
              <a:t> are used to list the states and the events</a:t>
            </a:r>
          </a:p>
          <a:p>
            <a:r>
              <a:rPr lang="en-US" dirty="0"/>
              <a:t>A 2D array stores the transitions</a:t>
            </a:r>
          </a:p>
        </p:txBody>
      </p:sp>
      <p:sp>
        <p:nvSpPr>
          <p:cNvPr id="4" name="Content Placeholder 2">
            <a:extLst>
              <a:ext uri="{FF2B5EF4-FFF2-40B4-BE49-F238E27FC236}">
                <a16:creationId xmlns:a16="http://schemas.microsoft.com/office/drawing/2014/main" id="{C26FB25B-FDE0-4D1F-8941-2C47B4DD4BB3}"/>
              </a:ext>
            </a:extLst>
          </p:cNvPr>
          <p:cNvSpPr txBox="1">
            <a:spLocks/>
          </p:cNvSpPr>
          <p:nvPr/>
        </p:nvSpPr>
        <p:spPr>
          <a:xfrm>
            <a:off x="381000" y="3048000"/>
            <a:ext cx="11506200" cy="3505200"/>
          </a:xfrm>
          <a:prstGeom prst="rect">
            <a:avLst/>
          </a:prstGeom>
          <a:ln/>
        </p:spPr>
        <p:style>
          <a:lnRef idx="1">
            <a:schemeClr val="dk1"/>
          </a:lnRef>
          <a:fillRef idx="2">
            <a:schemeClr val="dk1"/>
          </a:fillRef>
          <a:effectRef idx="1">
            <a:schemeClr val="dk1"/>
          </a:effectRef>
          <a:fontRef idx="minor">
            <a:schemeClr val="dk1"/>
          </a:fontRef>
        </p:style>
        <p:txBody>
          <a:bodyPr vert="horz" lIns="54864" tIns="91440" rtlCol="0" anchor="ctr">
            <a:normAutofit fontScale="70000" lnSpcReduction="20000"/>
          </a:bodyPr>
          <a:lstStyle/>
          <a:p>
            <a:pPr marL="438912" indent="-320040">
              <a:buClr>
                <a:schemeClr val="accent1"/>
              </a:buClr>
              <a:buSzPct val="80000"/>
              <a:defRPr/>
            </a:pPr>
            <a:r>
              <a:rPr lang="en-US" sz="3200" b="1" dirty="0">
                <a:solidFill>
                  <a:srgbClr val="0070C0"/>
                </a:solidFill>
                <a:latin typeface="Courier New" pitchFamily="49" charset="0"/>
                <a:cs typeface="Courier New" pitchFamily="49" charset="0"/>
              </a:rPr>
              <a:t>typedef </a:t>
            </a:r>
            <a:r>
              <a:rPr lang="en-US" sz="3200" b="1" dirty="0" err="1">
                <a:solidFill>
                  <a:srgbClr val="0070C0"/>
                </a:solidFill>
                <a:latin typeface="Courier New" pitchFamily="49" charset="0"/>
                <a:cs typeface="Courier New" pitchFamily="49" charset="0"/>
              </a:rPr>
              <a:t>enum</a:t>
            </a:r>
            <a:r>
              <a:rPr lang="en-US" sz="3200" b="1" dirty="0">
                <a:solidFill>
                  <a:srgbClr val="0070C0"/>
                </a:solidFill>
                <a:latin typeface="Courier New" pitchFamily="49" charset="0"/>
                <a:cs typeface="Courier New" pitchFamily="49" charset="0"/>
              </a:rPr>
              <a:t> </a:t>
            </a:r>
            <a:r>
              <a:rPr lang="en-US" sz="3200" b="1" dirty="0">
                <a:solidFill>
                  <a:schemeClr val="tx1"/>
                </a:solidFill>
                <a:latin typeface="Courier New" pitchFamily="49" charset="0"/>
                <a:cs typeface="Courier New" pitchFamily="49" charset="0"/>
              </a:rPr>
              <a:t>{ CONN, BUFF, PLAY, CLOS, NST } </a:t>
            </a:r>
            <a:r>
              <a:rPr lang="en-US" sz="3200" b="1" dirty="0" err="1">
                <a:solidFill>
                  <a:schemeClr val="tx1"/>
                </a:solidFill>
                <a:latin typeface="Courier New" pitchFamily="49" charset="0"/>
                <a:cs typeface="Courier New" pitchFamily="49" charset="0"/>
              </a:rPr>
              <a:t>ms_t</a:t>
            </a:r>
            <a:r>
              <a:rPr lang="en-US" sz="3200" b="1" dirty="0">
                <a:solidFill>
                  <a:schemeClr val="tx1"/>
                </a:solidFill>
                <a:latin typeface="Courier New" pitchFamily="49" charset="0"/>
                <a:cs typeface="Courier New" pitchFamily="49" charset="0"/>
              </a:rPr>
              <a:t>;</a:t>
            </a:r>
          </a:p>
          <a:p>
            <a:pPr marL="438912" indent="-320040">
              <a:buClr>
                <a:schemeClr val="accent1"/>
              </a:buClr>
              <a:buSzPct val="80000"/>
              <a:defRPr/>
            </a:pPr>
            <a:r>
              <a:rPr lang="en-US" sz="3200" b="1" dirty="0">
                <a:solidFill>
                  <a:srgbClr val="0070C0"/>
                </a:solidFill>
                <a:latin typeface="Courier New" pitchFamily="49" charset="0"/>
                <a:cs typeface="Courier New" pitchFamily="49" charset="0"/>
              </a:rPr>
              <a:t>typedef </a:t>
            </a:r>
            <a:r>
              <a:rPr lang="en-US" sz="3200" b="1" dirty="0" err="1">
                <a:solidFill>
                  <a:srgbClr val="0070C0"/>
                </a:solidFill>
                <a:latin typeface="Courier New" pitchFamily="49" charset="0"/>
                <a:cs typeface="Courier New" pitchFamily="49" charset="0"/>
              </a:rPr>
              <a:t>enum</a:t>
            </a:r>
            <a:r>
              <a:rPr lang="en-US" sz="3200" b="1" dirty="0">
                <a:solidFill>
                  <a:srgbClr val="0070C0"/>
                </a:solidFill>
                <a:latin typeface="Courier New" pitchFamily="49" charset="0"/>
                <a:cs typeface="Courier New" pitchFamily="49" charset="0"/>
              </a:rPr>
              <a:t> </a:t>
            </a:r>
            <a:r>
              <a:rPr lang="en-US" sz="3200" b="1" dirty="0">
                <a:solidFill>
                  <a:schemeClr val="tx1"/>
                </a:solidFill>
                <a:latin typeface="Courier New" pitchFamily="49" charset="0"/>
                <a:cs typeface="Courier New" pitchFamily="49" charset="0"/>
              </a:rPr>
              <a:t>{ Connect, Suspend, Ready, Finish, Cancel } </a:t>
            </a:r>
            <a:r>
              <a:rPr lang="en-US" sz="3200" b="1" dirty="0" err="1">
                <a:solidFill>
                  <a:schemeClr val="tx1"/>
                </a:solidFill>
                <a:latin typeface="Courier New" pitchFamily="49" charset="0"/>
                <a:cs typeface="Courier New" pitchFamily="49" charset="0"/>
              </a:rPr>
              <a:t>event_t</a:t>
            </a:r>
            <a:r>
              <a:rPr lang="en-US" sz="3200" b="1" dirty="0">
                <a:solidFill>
                  <a:schemeClr val="tx1"/>
                </a:solidFill>
                <a:latin typeface="Courier New" pitchFamily="49" charset="0"/>
                <a:cs typeface="Courier New" pitchFamily="49" charset="0"/>
              </a:rPr>
              <a:t>;</a:t>
            </a:r>
          </a:p>
          <a:p>
            <a:pPr marL="438912" indent="-320040">
              <a:buClr>
                <a:schemeClr val="accent1"/>
              </a:buClr>
              <a:buSzPct val="80000"/>
              <a:defRPr/>
            </a:pPr>
            <a:r>
              <a:rPr lang="en-US" sz="3200" b="1" dirty="0">
                <a:solidFill>
                  <a:srgbClr val="7030A0"/>
                </a:solidFill>
                <a:latin typeface="Courier New" pitchFamily="49" charset="0"/>
                <a:cs typeface="Courier New" pitchFamily="49" charset="0"/>
              </a:rPr>
              <a:t>#define</a:t>
            </a:r>
            <a:r>
              <a:rPr lang="en-US" sz="3200" b="1" dirty="0">
                <a:solidFill>
                  <a:schemeClr val="tx1"/>
                </a:solidFill>
                <a:latin typeface="Courier New" pitchFamily="49" charset="0"/>
                <a:cs typeface="Courier New" pitchFamily="49" charset="0"/>
              </a:rPr>
              <a:t> NUM_STATES (NST+1)</a:t>
            </a:r>
          </a:p>
          <a:p>
            <a:pPr marL="438912" indent="-320040">
              <a:buClr>
                <a:schemeClr val="accent1"/>
              </a:buClr>
              <a:buSzPct val="80000"/>
              <a:defRPr/>
            </a:pPr>
            <a:r>
              <a:rPr lang="en-US" sz="3200" b="1" dirty="0">
                <a:solidFill>
                  <a:srgbClr val="7030A0"/>
                </a:solidFill>
                <a:latin typeface="Courier New" pitchFamily="49" charset="0"/>
                <a:cs typeface="Courier New" pitchFamily="49" charset="0"/>
              </a:rPr>
              <a:t>#define </a:t>
            </a:r>
            <a:r>
              <a:rPr lang="en-US" sz="3200" b="1" dirty="0">
                <a:solidFill>
                  <a:schemeClr val="tx1"/>
                </a:solidFill>
                <a:latin typeface="Courier New" pitchFamily="49" charset="0"/>
                <a:cs typeface="Courier New" pitchFamily="49" charset="0"/>
              </a:rPr>
              <a:t>NUM_EVENTS (Cancel+1)</a:t>
            </a:r>
          </a:p>
          <a:p>
            <a:pPr marL="438912" indent="-320040">
              <a:buClr>
                <a:schemeClr val="accent1"/>
              </a:buClr>
              <a:buSzPct val="80000"/>
              <a:defRPr/>
            </a:pPr>
            <a:r>
              <a:rPr lang="en-US" sz="3200" b="1" dirty="0">
                <a:solidFill>
                  <a:srgbClr val="0070C0"/>
                </a:solidFill>
                <a:latin typeface="Courier New" pitchFamily="49" charset="0"/>
                <a:cs typeface="Courier New" pitchFamily="49" charset="0"/>
              </a:rPr>
              <a:t>static</a:t>
            </a:r>
            <a:r>
              <a:rPr lang="en-US" sz="3200" b="1" dirty="0">
                <a:solidFill>
                  <a:schemeClr val="tx1"/>
                </a:solidFill>
                <a:latin typeface="Courier New" pitchFamily="49" charset="0"/>
                <a:cs typeface="Courier New" pitchFamily="49" charset="0"/>
              </a:rPr>
              <a:t> </a:t>
            </a:r>
            <a:r>
              <a:rPr lang="en-US" sz="3200" b="1" dirty="0" err="1">
                <a:solidFill>
                  <a:schemeClr val="tx1"/>
                </a:solidFill>
                <a:latin typeface="Courier New" pitchFamily="49" charset="0"/>
                <a:cs typeface="Courier New" pitchFamily="49" charset="0"/>
              </a:rPr>
              <a:t>ms_t</a:t>
            </a:r>
            <a:r>
              <a:rPr lang="en-US" sz="3200" b="1" dirty="0">
                <a:solidFill>
                  <a:schemeClr val="tx1"/>
                </a:solidFill>
                <a:latin typeface="Courier New" pitchFamily="49" charset="0"/>
                <a:cs typeface="Courier New" pitchFamily="49" charset="0"/>
              </a:rPr>
              <a:t> </a:t>
            </a:r>
            <a:r>
              <a:rPr lang="en-US" sz="3200" b="1" dirty="0">
                <a:solidFill>
                  <a:srgbClr val="0070C0"/>
                </a:solidFill>
                <a:latin typeface="Courier New" pitchFamily="49" charset="0"/>
                <a:cs typeface="Courier New" pitchFamily="49" charset="0"/>
              </a:rPr>
              <a:t>const</a:t>
            </a:r>
            <a:r>
              <a:rPr lang="en-US" sz="3200" b="1" dirty="0">
                <a:solidFill>
                  <a:schemeClr val="tx1"/>
                </a:solidFill>
                <a:latin typeface="Courier New" pitchFamily="49" charset="0"/>
                <a:cs typeface="Courier New" pitchFamily="49" charset="0"/>
              </a:rPr>
              <a:t> _transition[NUM_STATES][NUM_EVENTS] =</a:t>
            </a:r>
          </a:p>
          <a:p>
            <a:pPr marL="438912" indent="-320040">
              <a:buClr>
                <a:schemeClr val="accent1"/>
              </a:buClr>
              <a:buSzPct val="80000"/>
              <a:defRPr/>
            </a:pPr>
            <a:r>
              <a:rPr lang="en-US" sz="3200" b="1" dirty="0">
                <a:solidFill>
                  <a:schemeClr val="tx1"/>
                </a:solidFill>
                <a:latin typeface="Courier New" pitchFamily="49" charset="0"/>
                <a:cs typeface="Courier New" pitchFamily="49" charset="0"/>
              </a:rPr>
              <a:t>{</a:t>
            </a:r>
          </a:p>
          <a:p>
            <a:pPr marL="438912" indent="-320040">
              <a:buClr>
                <a:schemeClr val="accent1"/>
              </a:buClr>
              <a:buSzPct val="80000"/>
              <a:defRPr/>
            </a:pPr>
            <a:r>
              <a:rPr lang="en-US" sz="3200" b="1" dirty="0">
                <a:solidFill>
                  <a:schemeClr val="tx1"/>
                </a:solidFill>
                <a:latin typeface="Courier New" pitchFamily="49" charset="0"/>
                <a:cs typeface="Courier New" pitchFamily="49" charset="0"/>
              </a:rPr>
              <a:t>  </a:t>
            </a:r>
            <a:r>
              <a:rPr lang="en-US" sz="3200" b="1" dirty="0">
                <a:solidFill>
                  <a:srgbClr val="00B050"/>
                </a:solidFill>
                <a:latin typeface="Courier New" pitchFamily="49" charset="0"/>
                <a:cs typeface="Courier New" pitchFamily="49" charset="0"/>
              </a:rPr>
              <a:t>// Connect Suspend Ready   Finish Cancel</a:t>
            </a:r>
          </a:p>
          <a:p>
            <a:pPr marL="438912" indent="-320040">
              <a:buClr>
                <a:schemeClr val="accent1"/>
              </a:buClr>
              <a:buSzPct val="80000"/>
              <a:defRPr/>
            </a:pPr>
            <a:r>
              <a:rPr lang="en-US" sz="3200" b="1" dirty="0">
                <a:solidFill>
                  <a:schemeClr val="tx1"/>
                </a:solidFill>
                <a:latin typeface="Courier New" pitchFamily="49" charset="0"/>
                <a:cs typeface="Courier New" pitchFamily="49" charset="0"/>
              </a:rPr>
              <a:t>  {  BUFF,   NST,    NST,    NST,   NST  }, </a:t>
            </a:r>
            <a:r>
              <a:rPr lang="en-US" sz="3200" b="1" dirty="0">
                <a:solidFill>
                  <a:srgbClr val="00B050"/>
                </a:solidFill>
                <a:latin typeface="Courier New" pitchFamily="49" charset="0"/>
                <a:cs typeface="Courier New" pitchFamily="49" charset="0"/>
              </a:rPr>
              <a:t>// Connecting</a:t>
            </a:r>
          </a:p>
          <a:p>
            <a:pPr marL="438912" indent="-320040">
              <a:buClr>
                <a:schemeClr val="accent1"/>
              </a:buClr>
              <a:buSzPct val="80000"/>
              <a:defRPr/>
            </a:pPr>
            <a:r>
              <a:rPr lang="en-US" sz="3200" b="1" dirty="0">
                <a:solidFill>
                  <a:schemeClr val="tx1"/>
                </a:solidFill>
                <a:latin typeface="Courier New" pitchFamily="49" charset="0"/>
                <a:cs typeface="Courier New" pitchFamily="49" charset="0"/>
              </a:rPr>
              <a:t>  {  NST,    NST,    PLAY,   NST,   CLOS }, </a:t>
            </a:r>
            <a:r>
              <a:rPr lang="en-US" sz="3200" b="1" dirty="0">
                <a:solidFill>
                  <a:srgbClr val="00B050"/>
                </a:solidFill>
                <a:latin typeface="Courier New" pitchFamily="49" charset="0"/>
                <a:cs typeface="Courier New" pitchFamily="49" charset="0"/>
              </a:rPr>
              <a:t>// Buffering</a:t>
            </a:r>
          </a:p>
          <a:p>
            <a:pPr marL="438912" indent="-320040">
              <a:buClr>
                <a:schemeClr val="accent1"/>
              </a:buClr>
              <a:buSzPct val="80000"/>
              <a:defRPr/>
            </a:pPr>
            <a:r>
              <a:rPr lang="en-US" sz="3200" b="1" dirty="0">
                <a:solidFill>
                  <a:schemeClr val="tx1"/>
                </a:solidFill>
                <a:latin typeface="Courier New" pitchFamily="49" charset="0"/>
                <a:cs typeface="Courier New" pitchFamily="49" charset="0"/>
              </a:rPr>
              <a:t>  {  NST,    BUFF,   NST,    CLOS,  NST  }, </a:t>
            </a:r>
            <a:r>
              <a:rPr lang="en-US" sz="3200" b="1" dirty="0">
                <a:solidFill>
                  <a:srgbClr val="00B050"/>
                </a:solidFill>
                <a:latin typeface="Courier New" pitchFamily="49" charset="0"/>
                <a:cs typeface="Courier New" pitchFamily="49" charset="0"/>
              </a:rPr>
              <a:t>// Playing</a:t>
            </a:r>
          </a:p>
          <a:p>
            <a:pPr marL="438912" indent="-320040">
              <a:buClr>
                <a:schemeClr val="accent1"/>
              </a:buClr>
              <a:buSzPct val="80000"/>
              <a:defRPr/>
            </a:pPr>
            <a:r>
              <a:rPr lang="en-US" sz="3200" b="1" dirty="0">
                <a:solidFill>
                  <a:schemeClr val="tx1"/>
                </a:solidFill>
                <a:latin typeface="Courier New" pitchFamily="49" charset="0"/>
                <a:cs typeface="Courier New" pitchFamily="49" charset="0"/>
              </a:rPr>
              <a:t>  {  NST,    NST,    NST,    NST,   NST  }  </a:t>
            </a:r>
            <a:r>
              <a:rPr lang="en-US" sz="3200" b="1" dirty="0">
                <a:solidFill>
                  <a:srgbClr val="00B050"/>
                </a:solidFill>
                <a:latin typeface="Courier New" pitchFamily="49" charset="0"/>
                <a:cs typeface="Courier New" pitchFamily="49" charset="0"/>
              </a:rPr>
              <a:t>// Closing</a:t>
            </a:r>
          </a:p>
          <a:p>
            <a:pPr marL="438912" indent="-320040">
              <a:buClr>
                <a:schemeClr val="accent1"/>
              </a:buClr>
              <a:buSzPct val="80000"/>
              <a:defRPr/>
            </a:pPr>
            <a:r>
              <a:rPr lang="en-US" sz="3200" b="1" dirty="0">
                <a:solidFill>
                  <a:schemeClr val="tx1"/>
                </a:solidFill>
                <a:latin typeface="Courier New" pitchFamily="49" charset="0"/>
                <a:cs typeface="Courier New" pitchFamily="49" charset="0"/>
              </a:rPr>
              <a:t>};</a:t>
            </a:r>
          </a:p>
        </p:txBody>
      </p:sp>
    </p:spTree>
    <p:extLst>
      <p:ext uri="{BB962C8B-B14F-4D97-AF65-F5344CB8AC3E}">
        <p14:creationId xmlns:p14="http://schemas.microsoft.com/office/powerpoint/2010/main" val="14476905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animBg="1"/>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D3B1E5-B0FE-4671-AB74-5988A628F12E}"/>
              </a:ext>
            </a:extLst>
          </p:cNvPr>
          <p:cNvSpPr>
            <a:spLocks noGrp="1"/>
          </p:cNvSpPr>
          <p:nvPr>
            <p:ph type="title"/>
          </p:nvPr>
        </p:nvSpPr>
        <p:spPr/>
        <p:txBody>
          <a:bodyPr/>
          <a:lstStyle/>
          <a:p>
            <a:r>
              <a:rPr lang="en-US" dirty="0"/>
              <a:t>Effects</a:t>
            </a:r>
          </a:p>
        </p:txBody>
      </p:sp>
      <p:sp>
        <p:nvSpPr>
          <p:cNvPr id="3" name="Content Placeholder 2">
            <a:extLst>
              <a:ext uri="{FF2B5EF4-FFF2-40B4-BE49-F238E27FC236}">
                <a16:creationId xmlns:a16="http://schemas.microsoft.com/office/drawing/2014/main" id="{FEC50329-C910-4860-8DEB-BA33DB2E22A3}"/>
              </a:ext>
            </a:extLst>
          </p:cNvPr>
          <p:cNvSpPr>
            <a:spLocks noGrp="1"/>
          </p:cNvSpPr>
          <p:nvPr>
            <p:ph idx="1"/>
          </p:nvPr>
        </p:nvSpPr>
        <p:spPr/>
        <p:txBody>
          <a:bodyPr/>
          <a:lstStyle/>
          <a:p>
            <a:r>
              <a:rPr lang="en-US" dirty="0"/>
              <a:t>A table filled with function pointers can be used for effects</a:t>
            </a:r>
          </a:p>
        </p:txBody>
      </p:sp>
      <p:sp>
        <p:nvSpPr>
          <p:cNvPr id="4" name="Content Placeholder 2">
            <a:extLst>
              <a:ext uri="{FF2B5EF4-FFF2-40B4-BE49-F238E27FC236}">
                <a16:creationId xmlns:a16="http://schemas.microsoft.com/office/drawing/2014/main" id="{FA7FEA03-67FD-4AA2-8C7C-67F34C62D4E9}"/>
              </a:ext>
            </a:extLst>
          </p:cNvPr>
          <p:cNvSpPr txBox="1">
            <a:spLocks/>
          </p:cNvSpPr>
          <p:nvPr/>
        </p:nvSpPr>
        <p:spPr>
          <a:xfrm>
            <a:off x="381000" y="2743200"/>
            <a:ext cx="11506200" cy="2819400"/>
          </a:xfrm>
          <a:prstGeom prst="rect">
            <a:avLst/>
          </a:prstGeom>
          <a:ln/>
        </p:spPr>
        <p:style>
          <a:lnRef idx="1">
            <a:schemeClr val="dk1"/>
          </a:lnRef>
          <a:fillRef idx="2">
            <a:schemeClr val="dk1"/>
          </a:fillRef>
          <a:effectRef idx="1">
            <a:schemeClr val="dk1"/>
          </a:effectRef>
          <a:fontRef idx="minor">
            <a:schemeClr val="dk1"/>
          </a:fontRef>
        </p:style>
        <p:txBody>
          <a:bodyPr vert="horz" lIns="54864" tIns="91440" rtlCol="0" anchor="ctr">
            <a:normAutofit fontScale="70000" lnSpcReduction="20000"/>
          </a:bodyPr>
          <a:lstStyle/>
          <a:p>
            <a:pPr marL="438912" indent="-320040">
              <a:buClr>
                <a:schemeClr val="accent1"/>
              </a:buClr>
              <a:buSzPct val="80000"/>
              <a:defRPr/>
            </a:pPr>
            <a:r>
              <a:rPr lang="en-US" sz="3200" b="1" dirty="0">
                <a:solidFill>
                  <a:srgbClr val="0070C0"/>
                </a:solidFill>
                <a:latin typeface="Courier New" pitchFamily="49" charset="0"/>
                <a:cs typeface="Courier New" pitchFamily="49" charset="0"/>
              </a:rPr>
              <a:t>static </a:t>
            </a:r>
            <a:r>
              <a:rPr lang="en-US" sz="3200" b="1" dirty="0" err="1">
                <a:solidFill>
                  <a:schemeClr val="tx1"/>
                </a:solidFill>
                <a:latin typeface="Courier New" pitchFamily="49" charset="0"/>
                <a:cs typeface="Courier New" pitchFamily="49" charset="0"/>
              </a:rPr>
              <a:t>action_t</a:t>
            </a:r>
            <a:r>
              <a:rPr lang="en-US" sz="3200" b="1" dirty="0">
                <a:solidFill>
                  <a:schemeClr val="tx1"/>
                </a:solidFill>
                <a:latin typeface="Courier New" pitchFamily="49" charset="0"/>
                <a:cs typeface="Courier New" pitchFamily="49" charset="0"/>
              </a:rPr>
              <a:t> </a:t>
            </a:r>
            <a:r>
              <a:rPr lang="en-US" sz="3200" b="1" dirty="0">
                <a:solidFill>
                  <a:srgbClr val="0070C0"/>
                </a:solidFill>
                <a:latin typeface="Courier New" pitchFamily="49" charset="0"/>
                <a:cs typeface="Courier New" pitchFamily="49" charset="0"/>
              </a:rPr>
              <a:t>const</a:t>
            </a:r>
            <a:r>
              <a:rPr lang="en-US" sz="3200" b="1" dirty="0">
                <a:solidFill>
                  <a:schemeClr val="tx1"/>
                </a:solidFill>
                <a:latin typeface="Courier New" pitchFamily="49" charset="0"/>
                <a:cs typeface="Courier New" pitchFamily="49" charset="0"/>
              </a:rPr>
              <a:t> _effect[NUM_STATES][NUM_EVENTS] = {</a:t>
            </a:r>
          </a:p>
          <a:p>
            <a:pPr marL="438912" indent="-320040">
              <a:buClr>
                <a:schemeClr val="accent1"/>
              </a:buClr>
              <a:buSzPct val="80000"/>
              <a:defRPr/>
            </a:pPr>
            <a:r>
              <a:rPr lang="en-US" sz="3200" b="1" dirty="0">
                <a:solidFill>
                  <a:schemeClr val="tx1"/>
                </a:solidFill>
                <a:latin typeface="Courier New" pitchFamily="49" charset="0"/>
                <a:cs typeface="Courier New" pitchFamily="49" charset="0"/>
              </a:rPr>
              <a:t>  </a:t>
            </a:r>
            <a:r>
              <a:rPr lang="en-US" sz="3200" b="1" dirty="0">
                <a:solidFill>
                  <a:srgbClr val="00B050"/>
                </a:solidFill>
                <a:latin typeface="Courier New" pitchFamily="49" charset="0"/>
                <a:cs typeface="Courier New" pitchFamily="49" charset="0"/>
              </a:rPr>
              <a:t>// Connect     Suspend     Ready   Finish Cancel</a:t>
            </a:r>
          </a:p>
          <a:p>
            <a:pPr marL="438912" indent="-320040">
              <a:buClr>
                <a:schemeClr val="accent1"/>
              </a:buClr>
              <a:buSzPct val="80000"/>
              <a:defRPr/>
            </a:pPr>
            <a:r>
              <a:rPr lang="en-US" sz="3200" b="1" dirty="0">
                <a:solidFill>
                  <a:schemeClr val="tx1"/>
                </a:solidFill>
                <a:latin typeface="Courier New" pitchFamily="49" charset="0"/>
                <a:cs typeface="Courier New" pitchFamily="49" charset="0"/>
              </a:rPr>
              <a:t>  {  </a:t>
            </a:r>
            <a:r>
              <a:rPr lang="en-US" sz="3200" b="1" dirty="0" err="1">
                <a:solidFill>
                  <a:schemeClr val="tx1"/>
                </a:solidFill>
                <a:latin typeface="Courier New" pitchFamily="49" charset="0"/>
                <a:cs typeface="Courier New" pitchFamily="49" charset="0"/>
              </a:rPr>
              <a:t>start_load</a:t>
            </a:r>
            <a:r>
              <a:rPr lang="en-US" sz="3200" b="1" dirty="0">
                <a:solidFill>
                  <a:schemeClr val="tx1"/>
                </a:solidFill>
                <a:latin typeface="Courier New" pitchFamily="49" charset="0"/>
                <a:cs typeface="Courier New" pitchFamily="49" charset="0"/>
              </a:rPr>
              <a:t>, NULL,       NULL,   NULL,  NULL }, </a:t>
            </a:r>
            <a:r>
              <a:rPr lang="en-US" sz="3200" b="1" dirty="0">
                <a:solidFill>
                  <a:srgbClr val="00B050"/>
                </a:solidFill>
                <a:latin typeface="Courier New" pitchFamily="49" charset="0"/>
                <a:cs typeface="Courier New" pitchFamily="49" charset="0"/>
              </a:rPr>
              <a:t>// Connecting</a:t>
            </a:r>
          </a:p>
          <a:p>
            <a:pPr marL="438912" indent="-320040">
              <a:buClr>
                <a:schemeClr val="accent1"/>
              </a:buClr>
              <a:buSzPct val="80000"/>
              <a:defRPr/>
            </a:pPr>
            <a:r>
              <a:rPr lang="en-US" sz="3200" b="1" dirty="0">
                <a:solidFill>
                  <a:schemeClr val="tx1"/>
                </a:solidFill>
                <a:latin typeface="Courier New" pitchFamily="49" charset="0"/>
                <a:cs typeface="Courier New" pitchFamily="49" charset="0"/>
              </a:rPr>
              <a:t>  {  NULL,       NULL,       resume, NULL,  NULL }, </a:t>
            </a:r>
            <a:r>
              <a:rPr lang="en-US" sz="3200" b="1" dirty="0">
                <a:solidFill>
                  <a:srgbClr val="00B050"/>
                </a:solidFill>
                <a:latin typeface="Courier New" pitchFamily="49" charset="0"/>
                <a:cs typeface="Courier New" pitchFamily="49" charset="0"/>
              </a:rPr>
              <a:t>// Buffering</a:t>
            </a:r>
          </a:p>
          <a:p>
            <a:pPr marL="438912" indent="-320040">
              <a:buClr>
                <a:schemeClr val="accent1"/>
              </a:buClr>
              <a:buSzPct val="80000"/>
              <a:defRPr/>
            </a:pPr>
            <a:r>
              <a:rPr lang="en-US" sz="3200" b="1" dirty="0">
                <a:solidFill>
                  <a:schemeClr val="tx1"/>
                </a:solidFill>
                <a:latin typeface="Courier New" pitchFamily="49" charset="0"/>
                <a:cs typeface="Courier New" pitchFamily="49" charset="0"/>
              </a:rPr>
              <a:t>  {  NULL,       </a:t>
            </a:r>
            <a:r>
              <a:rPr lang="en-US" sz="3200" b="1" dirty="0" err="1">
                <a:solidFill>
                  <a:schemeClr val="tx1"/>
                </a:solidFill>
                <a:latin typeface="Courier New" pitchFamily="49" charset="0"/>
                <a:cs typeface="Courier New" pitchFamily="49" charset="0"/>
              </a:rPr>
              <a:t>pause_play</a:t>
            </a:r>
            <a:r>
              <a:rPr lang="en-US" sz="3200" b="1" dirty="0">
                <a:solidFill>
                  <a:schemeClr val="tx1"/>
                </a:solidFill>
                <a:latin typeface="Courier New" pitchFamily="49" charset="0"/>
                <a:cs typeface="Courier New" pitchFamily="49" charset="0"/>
              </a:rPr>
              <a:t>, NULL,   NULL,  NULL }, </a:t>
            </a:r>
            <a:r>
              <a:rPr lang="en-US" sz="3200" b="1" dirty="0">
                <a:solidFill>
                  <a:srgbClr val="00B050"/>
                </a:solidFill>
                <a:latin typeface="Courier New" pitchFamily="49" charset="0"/>
                <a:cs typeface="Courier New" pitchFamily="49" charset="0"/>
              </a:rPr>
              <a:t>// Playing</a:t>
            </a:r>
          </a:p>
          <a:p>
            <a:pPr marL="438912" indent="-320040">
              <a:buClr>
                <a:schemeClr val="accent1"/>
              </a:buClr>
              <a:buSzPct val="80000"/>
              <a:defRPr/>
            </a:pPr>
            <a:r>
              <a:rPr lang="en-US" sz="3200" b="1" dirty="0">
                <a:solidFill>
                  <a:schemeClr val="tx1"/>
                </a:solidFill>
                <a:latin typeface="Courier New" pitchFamily="49" charset="0"/>
                <a:cs typeface="Courier New" pitchFamily="49" charset="0"/>
              </a:rPr>
              <a:t>  {  NULL,       NULL,       NULL,   NULL,  NULL }  </a:t>
            </a:r>
            <a:r>
              <a:rPr lang="en-US" sz="3200" b="1" dirty="0">
                <a:solidFill>
                  <a:srgbClr val="00B050"/>
                </a:solidFill>
                <a:latin typeface="Courier New" pitchFamily="49" charset="0"/>
                <a:cs typeface="Courier New" pitchFamily="49" charset="0"/>
              </a:rPr>
              <a:t>// Closing</a:t>
            </a:r>
          </a:p>
          <a:p>
            <a:pPr marL="438912" indent="-320040">
              <a:buClr>
                <a:schemeClr val="accent1"/>
              </a:buClr>
              <a:buSzPct val="80000"/>
              <a:defRPr/>
            </a:pPr>
            <a:r>
              <a:rPr lang="en-US" sz="3200" b="1" dirty="0">
                <a:solidFill>
                  <a:schemeClr val="tx1"/>
                </a:solidFill>
                <a:latin typeface="Courier New" pitchFamily="49" charset="0"/>
                <a:cs typeface="Courier New" pitchFamily="49" charset="0"/>
              </a:rPr>
              <a:t>};</a:t>
            </a:r>
          </a:p>
        </p:txBody>
      </p:sp>
    </p:spTree>
    <p:extLst>
      <p:ext uri="{BB962C8B-B14F-4D97-AF65-F5344CB8AC3E}">
        <p14:creationId xmlns:p14="http://schemas.microsoft.com/office/powerpoint/2010/main" val="10836786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animBg="1"/>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4A30EA-98CE-438D-974C-E58423C47709}"/>
              </a:ext>
            </a:extLst>
          </p:cNvPr>
          <p:cNvSpPr>
            <a:spLocks noGrp="1"/>
          </p:cNvSpPr>
          <p:nvPr>
            <p:ph type="title"/>
          </p:nvPr>
        </p:nvSpPr>
        <p:spPr/>
        <p:txBody>
          <a:bodyPr/>
          <a:lstStyle/>
          <a:p>
            <a:r>
              <a:rPr lang="en-US" dirty="0"/>
              <a:t>Sequence models</a:t>
            </a:r>
          </a:p>
        </p:txBody>
      </p:sp>
      <p:sp>
        <p:nvSpPr>
          <p:cNvPr id="3" name="Content Placeholder 2">
            <a:extLst>
              <a:ext uri="{FF2B5EF4-FFF2-40B4-BE49-F238E27FC236}">
                <a16:creationId xmlns:a16="http://schemas.microsoft.com/office/drawing/2014/main" id="{DCAB2FC0-9AF9-46E7-ADEC-29418D8F8820}"/>
              </a:ext>
            </a:extLst>
          </p:cNvPr>
          <p:cNvSpPr>
            <a:spLocks noGrp="1"/>
          </p:cNvSpPr>
          <p:nvPr>
            <p:ph idx="1"/>
          </p:nvPr>
        </p:nvSpPr>
        <p:spPr>
          <a:xfrm>
            <a:off x="609600" y="1775192"/>
            <a:ext cx="7315200" cy="4625609"/>
          </a:xfrm>
        </p:spPr>
        <p:txBody>
          <a:bodyPr>
            <a:normAutofit fontScale="92500" lnSpcReduction="20000"/>
          </a:bodyPr>
          <a:lstStyle/>
          <a:p>
            <a:r>
              <a:rPr lang="en-US" dirty="0"/>
              <a:t>State models don't have any timing or sequence information</a:t>
            </a:r>
          </a:p>
          <a:p>
            <a:r>
              <a:rPr lang="en-US" b="1" dirty="0"/>
              <a:t>Sequence models</a:t>
            </a:r>
            <a:r>
              <a:rPr lang="en-US" dirty="0"/>
              <a:t> show the order in which messages are sent from one entity to another</a:t>
            </a:r>
          </a:p>
          <a:p>
            <a:pPr lvl="1"/>
            <a:r>
              <a:rPr lang="en-US" dirty="0"/>
              <a:t>Solid arrows show synchronous messages</a:t>
            </a:r>
          </a:p>
          <a:p>
            <a:pPr lvl="1"/>
            <a:r>
              <a:rPr lang="en-US" dirty="0"/>
              <a:t>Open arrows show asynchronous messages</a:t>
            </a:r>
          </a:p>
          <a:p>
            <a:pPr lvl="1"/>
            <a:r>
              <a:rPr lang="en-US" dirty="0"/>
              <a:t>Dotted lines show responses</a:t>
            </a:r>
          </a:p>
          <a:p>
            <a:pPr lvl="1"/>
            <a:r>
              <a:rPr lang="en-US" dirty="0"/>
              <a:t>Messages that end in circles are lost</a:t>
            </a:r>
          </a:p>
          <a:p>
            <a:r>
              <a:rPr lang="en-US" dirty="0"/>
              <a:t>The order of messages in sequence models is logical, not scaled by time</a:t>
            </a:r>
          </a:p>
          <a:p>
            <a:endParaRPr lang="en-US" dirty="0"/>
          </a:p>
        </p:txBody>
      </p:sp>
      <p:pic>
        <p:nvPicPr>
          <p:cNvPr id="4098" name="Picture 2" descr="A UML sequence model for a streaming media player execution">
            <a:extLst>
              <a:ext uri="{FF2B5EF4-FFF2-40B4-BE49-F238E27FC236}">
                <a16:creationId xmlns:a16="http://schemas.microsoft.com/office/drawing/2014/main" id="{135F1EA5-B296-4430-A994-DAF511909EC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772400" y="1661160"/>
            <a:ext cx="4302408" cy="51816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58673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1FDD1070-D397-4A3B-917C-77F834553D5E}"/>
              </a:ext>
            </a:extLst>
          </p:cNvPr>
          <p:cNvSpPr>
            <a:spLocks noGrp="1"/>
          </p:cNvSpPr>
          <p:nvPr>
            <p:ph type="title"/>
          </p:nvPr>
        </p:nvSpPr>
        <p:spPr/>
        <p:txBody>
          <a:bodyPr/>
          <a:lstStyle/>
          <a:p>
            <a:r>
              <a:rPr lang="en-US" dirty="0"/>
              <a:t>Processes</a:t>
            </a:r>
          </a:p>
        </p:txBody>
      </p:sp>
      <p:sp>
        <p:nvSpPr>
          <p:cNvPr id="5" name="Text Placeholder 4">
            <a:extLst>
              <a:ext uri="{FF2B5EF4-FFF2-40B4-BE49-F238E27FC236}">
                <a16:creationId xmlns:a16="http://schemas.microsoft.com/office/drawing/2014/main" id="{52402577-DE39-47FA-A317-59E056227F9C}"/>
              </a:ext>
            </a:extLst>
          </p:cNvPr>
          <p:cNvSpPr>
            <a:spLocks noGrp="1"/>
          </p:cNvSpPr>
          <p:nvPr>
            <p:ph type="body" idx="1"/>
          </p:nvPr>
        </p:nvSpPr>
        <p:spPr/>
        <p:txBody>
          <a:bodyPr/>
          <a:lstStyle/>
          <a:p>
            <a:endParaRPr lang="en-US"/>
          </a:p>
        </p:txBody>
      </p:sp>
    </p:spTree>
    <p:extLst>
      <p:ext uri="{BB962C8B-B14F-4D97-AF65-F5344CB8AC3E}">
        <p14:creationId xmlns:p14="http://schemas.microsoft.com/office/powerpoint/2010/main" val="629360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CA3146-4CE1-4E85-ADEE-261096CFF672}"/>
              </a:ext>
            </a:extLst>
          </p:cNvPr>
          <p:cNvSpPr>
            <a:spLocks noGrp="1"/>
          </p:cNvSpPr>
          <p:nvPr>
            <p:ph type="title"/>
          </p:nvPr>
        </p:nvSpPr>
        <p:spPr/>
        <p:txBody>
          <a:bodyPr/>
          <a:lstStyle/>
          <a:p>
            <a:r>
              <a:rPr lang="en-US" dirty="0"/>
              <a:t>Processes</a:t>
            </a:r>
          </a:p>
        </p:txBody>
      </p:sp>
      <p:sp>
        <p:nvSpPr>
          <p:cNvPr id="3" name="Content Placeholder 2">
            <a:extLst>
              <a:ext uri="{FF2B5EF4-FFF2-40B4-BE49-F238E27FC236}">
                <a16:creationId xmlns:a16="http://schemas.microsoft.com/office/drawing/2014/main" id="{D9B75857-AC08-4F14-BBFE-FFD26564B88F}"/>
              </a:ext>
            </a:extLst>
          </p:cNvPr>
          <p:cNvSpPr>
            <a:spLocks noGrp="1"/>
          </p:cNvSpPr>
          <p:nvPr>
            <p:ph idx="1"/>
          </p:nvPr>
        </p:nvSpPr>
        <p:spPr/>
        <p:txBody>
          <a:bodyPr/>
          <a:lstStyle/>
          <a:p>
            <a:r>
              <a:rPr lang="en-US" dirty="0"/>
              <a:t>A </a:t>
            </a:r>
            <a:r>
              <a:rPr lang="en-US" b="1" dirty="0"/>
              <a:t>program</a:t>
            </a:r>
            <a:r>
              <a:rPr lang="en-US" dirty="0"/>
              <a:t> is an implementation of an algorithm in a programming language</a:t>
            </a:r>
          </a:p>
          <a:p>
            <a:pPr lvl="1"/>
            <a:r>
              <a:rPr lang="en-US" dirty="0"/>
              <a:t>A list of instructions for the computer</a:t>
            </a:r>
          </a:p>
          <a:p>
            <a:r>
              <a:rPr lang="en-US" dirty="0"/>
              <a:t>A </a:t>
            </a:r>
            <a:r>
              <a:rPr lang="en-US" b="1" dirty="0"/>
              <a:t>process</a:t>
            </a:r>
            <a:r>
              <a:rPr lang="en-US" dirty="0"/>
              <a:t> is program being executed</a:t>
            </a:r>
          </a:p>
          <a:p>
            <a:pPr lvl="1"/>
            <a:r>
              <a:rPr lang="en-US" dirty="0"/>
              <a:t>Usually, processes are different programs</a:t>
            </a:r>
          </a:p>
          <a:p>
            <a:pPr lvl="1"/>
            <a:r>
              <a:rPr lang="en-US" dirty="0"/>
              <a:t>But it's not unusual to have several processes running at the same time that are the same program</a:t>
            </a:r>
          </a:p>
          <a:p>
            <a:r>
              <a:rPr lang="en-US" dirty="0"/>
              <a:t>Running a program creates a new process</a:t>
            </a:r>
          </a:p>
        </p:txBody>
      </p:sp>
    </p:spTree>
    <p:extLst>
      <p:ext uri="{BB962C8B-B14F-4D97-AF65-F5344CB8AC3E}">
        <p14:creationId xmlns:p14="http://schemas.microsoft.com/office/powerpoint/2010/main" val="13785347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CC5306-3C82-4F61-BF84-3AD88A340A0B}"/>
              </a:ext>
            </a:extLst>
          </p:cNvPr>
          <p:cNvSpPr>
            <a:spLocks noGrp="1"/>
          </p:cNvSpPr>
          <p:nvPr>
            <p:ph type="title" idx="4294967295"/>
          </p:nvPr>
        </p:nvSpPr>
        <p:spPr>
          <a:xfrm>
            <a:off x="457200" y="155575"/>
            <a:ext cx="10515600" cy="1252538"/>
          </a:xfrm>
        </p:spPr>
        <p:txBody>
          <a:bodyPr/>
          <a:lstStyle/>
          <a:p>
            <a:r>
              <a:rPr lang="en-US" dirty="0"/>
              <a:t>Virtual memory</a:t>
            </a:r>
          </a:p>
        </p:txBody>
      </p:sp>
      <p:sp>
        <p:nvSpPr>
          <p:cNvPr id="3" name="Content Placeholder 2">
            <a:extLst>
              <a:ext uri="{FF2B5EF4-FFF2-40B4-BE49-F238E27FC236}">
                <a16:creationId xmlns:a16="http://schemas.microsoft.com/office/drawing/2014/main" id="{F5ACE187-33E8-44F8-B5A5-C2761BE30864}"/>
              </a:ext>
            </a:extLst>
          </p:cNvPr>
          <p:cNvSpPr>
            <a:spLocks noGrp="1"/>
          </p:cNvSpPr>
          <p:nvPr>
            <p:ph idx="4294967295"/>
          </p:nvPr>
        </p:nvSpPr>
        <p:spPr>
          <a:xfrm>
            <a:off x="0" y="1774825"/>
            <a:ext cx="7848600" cy="4625975"/>
          </a:xfrm>
        </p:spPr>
        <p:txBody>
          <a:bodyPr>
            <a:normAutofit fontScale="70000" lnSpcReduction="20000"/>
          </a:bodyPr>
          <a:lstStyle/>
          <a:p>
            <a:r>
              <a:rPr lang="en-US" dirty="0"/>
              <a:t>Every process has its own virtual memory</a:t>
            </a:r>
          </a:p>
          <a:p>
            <a:pPr lvl="1"/>
            <a:r>
              <a:rPr lang="en-US" dirty="0"/>
              <a:t>Addresses from 0 up to 2</a:t>
            </a:r>
            <a:r>
              <a:rPr lang="en-US" baseline="30000" dirty="0"/>
              <a:t>32</a:t>
            </a:r>
            <a:r>
              <a:rPr lang="en-US" dirty="0"/>
              <a:t> or 2</a:t>
            </a:r>
            <a:r>
              <a:rPr lang="en-US" baseline="30000" dirty="0"/>
              <a:t>64</a:t>
            </a:r>
            <a:r>
              <a:rPr lang="en-US" dirty="0"/>
              <a:t> bytes</a:t>
            </a:r>
          </a:p>
          <a:p>
            <a:r>
              <a:rPr lang="en-US" dirty="0"/>
              <a:t>Each instance of virtual memory is organized into segments</a:t>
            </a:r>
          </a:p>
          <a:p>
            <a:pPr lvl="1"/>
            <a:r>
              <a:rPr lang="en-US" dirty="0"/>
              <a:t>Code</a:t>
            </a:r>
          </a:p>
          <a:p>
            <a:pPr lvl="1"/>
            <a:r>
              <a:rPr lang="en-US" dirty="0"/>
              <a:t>Data</a:t>
            </a:r>
          </a:p>
          <a:p>
            <a:pPr lvl="1"/>
            <a:r>
              <a:rPr lang="en-US" dirty="0"/>
              <a:t>Heap</a:t>
            </a:r>
          </a:p>
          <a:p>
            <a:pPr lvl="1"/>
            <a:r>
              <a:rPr lang="en-US" dirty="0"/>
              <a:t>Stack</a:t>
            </a:r>
          </a:p>
          <a:p>
            <a:pPr lvl="1"/>
            <a:r>
              <a:rPr lang="en-US" dirty="0"/>
              <a:t>Kernel</a:t>
            </a:r>
          </a:p>
          <a:p>
            <a:r>
              <a:rPr lang="en-US" dirty="0"/>
              <a:t>Each segment has certain kinds of operations allowed on it</a:t>
            </a:r>
          </a:p>
          <a:p>
            <a:r>
              <a:rPr lang="en-US" dirty="0"/>
              <a:t>Do illegal operations, and you get a segmentation fault</a:t>
            </a:r>
          </a:p>
          <a:p>
            <a:r>
              <a:rPr lang="en-US" dirty="0"/>
              <a:t>As functions get called, the stack grows downward</a:t>
            </a:r>
          </a:p>
          <a:p>
            <a:pPr lvl="1"/>
            <a:r>
              <a:rPr lang="en-US" dirty="0"/>
              <a:t>Call too many functions, and you'll get a stack overflow when it gets too big</a:t>
            </a:r>
          </a:p>
          <a:p>
            <a:r>
              <a:rPr lang="en-US" dirty="0"/>
              <a:t>Depending on the system, the heap can grow too</a:t>
            </a:r>
          </a:p>
          <a:p>
            <a:pPr lvl="1"/>
            <a:r>
              <a:rPr lang="en-US" b="1" dirty="0">
                <a:latin typeface="Courier New" panose="02070309020205020404" pitchFamily="49" charset="0"/>
                <a:cs typeface="Courier New" panose="02070309020205020404" pitchFamily="49" charset="0"/>
              </a:rPr>
              <a:t>malloc()</a:t>
            </a:r>
            <a:r>
              <a:rPr lang="en-US" dirty="0"/>
              <a:t> returns NULL when you run out of heap space</a:t>
            </a:r>
          </a:p>
          <a:p>
            <a:pPr lvl="1"/>
            <a:endParaRPr lang="en-US" dirty="0"/>
          </a:p>
        </p:txBody>
      </p:sp>
      <p:graphicFrame>
        <p:nvGraphicFramePr>
          <p:cNvPr id="4" name="Table 3">
            <a:extLst>
              <a:ext uri="{FF2B5EF4-FFF2-40B4-BE49-F238E27FC236}">
                <a16:creationId xmlns:a16="http://schemas.microsoft.com/office/drawing/2014/main" id="{7E5AE032-842E-41CE-977E-F43EE1171F66}"/>
              </a:ext>
            </a:extLst>
          </p:cNvPr>
          <p:cNvGraphicFramePr>
            <a:graphicFrameLocks noGrp="1"/>
          </p:cNvGraphicFramePr>
          <p:nvPr>
            <p:extLst/>
          </p:nvPr>
        </p:nvGraphicFramePr>
        <p:xfrm>
          <a:off x="6705600" y="168089"/>
          <a:ext cx="5638800" cy="6603402"/>
        </p:xfrm>
        <a:graphic>
          <a:graphicData uri="http://schemas.openxmlformats.org/drawingml/2006/table">
            <a:tbl>
              <a:tblPr firstRow="1" bandRow="1">
                <a:tableStyleId>{5940675A-B579-460E-94D1-54222C63F5DA}</a:tableStyleId>
              </a:tblPr>
              <a:tblGrid>
                <a:gridCol w="1879600">
                  <a:extLst>
                    <a:ext uri="{9D8B030D-6E8A-4147-A177-3AD203B41FA5}">
                      <a16:colId xmlns:a16="http://schemas.microsoft.com/office/drawing/2014/main" val="278469851"/>
                    </a:ext>
                  </a:extLst>
                </a:gridCol>
                <a:gridCol w="1879600">
                  <a:extLst>
                    <a:ext uri="{9D8B030D-6E8A-4147-A177-3AD203B41FA5}">
                      <a16:colId xmlns:a16="http://schemas.microsoft.com/office/drawing/2014/main" val="4235062663"/>
                    </a:ext>
                  </a:extLst>
                </a:gridCol>
                <a:gridCol w="1879600">
                  <a:extLst>
                    <a:ext uri="{9D8B030D-6E8A-4147-A177-3AD203B41FA5}">
                      <a16:colId xmlns:a16="http://schemas.microsoft.com/office/drawing/2014/main" val="3779397394"/>
                    </a:ext>
                  </a:extLst>
                </a:gridCol>
              </a:tblGrid>
              <a:tr h="1162267">
                <a:tc rowSpan="5">
                  <a:txBody>
                    <a:bodyPr/>
                    <a:lstStyle/>
                    <a:p>
                      <a:pPr algn="r"/>
                      <a:r>
                        <a:rPr lang="en-US" dirty="0"/>
                        <a:t>High Memory</a:t>
                      </a:r>
                    </a:p>
                  </a:txBody>
                  <a:tcPr>
                    <a:lnL w="12700" cmpd="sng">
                      <a:noFill/>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pPr algn="ctr"/>
                      <a:r>
                        <a:rPr lang="en-US" b="1" dirty="0">
                          <a:solidFill>
                            <a:schemeClr val="bg1"/>
                          </a:solidFill>
                        </a:rPr>
                        <a:t>Kernel</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tc>
                  <a:txBody>
                    <a:bodyPr/>
                    <a:lstStyle/>
                    <a:p>
                      <a:r>
                        <a:rPr lang="en-US" dirty="0"/>
                        <a:t>OS memory</a:t>
                      </a:r>
                    </a:p>
                  </a:txBody>
                  <a:tcPr anchor="ctr">
                    <a:lnL w="12700"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1483575581"/>
                  </a:ext>
                </a:extLst>
              </a:tr>
              <a:tr h="573219">
                <a:tc vMerge="1">
                  <a:txBody>
                    <a:bodyPr/>
                    <a:lstStyle/>
                    <a:p>
                      <a:endParaRPr lang="en-US"/>
                    </a:p>
                  </a:txBody>
                  <a:tcPr/>
                </a:tc>
                <a:tc>
                  <a:txBody>
                    <a:bodyPr/>
                    <a:lstStyle/>
                    <a:p>
                      <a:pPr algn="ctr"/>
                      <a:endParaRPr lang="en-US" sz="800" b="1" dirty="0">
                        <a:solidFill>
                          <a:schemeClr val="bg1"/>
                        </a:solidFil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endParaRPr lang="en-US"/>
                    </a:p>
                  </a:txBody>
                  <a:tcPr anchor="ctr">
                    <a:lnL w="12700"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3907633935"/>
                  </a:ext>
                </a:extLst>
              </a:tr>
              <a:tr h="1048904">
                <a:tc vMerge="1">
                  <a:txBody>
                    <a:bodyPr/>
                    <a:lstStyle/>
                    <a:p>
                      <a:endParaRPr lang="en-US" dirty="0"/>
                    </a:p>
                  </a:txBody>
                  <a:tcPr/>
                </a:tc>
                <a:tc>
                  <a:txBody>
                    <a:bodyPr/>
                    <a:lstStyle/>
                    <a:p>
                      <a:pPr algn="ctr"/>
                      <a:r>
                        <a:rPr lang="en-US" b="1" dirty="0">
                          <a:solidFill>
                            <a:schemeClr val="bg1"/>
                          </a:solidFill>
                        </a:rPr>
                        <a:t>Stack</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75000"/>
                      </a:schemeClr>
                    </a:solidFill>
                  </a:tcPr>
                </a:tc>
                <a:tc>
                  <a:txBody>
                    <a:bodyPr/>
                    <a:lstStyle/>
                    <a:p>
                      <a:r>
                        <a:rPr lang="en-US" dirty="0"/>
                        <a:t>Local variables, return addresses</a:t>
                      </a:r>
                    </a:p>
                  </a:txBody>
                  <a:tcPr anchor="ctr">
                    <a:lnL w="12700"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3236177662"/>
                  </a:ext>
                </a:extLst>
              </a:tr>
              <a:tr h="883837">
                <a:tc vMerge="1">
                  <a:txBody>
                    <a:bodyPr/>
                    <a:lstStyle/>
                    <a:p>
                      <a:endParaRPr lang="en-US" dirty="0"/>
                    </a:p>
                  </a:txBody>
                  <a:tcPr/>
                </a:tc>
                <a:tc>
                  <a:txBody>
                    <a:bodyPr/>
                    <a:lstStyle/>
                    <a:p>
                      <a:pPr algn="ctr"/>
                      <a:endParaRPr lang="en-US" sz="800" b="1" dirty="0">
                        <a:solidFill>
                          <a:schemeClr val="bg1"/>
                        </a:solidFil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endParaRPr lang="en-US" dirty="0"/>
                    </a:p>
                  </a:txBody>
                  <a:tcPr anchor="ctr">
                    <a:lnL w="12700"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1859955202"/>
                  </a:ext>
                </a:extLst>
              </a:tr>
              <a:tr h="618145">
                <a:tc vMerge="1">
                  <a:txBody>
                    <a:bodyPr/>
                    <a:lstStyle/>
                    <a:p>
                      <a:endParaRPr lang="en-US" dirty="0"/>
                    </a:p>
                  </a:txBody>
                  <a:tcPr/>
                </a:tc>
                <a:tc>
                  <a:txBody>
                    <a:bodyPr/>
                    <a:lstStyle/>
                    <a:p>
                      <a:pPr algn="ctr"/>
                      <a:r>
                        <a:rPr lang="en-US" b="1" dirty="0">
                          <a:solidFill>
                            <a:schemeClr val="bg1"/>
                          </a:solidFill>
                        </a:rPr>
                        <a:t>Heap</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solidFill>
                  </a:tcPr>
                </a:tc>
                <a:tc>
                  <a:txBody>
                    <a:bodyPr/>
                    <a:lstStyle/>
                    <a:p>
                      <a:r>
                        <a:rPr lang="en-US" dirty="0"/>
                        <a:t>Dynamically allocated data</a:t>
                      </a:r>
                    </a:p>
                  </a:txBody>
                  <a:tcPr anchor="ctr">
                    <a:lnL w="12700"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5730505"/>
                  </a:ext>
                </a:extLst>
              </a:tr>
              <a:tr h="459001">
                <a:tc rowSpan="5">
                  <a:txBody>
                    <a:bodyPr/>
                    <a:lstStyle/>
                    <a:p>
                      <a:pPr algn="r"/>
                      <a:r>
                        <a:rPr lang="en-US" dirty="0"/>
                        <a:t>Low Memory</a:t>
                      </a:r>
                    </a:p>
                  </a:txBody>
                  <a:tcPr anchor="b">
                    <a:lnL w="12700" cmpd="sng">
                      <a:noFill/>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pPr algn="ctr"/>
                      <a:endParaRPr lang="en-US" b="1" dirty="0">
                        <a:solidFill>
                          <a:schemeClr val="bg1"/>
                        </a:solidFil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endParaRPr lang="en-US" dirty="0"/>
                    </a:p>
                  </a:txBody>
                  <a:tcPr anchor="ctr">
                    <a:lnL w="12700"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3121296748"/>
                  </a:ext>
                </a:extLst>
              </a:tr>
              <a:tr h="464494">
                <a:tc vMerge="1">
                  <a:txBody>
                    <a:bodyPr/>
                    <a:lstStyle/>
                    <a:p>
                      <a:endParaRPr lang="en-US" dirty="0"/>
                    </a:p>
                  </a:txBody>
                  <a:tcPr/>
                </a:tc>
                <a:tc>
                  <a:txBody>
                    <a:bodyPr/>
                    <a:lstStyle/>
                    <a:p>
                      <a:pPr algn="ctr"/>
                      <a:r>
                        <a:rPr lang="en-US" b="1" dirty="0">
                          <a:solidFill>
                            <a:schemeClr val="bg1"/>
                          </a:solidFill>
                        </a:rPr>
                        <a:t>Data</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r>
                        <a:rPr lang="en-US" dirty="0"/>
                        <a:t>Global variables</a:t>
                      </a:r>
                    </a:p>
                  </a:txBody>
                  <a:tcPr anchor="ctr">
                    <a:lnL w="12700"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2795269075"/>
                  </a:ext>
                </a:extLst>
              </a:tr>
              <a:tr h="353226">
                <a:tc vMerge="1">
                  <a:txBody>
                    <a:bodyPr/>
                    <a:lstStyle/>
                    <a:p>
                      <a:endParaRPr lang="en-US" dirty="0"/>
                    </a:p>
                  </a:txBody>
                  <a:tcPr/>
                </a:tc>
                <a:tc>
                  <a:txBody>
                    <a:bodyPr/>
                    <a:lstStyle/>
                    <a:p>
                      <a:pPr algn="ctr"/>
                      <a:endParaRPr lang="en-US" b="1" dirty="0">
                        <a:solidFill>
                          <a:schemeClr val="bg1"/>
                        </a:solidFil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endParaRPr lang="en-US" dirty="0"/>
                    </a:p>
                  </a:txBody>
                  <a:tcPr anchor="ctr">
                    <a:lnL w="12700"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3042562456"/>
                  </a:ext>
                </a:extLst>
              </a:tr>
              <a:tr h="618145">
                <a:tc vMerge="1">
                  <a:txBody>
                    <a:bodyPr/>
                    <a:lstStyle/>
                    <a:p>
                      <a:endParaRPr lang="en-US" dirty="0"/>
                    </a:p>
                  </a:txBody>
                  <a:tcPr/>
                </a:tc>
                <a:tc>
                  <a:txBody>
                    <a:bodyPr/>
                    <a:lstStyle/>
                    <a:p>
                      <a:pPr algn="ctr"/>
                      <a:r>
                        <a:rPr lang="en-US" b="1" dirty="0">
                          <a:solidFill>
                            <a:schemeClr val="bg1"/>
                          </a:solidFill>
                        </a:rPr>
                        <a:t>Code</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tc>
                  <a:txBody>
                    <a:bodyPr/>
                    <a:lstStyle/>
                    <a:p>
                      <a:r>
                        <a:rPr lang="en-US" dirty="0"/>
                        <a:t>Program instructions</a:t>
                      </a:r>
                    </a:p>
                  </a:txBody>
                  <a:tcPr anchor="ctr">
                    <a:lnL w="12700"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407960723"/>
                  </a:ext>
                </a:extLst>
              </a:tr>
              <a:tr h="353226">
                <a:tc vMerge="1">
                  <a:txBody>
                    <a:bodyPr/>
                    <a:lstStyle/>
                    <a:p>
                      <a:endParaRPr lang="en-US" dirty="0"/>
                    </a:p>
                  </a:txBody>
                  <a:tcPr/>
                </a:tc>
                <a:tc>
                  <a:txBody>
                    <a:bodyPr/>
                    <a:lstStyle/>
                    <a:p>
                      <a:pPr algn="ctr"/>
                      <a:endParaRPr lang="en-US" sz="800" dirty="0"/>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endParaRPr lang="en-US" dirty="0"/>
                    </a:p>
                  </a:txBody>
                  <a:tcPr>
                    <a:lnL w="12700"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1925004787"/>
                  </a:ext>
                </a:extLst>
              </a:tr>
            </a:tbl>
          </a:graphicData>
        </a:graphic>
      </p:graphicFrame>
    </p:spTree>
    <p:extLst>
      <p:ext uri="{BB962C8B-B14F-4D97-AF65-F5344CB8AC3E}">
        <p14:creationId xmlns:p14="http://schemas.microsoft.com/office/powerpoint/2010/main" val="21168892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grpId="0" nodeType="clickEffect">
                                  <p:stCondLst>
                                    <p:cond delay="0"/>
                                  </p:stCondLst>
                                  <p:childTnLst>
                                    <p:set>
                                      <p:cBhvr>
                                        <p:cTn id="58" dur="1" fill="hold">
                                          <p:stCondLst>
                                            <p:cond delay="0"/>
                                          </p:stCondLst>
                                        </p:cTn>
                                        <p:tgtEl>
                                          <p:spTgt spid="3">
                                            <p:txEl>
                                              <p:pRg st="13" end="1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8125EC-33C7-46D2-9673-08A9A09919F2}"/>
              </a:ext>
            </a:extLst>
          </p:cNvPr>
          <p:cNvSpPr>
            <a:spLocks noGrp="1"/>
          </p:cNvSpPr>
          <p:nvPr>
            <p:ph type="title"/>
          </p:nvPr>
        </p:nvSpPr>
        <p:spPr/>
        <p:txBody>
          <a:bodyPr/>
          <a:lstStyle/>
          <a:p>
            <a:r>
              <a:rPr lang="en-US" dirty="0"/>
              <a:t>Why is it </a:t>
            </a:r>
            <a:r>
              <a:rPr lang="en-US" i="1" dirty="0"/>
              <a:t>virtual</a:t>
            </a:r>
            <a:r>
              <a:rPr lang="en-US" dirty="0"/>
              <a:t> memory?</a:t>
            </a:r>
          </a:p>
        </p:txBody>
      </p:sp>
      <p:sp>
        <p:nvSpPr>
          <p:cNvPr id="3" name="Content Placeholder 2">
            <a:extLst>
              <a:ext uri="{FF2B5EF4-FFF2-40B4-BE49-F238E27FC236}">
                <a16:creationId xmlns:a16="http://schemas.microsoft.com/office/drawing/2014/main" id="{45897773-F088-4E60-9761-951BD647E54A}"/>
              </a:ext>
            </a:extLst>
          </p:cNvPr>
          <p:cNvSpPr>
            <a:spLocks noGrp="1"/>
          </p:cNvSpPr>
          <p:nvPr>
            <p:ph idx="1"/>
          </p:nvPr>
        </p:nvSpPr>
        <p:spPr/>
        <p:txBody>
          <a:bodyPr>
            <a:normAutofit fontScale="92500" lnSpcReduction="10000"/>
          </a:bodyPr>
          <a:lstStyle/>
          <a:p>
            <a:r>
              <a:rPr lang="en-US" dirty="0"/>
              <a:t>Addresses in one process have nothing to do with addresses in another</a:t>
            </a:r>
          </a:p>
          <a:p>
            <a:r>
              <a:rPr lang="en-US" dirty="0"/>
              <a:t>The OS maps the virtual addresses to physical addresses</a:t>
            </a:r>
          </a:p>
          <a:p>
            <a:pPr lvl="1"/>
            <a:r>
              <a:rPr lang="en-US" dirty="0"/>
              <a:t>Transparently!</a:t>
            </a:r>
          </a:p>
          <a:p>
            <a:pPr lvl="1"/>
            <a:r>
              <a:rPr lang="en-US" dirty="0"/>
              <a:t>Each process has no idea what the location of, for example, its virtual address </a:t>
            </a:r>
            <a:r>
              <a:rPr lang="en-US" b="1" dirty="0">
                <a:latin typeface="Courier New" panose="02070309020205020404" pitchFamily="49" charset="0"/>
                <a:cs typeface="Courier New" panose="02070309020205020404" pitchFamily="49" charset="0"/>
              </a:rPr>
              <a:t>0x0432A8F8</a:t>
            </a:r>
            <a:r>
              <a:rPr lang="en-US" dirty="0"/>
              <a:t> is in physical memory</a:t>
            </a:r>
          </a:p>
          <a:p>
            <a:r>
              <a:rPr lang="en-US" dirty="0"/>
              <a:t>Benefits:</a:t>
            </a:r>
          </a:p>
          <a:p>
            <a:pPr lvl="1"/>
            <a:r>
              <a:rPr lang="en-US" b="1" dirty="0"/>
              <a:t>Security:</a:t>
            </a:r>
            <a:r>
              <a:rPr lang="en-US" dirty="0"/>
              <a:t> One process cannot (normally) interfere with the memory inside another process</a:t>
            </a:r>
          </a:p>
          <a:p>
            <a:pPr lvl="1"/>
            <a:r>
              <a:rPr lang="en-US" b="1" dirty="0"/>
              <a:t>Bookkeeping:</a:t>
            </a:r>
            <a:r>
              <a:rPr lang="en-US" dirty="0"/>
              <a:t> The OS only gives each process what it needs and can temporarily store parts of a process's memory on disk to make more space</a:t>
            </a:r>
          </a:p>
          <a:p>
            <a:endParaRPr lang="en-US" dirty="0"/>
          </a:p>
        </p:txBody>
      </p:sp>
    </p:spTree>
    <p:extLst>
      <p:ext uri="{BB962C8B-B14F-4D97-AF65-F5344CB8AC3E}">
        <p14:creationId xmlns:p14="http://schemas.microsoft.com/office/powerpoint/2010/main" val="989800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26D8BA-BD83-44EE-9DF3-854FB332D562}"/>
              </a:ext>
            </a:extLst>
          </p:cNvPr>
          <p:cNvSpPr>
            <a:spLocks noGrp="1"/>
          </p:cNvSpPr>
          <p:nvPr>
            <p:ph type="title"/>
          </p:nvPr>
        </p:nvSpPr>
        <p:spPr/>
        <p:txBody>
          <a:bodyPr/>
          <a:lstStyle/>
          <a:p>
            <a:r>
              <a:rPr lang="en-US" dirty="0"/>
              <a:t>Operating systems</a:t>
            </a:r>
          </a:p>
        </p:txBody>
      </p:sp>
      <p:sp>
        <p:nvSpPr>
          <p:cNvPr id="3" name="Content Placeholder 2">
            <a:extLst>
              <a:ext uri="{FF2B5EF4-FFF2-40B4-BE49-F238E27FC236}">
                <a16:creationId xmlns:a16="http://schemas.microsoft.com/office/drawing/2014/main" id="{BF53A3EA-D0A4-40F4-9919-6432DA41CF27}"/>
              </a:ext>
            </a:extLst>
          </p:cNvPr>
          <p:cNvSpPr>
            <a:spLocks noGrp="1"/>
          </p:cNvSpPr>
          <p:nvPr>
            <p:ph idx="1"/>
          </p:nvPr>
        </p:nvSpPr>
        <p:spPr/>
        <p:txBody>
          <a:bodyPr>
            <a:normAutofit lnSpcReduction="10000"/>
          </a:bodyPr>
          <a:lstStyle/>
          <a:p>
            <a:r>
              <a:rPr lang="en-US" dirty="0"/>
              <a:t>OS sometimes means the entire operating system, including utilities, window managers, and lots of other stuff</a:t>
            </a:r>
          </a:p>
          <a:p>
            <a:r>
              <a:rPr lang="en-US" dirty="0"/>
              <a:t>Sometimes OS means just the kernel</a:t>
            </a:r>
          </a:p>
          <a:p>
            <a:r>
              <a:rPr lang="en-US" dirty="0"/>
              <a:t>The kernel is the part of the OS that does deep stuff:</a:t>
            </a:r>
          </a:p>
          <a:p>
            <a:pPr lvl="1"/>
            <a:r>
              <a:rPr lang="en-US" dirty="0"/>
              <a:t>Scheduling processes</a:t>
            </a:r>
          </a:p>
          <a:p>
            <a:pPr lvl="1"/>
            <a:r>
              <a:rPr lang="en-US" dirty="0"/>
              <a:t>Accessing devices</a:t>
            </a:r>
          </a:p>
          <a:p>
            <a:pPr lvl="1"/>
            <a:r>
              <a:rPr lang="en-US" dirty="0"/>
              <a:t>Managing memory</a:t>
            </a:r>
          </a:p>
          <a:p>
            <a:r>
              <a:rPr lang="en-US" dirty="0"/>
              <a:t>Some operations can only be done in </a:t>
            </a:r>
            <a:r>
              <a:rPr lang="en-US" b="1" dirty="0"/>
              <a:t>kernel mode</a:t>
            </a:r>
            <a:r>
              <a:rPr lang="en-US" dirty="0"/>
              <a:t>, the mode that the kernel runs in</a:t>
            </a:r>
          </a:p>
          <a:p>
            <a:r>
              <a:rPr lang="en-US" dirty="0"/>
              <a:t>Normal programs run in </a:t>
            </a:r>
            <a:r>
              <a:rPr lang="en-US" b="1" dirty="0"/>
              <a:t>user mode</a:t>
            </a:r>
          </a:p>
        </p:txBody>
      </p:sp>
    </p:spTree>
    <p:extLst>
      <p:ext uri="{BB962C8B-B14F-4D97-AF65-F5344CB8AC3E}">
        <p14:creationId xmlns:p14="http://schemas.microsoft.com/office/powerpoint/2010/main" val="15842268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89C189A1-3022-43F3-ACB7-8A5075C0C6BA}"/>
              </a:ext>
            </a:extLst>
          </p:cNvPr>
          <p:cNvSpPr>
            <a:spLocks noGrp="1"/>
          </p:cNvSpPr>
          <p:nvPr>
            <p:ph type="title"/>
          </p:nvPr>
        </p:nvSpPr>
        <p:spPr/>
        <p:txBody>
          <a:bodyPr/>
          <a:lstStyle/>
          <a:p>
            <a:r>
              <a:rPr lang="en-US" dirty="0"/>
              <a:t>Multiprogramming</a:t>
            </a:r>
          </a:p>
        </p:txBody>
      </p:sp>
      <p:sp>
        <p:nvSpPr>
          <p:cNvPr id="5" name="Text Placeholder 4">
            <a:extLst>
              <a:ext uri="{FF2B5EF4-FFF2-40B4-BE49-F238E27FC236}">
                <a16:creationId xmlns:a16="http://schemas.microsoft.com/office/drawing/2014/main" id="{07CD969F-08CA-4F6F-B752-6D8BD36833E5}"/>
              </a:ext>
            </a:extLst>
          </p:cNvPr>
          <p:cNvSpPr>
            <a:spLocks noGrp="1"/>
          </p:cNvSpPr>
          <p:nvPr>
            <p:ph type="body" idx="1"/>
          </p:nvPr>
        </p:nvSpPr>
        <p:spPr/>
        <p:txBody>
          <a:bodyPr/>
          <a:lstStyle/>
          <a:p>
            <a:endParaRPr lang="en-US"/>
          </a:p>
        </p:txBody>
      </p:sp>
    </p:spTree>
    <p:extLst>
      <p:ext uri="{BB962C8B-B14F-4D97-AF65-F5344CB8AC3E}">
        <p14:creationId xmlns:p14="http://schemas.microsoft.com/office/powerpoint/2010/main" val="19009310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3C46EA-3EED-48D5-AD9C-2CBC4B46EA32}"/>
              </a:ext>
            </a:extLst>
          </p:cNvPr>
          <p:cNvSpPr>
            <a:spLocks noGrp="1"/>
          </p:cNvSpPr>
          <p:nvPr>
            <p:ph type="title"/>
          </p:nvPr>
        </p:nvSpPr>
        <p:spPr/>
        <p:txBody>
          <a:bodyPr/>
          <a:lstStyle/>
          <a:p>
            <a:r>
              <a:rPr lang="en-US" dirty="0"/>
              <a:t>Assignment 3</a:t>
            </a:r>
          </a:p>
        </p:txBody>
      </p:sp>
      <p:sp>
        <p:nvSpPr>
          <p:cNvPr id="3" name="Text Placeholder 2">
            <a:extLst>
              <a:ext uri="{FF2B5EF4-FFF2-40B4-BE49-F238E27FC236}">
                <a16:creationId xmlns:a16="http://schemas.microsoft.com/office/drawing/2014/main" id="{87E5EF4A-A80C-4F37-AEB5-10B723D1359B}"/>
              </a:ext>
            </a:extLst>
          </p:cNvPr>
          <p:cNvSpPr>
            <a:spLocks noGrp="1"/>
          </p:cNvSpPr>
          <p:nvPr>
            <p:ph type="body" idx="1"/>
          </p:nvPr>
        </p:nvSpPr>
        <p:spPr/>
        <p:txBody>
          <a:bodyPr/>
          <a:lstStyle/>
          <a:p>
            <a:endParaRPr lang="en-US"/>
          </a:p>
        </p:txBody>
      </p:sp>
    </p:spTree>
    <p:extLst>
      <p:ext uri="{BB962C8B-B14F-4D97-AF65-F5344CB8AC3E}">
        <p14:creationId xmlns:p14="http://schemas.microsoft.com/office/powerpoint/2010/main" val="77199008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5DEC84-7951-43D4-9910-2C0A31FC93E2}"/>
              </a:ext>
            </a:extLst>
          </p:cNvPr>
          <p:cNvSpPr>
            <a:spLocks noGrp="1"/>
          </p:cNvSpPr>
          <p:nvPr>
            <p:ph type="title"/>
          </p:nvPr>
        </p:nvSpPr>
        <p:spPr/>
        <p:txBody>
          <a:bodyPr/>
          <a:lstStyle/>
          <a:p>
            <a:r>
              <a:rPr lang="en-US" dirty="0"/>
              <a:t>Problems with naïve batch processing</a:t>
            </a:r>
          </a:p>
        </p:txBody>
      </p:sp>
      <p:sp>
        <p:nvSpPr>
          <p:cNvPr id="3" name="Content Placeholder 2">
            <a:extLst>
              <a:ext uri="{FF2B5EF4-FFF2-40B4-BE49-F238E27FC236}">
                <a16:creationId xmlns:a16="http://schemas.microsoft.com/office/drawing/2014/main" id="{9C6F1C69-8415-4400-A502-8E62294C4E5E}"/>
              </a:ext>
            </a:extLst>
          </p:cNvPr>
          <p:cNvSpPr>
            <a:spLocks noGrp="1"/>
          </p:cNvSpPr>
          <p:nvPr>
            <p:ph idx="1"/>
          </p:nvPr>
        </p:nvSpPr>
        <p:spPr>
          <a:xfrm>
            <a:off x="609600" y="1775192"/>
            <a:ext cx="10972800" cy="3218447"/>
          </a:xfrm>
        </p:spPr>
        <p:txBody>
          <a:bodyPr>
            <a:normAutofit fontScale="77500" lnSpcReduction="20000"/>
          </a:bodyPr>
          <a:lstStyle/>
          <a:p>
            <a:r>
              <a:rPr lang="en-US" dirty="0"/>
              <a:t>One approach to batch processing is running Process A until it's done, then Process B, then Process C</a:t>
            </a:r>
          </a:p>
          <a:p>
            <a:r>
              <a:rPr lang="en-US" dirty="0"/>
              <a:t>The problem is that programs do I/O</a:t>
            </a:r>
          </a:p>
          <a:p>
            <a:pPr lvl="1"/>
            <a:r>
              <a:rPr lang="en-US" dirty="0"/>
              <a:t>I/O is slow</a:t>
            </a:r>
          </a:p>
          <a:p>
            <a:pPr lvl="1"/>
            <a:r>
              <a:rPr lang="en-US" dirty="0"/>
              <a:t>The CPU isn't in use while waiting for I/O</a:t>
            </a:r>
          </a:p>
          <a:p>
            <a:r>
              <a:rPr lang="en-US" dirty="0"/>
              <a:t>Consider the following example:</a:t>
            </a:r>
          </a:p>
          <a:p>
            <a:pPr lvl="1"/>
            <a:r>
              <a:rPr lang="en-US" dirty="0"/>
              <a:t>Green is computation</a:t>
            </a:r>
          </a:p>
          <a:p>
            <a:pPr lvl="1"/>
            <a:r>
              <a:rPr lang="en-US" dirty="0"/>
              <a:t>Orange is I/O</a:t>
            </a:r>
          </a:p>
          <a:p>
            <a:r>
              <a:rPr lang="en-US" dirty="0"/>
              <a:t>Nothing is getting done during I/O!</a:t>
            </a:r>
          </a:p>
          <a:p>
            <a:pPr lvl="1"/>
            <a:endParaRPr lang="en-US" dirty="0"/>
          </a:p>
          <a:p>
            <a:endParaRPr lang="en-US" dirty="0"/>
          </a:p>
        </p:txBody>
      </p:sp>
      <p:graphicFrame>
        <p:nvGraphicFramePr>
          <p:cNvPr id="4" name="Table 3">
            <a:extLst>
              <a:ext uri="{FF2B5EF4-FFF2-40B4-BE49-F238E27FC236}">
                <a16:creationId xmlns:a16="http://schemas.microsoft.com/office/drawing/2014/main" id="{B181C89B-A40C-42C0-B549-FF51E52E31BE}"/>
              </a:ext>
            </a:extLst>
          </p:cNvPr>
          <p:cNvGraphicFramePr>
            <a:graphicFrameLocks noGrp="1"/>
          </p:cNvGraphicFramePr>
          <p:nvPr>
            <p:extLst/>
          </p:nvPr>
        </p:nvGraphicFramePr>
        <p:xfrm>
          <a:off x="228600" y="4876800"/>
          <a:ext cx="11658584" cy="1483360"/>
        </p:xfrm>
        <a:graphic>
          <a:graphicData uri="http://schemas.openxmlformats.org/drawingml/2006/table">
            <a:tbl>
              <a:tblPr firstCol="1" bandRow="1">
                <a:tableStyleId>{5C22544A-7EE6-4342-B048-85BDC9FD1C3A}</a:tableStyleId>
              </a:tblPr>
              <a:tblGrid>
                <a:gridCol w="488665">
                  <a:extLst>
                    <a:ext uri="{9D8B030D-6E8A-4147-A177-3AD203B41FA5}">
                      <a16:colId xmlns:a16="http://schemas.microsoft.com/office/drawing/2014/main" val="906122878"/>
                    </a:ext>
                  </a:extLst>
                </a:gridCol>
                <a:gridCol w="780844">
                  <a:extLst>
                    <a:ext uri="{9D8B030D-6E8A-4147-A177-3AD203B41FA5}">
                      <a16:colId xmlns:a16="http://schemas.microsoft.com/office/drawing/2014/main" val="1303245089"/>
                    </a:ext>
                  </a:extLst>
                </a:gridCol>
                <a:gridCol w="415563">
                  <a:extLst>
                    <a:ext uri="{9D8B030D-6E8A-4147-A177-3AD203B41FA5}">
                      <a16:colId xmlns:a16="http://schemas.microsoft.com/office/drawing/2014/main" val="1675863609"/>
                    </a:ext>
                  </a:extLst>
                </a:gridCol>
                <a:gridCol w="415563">
                  <a:extLst>
                    <a:ext uri="{9D8B030D-6E8A-4147-A177-3AD203B41FA5}">
                      <a16:colId xmlns:a16="http://schemas.microsoft.com/office/drawing/2014/main" val="184243181"/>
                    </a:ext>
                  </a:extLst>
                </a:gridCol>
                <a:gridCol w="415563">
                  <a:extLst>
                    <a:ext uri="{9D8B030D-6E8A-4147-A177-3AD203B41FA5}">
                      <a16:colId xmlns:a16="http://schemas.microsoft.com/office/drawing/2014/main" val="1824903463"/>
                    </a:ext>
                  </a:extLst>
                </a:gridCol>
                <a:gridCol w="415563">
                  <a:extLst>
                    <a:ext uri="{9D8B030D-6E8A-4147-A177-3AD203B41FA5}">
                      <a16:colId xmlns:a16="http://schemas.microsoft.com/office/drawing/2014/main" val="859778864"/>
                    </a:ext>
                  </a:extLst>
                </a:gridCol>
                <a:gridCol w="415563">
                  <a:extLst>
                    <a:ext uri="{9D8B030D-6E8A-4147-A177-3AD203B41FA5}">
                      <a16:colId xmlns:a16="http://schemas.microsoft.com/office/drawing/2014/main" val="34628818"/>
                    </a:ext>
                  </a:extLst>
                </a:gridCol>
                <a:gridCol w="415563">
                  <a:extLst>
                    <a:ext uri="{9D8B030D-6E8A-4147-A177-3AD203B41FA5}">
                      <a16:colId xmlns:a16="http://schemas.microsoft.com/office/drawing/2014/main" val="1310561889"/>
                    </a:ext>
                  </a:extLst>
                </a:gridCol>
                <a:gridCol w="415563">
                  <a:extLst>
                    <a:ext uri="{9D8B030D-6E8A-4147-A177-3AD203B41FA5}">
                      <a16:colId xmlns:a16="http://schemas.microsoft.com/office/drawing/2014/main" val="2325922663"/>
                    </a:ext>
                  </a:extLst>
                </a:gridCol>
                <a:gridCol w="415563">
                  <a:extLst>
                    <a:ext uri="{9D8B030D-6E8A-4147-A177-3AD203B41FA5}">
                      <a16:colId xmlns:a16="http://schemas.microsoft.com/office/drawing/2014/main" val="3149618491"/>
                    </a:ext>
                  </a:extLst>
                </a:gridCol>
                <a:gridCol w="415563">
                  <a:extLst>
                    <a:ext uri="{9D8B030D-6E8A-4147-A177-3AD203B41FA5}">
                      <a16:colId xmlns:a16="http://schemas.microsoft.com/office/drawing/2014/main" val="2117879363"/>
                    </a:ext>
                  </a:extLst>
                </a:gridCol>
                <a:gridCol w="415563">
                  <a:extLst>
                    <a:ext uri="{9D8B030D-6E8A-4147-A177-3AD203B41FA5}">
                      <a16:colId xmlns:a16="http://schemas.microsoft.com/office/drawing/2014/main" val="1529420621"/>
                    </a:ext>
                  </a:extLst>
                </a:gridCol>
                <a:gridCol w="415563">
                  <a:extLst>
                    <a:ext uri="{9D8B030D-6E8A-4147-A177-3AD203B41FA5}">
                      <a16:colId xmlns:a16="http://schemas.microsoft.com/office/drawing/2014/main" val="2569775232"/>
                    </a:ext>
                  </a:extLst>
                </a:gridCol>
                <a:gridCol w="415563">
                  <a:extLst>
                    <a:ext uri="{9D8B030D-6E8A-4147-A177-3AD203B41FA5}">
                      <a16:colId xmlns:a16="http://schemas.microsoft.com/office/drawing/2014/main" val="988811209"/>
                    </a:ext>
                  </a:extLst>
                </a:gridCol>
                <a:gridCol w="415563">
                  <a:extLst>
                    <a:ext uri="{9D8B030D-6E8A-4147-A177-3AD203B41FA5}">
                      <a16:colId xmlns:a16="http://schemas.microsoft.com/office/drawing/2014/main" val="2736058769"/>
                    </a:ext>
                  </a:extLst>
                </a:gridCol>
                <a:gridCol w="415563">
                  <a:extLst>
                    <a:ext uri="{9D8B030D-6E8A-4147-A177-3AD203B41FA5}">
                      <a16:colId xmlns:a16="http://schemas.microsoft.com/office/drawing/2014/main" val="3445098435"/>
                    </a:ext>
                  </a:extLst>
                </a:gridCol>
                <a:gridCol w="415563">
                  <a:extLst>
                    <a:ext uri="{9D8B030D-6E8A-4147-A177-3AD203B41FA5}">
                      <a16:colId xmlns:a16="http://schemas.microsoft.com/office/drawing/2014/main" val="764463755"/>
                    </a:ext>
                  </a:extLst>
                </a:gridCol>
                <a:gridCol w="415563">
                  <a:extLst>
                    <a:ext uri="{9D8B030D-6E8A-4147-A177-3AD203B41FA5}">
                      <a16:colId xmlns:a16="http://schemas.microsoft.com/office/drawing/2014/main" val="1001813427"/>
                    </a:ext>
                  </a:extLst>
                </a:gridCol>
                <a:gridCol w="415563">
                  <a:extLst>
                    <a:ext uri="{9D8B030D-6E8A-4147-A177-3AD203B41FA5}">
                      <a16:colId xmlns:a16="http://schemas.microsoft.com/office/drawing/2014/main" val="1147046213"/>
                    </a:ext>
                  </a:extLst>
                </a:gridCol>
                <a:gridCol w="415563">
                  <a:extLst>
                    <a:ext uri="{9D8B030D-6E8A-4147-A177-3AD203B41FA5}">
                      <a16:colId xmlns:a16="http://schemas.microsoft.com/office/drawing/2014/main" val="1298081887"/>
                    </a:ext>
                  </a:extLst>
                </a:gridCol>
                <a:gridCol w="415563">
                  <a:extLst>
                    <a:ext uri="{9D8B030D-6E8A-4147-A177-3AD203B41FA5}">
                      <a16:colId xmlns:a16="http://schemas.microsoft.com/office/drawing/2014/main" val="1728912341"/>
                    </a:ext>
                  </a:extLst>
                </a:gridCol>
                <a:gridCol w="415563">
                  <a:extLst>
                    <a:ext uri="{9D8B030D-6E8A-4147-A177-3AD203B41FA5}">
                      <a16:colId xmlns:a16="http://schemas.microsoft.com/office/drawing/2014/main" val="332166307"/>
                    </a:ext>
                  </a:extLst>
                </a:gridCol>
                <a:gridCol w="415563">
                  <a:extLst>
                    <a:ext uri="{9D8B030D-6E8A-4147-A177-3AD203B41FA5}">
                      <a16:colId xmlns:a16="http://schemas.microsoft.com/office/drawing/2014/main" val="2166800744"/>
                    </a:ext>
                  </a:extLst>
                </a:gridCol>
                <a:gridCol w="415563">
                  <a:extLst>
                    <a:ext uri="{9D8B030D-6E8A-4147-A177-3AD203B41FA5}">
                      <a16:colId xmlns:a16="http://schemas.microsoft.com/office/drawing/2014/main" val="733524249"/>
                    </a:ext>
                  </a:extLst>
                </a:gridCol>
                <a:gridCol w="415563">
                  <a:extLst>
                    <a:ext uri="{9D8B030D-6E8A-4147-A177-3AD203B41FA5}">
                      <a16:colId xmlns:a16="http://schemas.microsoft.com/office/drawing/2014/main" val="937224104"/>
                    </a:ext>
                  </a:extLst>
                </a:gridCol>
                <a:gridCol w="415563">
                  <a:extLst>
                    <a:ext uri="{9D8B030D-6E8A-4147-A177-3AD203B41FA5}">
                      <a16:colId xmlns:a16="http://schemas.microsoft.com/office/drawing/2014/main" val="2406421845"/>
                    </a:ext>
                  </a:extLst>
                </a:gridCol>
                <a:gridCol w="415563">
                  <a:extLst>
                    <a:ext uri="{9D8B030D-6E8A-4147-A177-3AD203B41FA5}">
                      <a16:colId xmlns:a16="http://schemas.microsoft.com/office/drawing/2014/main" val="96728584"/>
                    </a:ext>
                  </a:extLst>
                </a:gridCol>
              </a:tblGrid>
              <a:tr h="370840">
                <a:tc>
                  <a:txBody>
                    <a:bodyPr/>
                    <a:lstStyle/>
                    <a:p>
                      <a:pPr algn="r"/>
                      <a:endParaRPr lang="en-US" dirty="0"/>
                    </a:p>
                  </a:txBody>
                  <a:tcPr>
                    <a:noFill/>
                  </a:tcPr>
                </a:tc>
                <a:tc>
                  <a:txBody>
                    <a:bodyPr/>
                    <a:lstStyle/>
                    <a:p>
                      <a:pPr algn="r"/>
                      <a:r>
                        <a:rPr lang="en-US" b="1" dirty="0">
                          <a:solidFill>
                            <a:schemeClr val="bg1"/>
                          </a:solidFill>
                        </a:rPr>
                        <a:t>Time</a:t>
                      </a:r>
                    </a:p>
                  </a:txBody>
                  <a:tcPr>
                    <a:solidFill>
                      <a:schemeClr val="accent1"/>
                    </a:solidFill>
                  </a:tcPr>
                </a:tc>
                <a:tc>
                  <a:txBody>
                    <a:bodyPr/>
                    <a:lstStyle/>
                    <a:p>
                      <a:pPr algn="ctr"/>
                      <a:r>
                        <a:rPr lang="en-US" sz="1600" b="1" dirty="0">
                          <a:solidFill>
                            <a:schemeClr val="bg1"/>
                          </a:solidFill>
                        </a:rPr>
                        <a:t>1</a:t>
                      </a:r>
                    </a:p>
                  </a:txBody>
                  <a:tcPr>
                    <a:solidFill>
                      <a:schemeClr val="accent1"/>
                    </a:solidFill>
                  </a:tcPr>
                </a:tc>
                <a:tc>
                  <a:txBody>
                    <a:bodyPr/>
                    <a:lstStyle/>
                    <a:p>
                      <a:pPr algn="ctr"/>
                      <a:r>
                        <a:rPr lang="en-US" sz="1600" b="1" dirty="0">
                          <a:solidFill>
                            <a:schemeClr val="bg1"/>
                          </a:solidFill>
                        </a:rPr>
                        <a:t>2</a:t>
                      </a:r>
                    </a:p>
                  </a:txBody>
                  <a:tcPr>
                    <a:solidFill>
                      <a:schemeClr val="accent1"/>
                    </a:solidFill>
                  </a:tcPr>
                </a:tc>
                <a:tc>
                  <a:txBody>
                    <a:bodyPr/>
                    <a:lstStyle/>
                    <a:p>
                      <a:pPr algn="ctr"/>
                      <a:r>
                        <a:rPr lang="en-US" sz="1600" b="1" dirty="0">
                          <a:solidFill>
                            <a:schemeClr val="bg1"/>
                          </a:solidFill>
                        </a:rPr>
                        <a:t>3</a:t>
                      </a:r>
                    </a:p>
                  </a:txBody>
                  <a:tcPr>
                    <a:solidFill>
                      <a:schemeClr val="accent1"/>
                    </a:solidFill>
                  </a:tcPr>
                </a:tc>
                <a:tc>
                  <a:txBody>
                    <a:bodyPr/>
                    <a:lstStyle/>
                    <a:p>
                      <a:pPr algn="ctr"/>
                      <a:r>
                        <a:rPr lang="en-US" sz="1600" b="1" dirty="0">
                          <a:solidFill>
                            <a:schemeClr val="bg1"/>
                          </a:solidFill>
                        </a:rPr>
                        <a:t>4</a:t>
                      </a:r>
                    </a:p>
                  </a:txBody>
                  <a:tcPr>
                    <a:solidFill>
                      <a:schemeClr val="accent1"/>
                    </a:solidFill>
                  </a:tcPr>
                </a:tc>
                <a:tc>
                  <a:txBody>
                    <a:bodyPr/>
                    <a:lstStyle/>
                    <a:p>
                      <a:pPr algn="ctr"/>
                      <a:r>
                        <a:rPr lang="en-US" sz="1600" b="1" dirty="0">
                          <a:solidFill>
                            <a:schemeClr val="bg1"/>
                          </a:solidFill>
                        </a:rPr>
                        <a:t>5</a:t>
                      </a:r>
                    </a:p>
                  </a:txBody>
                  <a:tcPr>
                    <a:solidFill>
                      <a:schemeClr val="accent1"/>
                    </a:solidFill>
                  </a:tcPr>
                </a:tc>
                <a:tc>
                  <a:txBody>
                    <a:bodyPr/>
                    <a:lstStyle/>
                    <a:p>
                      <a:pPr algn="ctr"/>
                      <a:r>
                        <a:rPr lang="en-US" sz="1600" b="1" dirty="0">
                          <a:solidFill>
                            <a:schemeClr val="bg1"/>
                          </a:solidFill>
                        </a:rPr>
                        <a:t>6</a:t>
                      </a:r>
                    </a:p>
                  </a:txBody>
                  <a:tcPr>
                    <a:solidFill>
                      <a:schemeClr val="accent1"/>
                    </a:solidFill>
                  </a:tcPr>
                </a:tc>
                <a:tc>
                  <a:txBody>
                    <a:bodyPr/>
                    <a:lstStyle/>
                    <a:p>
                      <a:pPr algn="ctr"/>
                      <a:r>
                        <a:rPr lang="en-US" sz="1600" b="1" dirty="0">
                          <a:solidFill>
                            <a:schemeClr val="bg1"/>
                          </a:solidFill>
                        </a:rPr>
                        <a:t>7</a:t>
                      </a:r>
                    </a:p>
                  </a:txBody>
                  <a:tcPr>
                    <a:solidFill>
                      <a:schemeClr val="accent1"/>
                    </a:solidFill>
                  </a:tcPr>
                </a:tc>
                <a:tc>
                  <a:txBody>
                    <a:bodyPr/>
                    <a:lstStyle/>
                    <a:p>
                      <a:pPr algn="ctr"/>
                      <a:r>
                        <a:rPr lang="en-US" sz="1600" b="1" dirty="0">
                          <a:solidFill>
                            <a:schemeClr val="bg1"/>
                          </a:solidFill>
                        </a:rPr>
                        <a:t>8</a:t>
                      </a:r>
                    </a:p>
                  </a:txBody>
                  <a:tcPr>
                    <a:solidFill>
                      <a:schemeClr val="accent1"/>
                    </a:solidFill>
                  </a:tcPr>
                </a:tc>
                <a:tc>
                  <a:txBody>
                    <a:bodyPr/>
                    <a:lstStyle/>
                    <a:p>
                      <a:pPr algn="ctr"/>
                      <a:r>
                        <a:rPr lang="en-US" sz="1600" b="1" dirty="0">
                          <a:solidFill>
                            <a:schemeClr val="bg1"/>
                          </a:solidFill>
                        </a:rPr>
                        <a:t>9</a:t>
                      </a:r>
                    </a:p>
                  </a:txBody>
                  <a:tcPr>
                    <a:solidFill>
                      <a:schemeClr val="accent1"/>
                    </a:solidFill>
                  </a:tcPr>
                </a:tc>
                <a:tc>
                  <a:txBody>
                    <a:bodyPr/>
                    <a:lstStyle/>
                    <a:p>
                      <a:pPr algn="ctr"/>
                      <a:r>
                        <a:rPr lang="en-US" sz="1600" b="1" dirty="0">
                          <a:solidFill>
                            <a:schemeClr val="bg1"/>
                          </a:solidFill>
                        </a:rPr>
                        <a:t>10</a:t>
                      </a:r>
                    </a:p>
                  </a:txBody>
                  <a:tcPr>
                    <a:solidFill>
                      <a:schemeClr val="accent1"/>
                    </a:solidFill>
                  </a:tcPr>
                </a:tc>
                <a:tc>
                  <a:txBody>
                    <a:bodyPr/>
                    <a:lstStyle/>
                    <a:p>
                      <a:pPr algn="ctr"/>
                      <a:r>
                        <a:rPr lang="en-US" sz="1600" b="1" dirty="0">
                          <a:solidFill>
                            <a:schemeClr val="bg1"/>
                          </a:solidFill>
                        </a:rPr>
                        <a:t>11</a:t>
                      </a:r>
                    </a:p>
                  </a:txBody>
                  <a:tcPr>
                    <a:solidFill>
                      <a:schemeClr val="accent1"/>
                    </a:solidFill>
                  </a:tcPr>
                </a:tc>
                <a:tc>
                  <a:txBody>
                    <a:bodyPr/>
                    <a:lstStyle/>
                    <a:p>
                      <a:pPr algn="ctr"/>
                      <a:r>
                        <a:rPr lang="en-US" sz="1600" b="1" dirty="0">
                          <a:solidFill>
                            <a:schemeClr val="bg1"/>
                          </a:solidFill>
                        </a:rPr>
                        <a:t>12</a:t>
                      </a:r>
                    </a:p>
                  </a:txBody>
                  <a:tcPr>
                    <a:solidFill>
                      <a:schemeClr val="accent1"/>
                    </a:solidFill>
                  </a:tcPr>
                </a:tc>
                <a:tc>
                  <a:txBody>
                    <a:bodyPr/>
                    <a:lstStyle/>
                    <a:p>
                      <a:pPr algn="ctr"/>
                      <a:r>
                        <a:rPr lang="en-US" sz="1600" b="1" dirty="0">
                          <a:solidFill>
                            <a:schemeClr val="bg1"/>
                          </a:solidFill>
                        </a:rPr>
                        <a:t>13</a:t>
                      </a:r>
                    </a:p>
                  </a:txBody>
                  <a:tcPr>
                    <a:solidFill>
                      <a:schemeClr val="accent1"/>
                    </a:solidFill>
                  </a:tcPr>
                </a:tc>
                <a:tc>
                  <a:txBody>
                    <a:bodyPr/>
                    <a:lstStyle/>
                    <a:p>
                      <a:pPr algn="ctr"/>
                      <a:r>
                        <a:rPr lang="en-US" sz="1600" b="1" dirty="0">
                          <a:solidFill>
                            <a:schemeClr val="bg1"/>
                          </a:solidFill>
                        </a:rPr>
                        <a:t>14</a:t>
                      </a:r>
                    </a:p>
                  </a:txBody>
                  <a:tcPr>
                    <a:solidFill>
                      <a:schemeClr val="accent1"/>
                    </a:solidFill>
                  </a:tcPr>
                </a:tc>
                <a:tc>
                  <a:txBody>
                    <a:bodyPr/>
                    <a:lstStyle/>
                    <a:p>
                      <a:pPr algn="ctr"/>
                      <a:r>
                        <a:rPr lang="en-US" sz="1600" b="1" dirty="0">
                          <a:solidFill>
                            <a:schemeClr val="bg1"/>
                          </a:solidFill>
                        </a:rPr>
                        <a:t>15</a:t>
                      </a:r>
                    </a:p>
                  </a:txBody>
                  <a:tcPr>
                    <a:solidFill>
                      <a:schemeClr val="accent1"/>
                    </a:solidFill>
                  </a:tcPr>
                </a:tc>
                <a:tc>
                  <a:txBody>
                    <a:bodyPr/>
                    <a:lstStyle/>
                    <a:p>
                      <a:pPr algn="ctr"/>
                      <a:r>
                        <a:rPr lang="en-US" sz="1600" b="1" dirty="0">
                          <a:solidFill>
                            <a:schemeClr val="bg1"/>
                          </a:solidFill>
                        </a:rPr>
                        <a:t>16</a:t>
                      </a:r>
                    </a:p>
                  </a:txBody>
                  <a:tcPr>
                    <a:solidFill>
                      <a:schemeClr val="accent1"/>
                    </a:solidFill>
                  </a:tcPr>
                </a:tc>
                <a:tc>
                  <a:txBody>
                    <a:bodyPr/>
                    <a:lstStyle/>
                    <a:p>
                      <a:pPr algn="ctr"/>
                      <a:r>
                        <a:rPr lang="en-US" sz="1600" b="1" dirty="0">
                          <a:solidFill>
                            <a:schemeClr val="bg1"/>
                          </a:solidFill>
                        </a:rPr>
                        <a:t>17</a:t>
                      </a:r>
                    </a:p>
                  </a:txBody>
                  <a:tcPr>
                    <a:solidFill>
                      <a:schemeClr val="accent1"/>
                    </a:solidFill>
                  </a:tcPr>
                </a:tc>
                <a:tc>
                  <a:txBody>
                    <a:bodyPr/>
                    <a:lstStyle/>
                    <a:p>
                      <a:pPr algn="ctr"/>
                      <a:r>
                        <a:rPr lang="en-US" sz="1600" b="1" dirty="0">
                          <a:solidFill>
                            <a:schemeClr val="bg1"/>
                          </a:solidFill>
                        </a:rPr>
                        <a:t>18</a:t>
                      </a:r>
                    </a:p>
                  </a:txBody>
                  <a:tcPr>
                    <a:solidFill>
                      <a:schemeClr val="accent1"/>
                    </a:solidFill>
                  </a:tcPr>
                </a:tc>
                <a:tc>
                  <a:txBody>
                    <a:bodyPr/>
                    <a:lstStyle/>
                    <a:p>
                      <a:pPr algn="ctr"/>
                      <a:r>
                        <a:rPr lang="en-US" sz="1600" b="1" dirty="0">
                          <a:solidFill>
                            <a:schemeClr val="bg1"/>
                          </a:solidFill>
                        </a:rPr>
                        <a:t>19</a:t>
                      </a:r>
                    </a:p>
                  </a:txBody>
                  <a:tcPr>
                    <a:solidFill>
                      <a:schemeClr val="accent1"/>
                    </a:solidFill>
                  </a:tcPr>
                </a:tc>
                <a:tc>
                  <a:txBody>
                    <a:bodyPr/>
                    <a:lstStyle/>
                    <a:p>
                      <a:pPr algn="ctr"/>
                      <a:r>
                        <a:rPr lang="en-US" sz="1600" b="1" dirty="0">
                          <a:solidFill>
                            <a:schemeClr val="bg1"/>
                          </a:solidFill>
                        </a:rPr>
                        <a:t>20</a:t>
                      </a:r>
                    </a:p>
                  </a:txBody>
                  <a:tcPr>
                    <a:solidFill>
                      <a:schemeClr val="accent1"/>
                    </a:solidFill>
                  </a:tcPr>
                </a:tc>
                <a:tc>
                  <a:txBody>
                    <a:bodyPr/>
                    <a:lstStyle/>
                    <a:p>
                      <a:pPr algn="ctr"/>
                      <a:r>
                        <a:rPr lang="en-US" sz="1600" b="1" dirty="0">
                          <a:solidFill>
                            <a:schemeClr val="bg1"/>
                          </a:solidFill>
                        </a:rPr>
                        <a:t>21</a:t>
                      </a:r>
                    </a:p>
                  </a:txBody>
                  <a:tcPr>
                    <a:solidFill>
                      <a:schemeClr val="accent1"/>
                    </a:solidFill>
                  </a:tcPr>
                </a:tc>
                <a:tc>
                  <a:txBody>
                    <a:bodyPr/>
                    <a:lstStyle/>
                    <a:p>
                      <a:pPr algn="ctr"/>
                      <a:r>
                        <a:rPr lang="en-US" sz="1600" b="1" dirty="0">
                          <a:solidFill>
                            <a:schemeClr val="bg1"/>
                          </a:solidFill>
                        </a:rPr>
                        <a:t>22</a:t>
                      </a:r>
                    </a:p>
                  </a:txBody>
                  <a:tcPr>
                    <a:solidFill>
                      <a:schemeClr val="accent1"/>
                    </a:solidFill>
                  </a:tcPr>
                </a:tc>
                <a:tc>
                  <a:txBody>
                    <a:bodyPr/>
                    <a:lstStyle/>
                    <a:p>
                      <a:pPr algn="ctr"/>
                      <a:r>
                        <a:rPr lang="en-US" sz="1600" b="1" dirty="0">
                          <a:solidFill>
                            <a:schemeClr val="bg1"/>
                          </a:solidFill>
                        </a:rPr>
                        <a:t>23</a:t>
                      </a:r>
                    </a:p>
                  </a:txBody>
                  <a:tcPr>
                    <a:solidFill>
                      <a:schemeClr val="accent1"/>
                    </a:solidFill>
                  </a:tcPr>
                </a:tc>
                <a:tc>
                  <a:txBody>
                    <a:bodyPr/>
                    <a:lstStyle/>
                    <a:p>
                      <a:pPr algn="ctr"/>
                      <a:r>
                        <a:rPr lang="en-US" sz="1600" b="1" dirty="0">
                          <a:solidFill>
                            <a:schemeClr val="bg1"/>
                          </a:solidFill>
                        </a:rPr>
                        <a:t>24</a:t>
                      </a:r>
                    </a:p>
                  </a:txBody>
                  <a:tcPr>
                    <a:solidFill>
                      <a:schemeClr val="accent1"/>
                    </a:solidFill>
                  </a:tcPr>
                </a:tc>
                <a:tc>
                  <a:txBody>
                    <a:bodyPr/>
                    <a:lstStyle/>
                    <a:p>
                      <a:pPr algn="ctr"/>
                      <a:r>
                        <a:rPr lang="en-US" sz="1600" b="1" dirty="0">
                          <a:solidFill>
                            <a:schemeClr val="bg1"/>
                          </a:solidFill>
                        </a:rPr>
                        <a:t>25</a:t>
                      </a:r>
                    </a:p>
                  </a:txBody>
                  <a:tcPr>
                    <a:solidFill>
                      <a:schemeClr val="accent1"/>
                    </a:solidFill>
                  </a:tcPr>
                </a:tc>
                <a:extLst>
                  <a:ext uri="{0D108BD9-81ED-4DB2-BD59-A6C34878D82A}">
                    <a16:rowId xmlns:a16="http://schemas.microsoft.com/office/drawing/2014/main" val="972269448"/>
                  </a:ext>
                </a:extLst>
              </a:tr>
              <a:tr h="370840">
                <a:tc rowSpan="3">
                  <a:txBody>
                    <a:bodyPr/>
                    <a:lstStyle/>
                    <a:p>
                      <a:pPr algn="ctr"/>
                      <a:r>
                        <a:rPr lang="en-US" dirty="0"/>
                        <a:t>Process</a:t>
                      </a:r>
                    </a:p>
                  </a:txBody>
                  <a:tcPr vert="vert270">
                    <a:solidFill>
                      <a:schemeClr val="accent1"/>
                    </a:solidFill>
                  </a:tcPr>
                </a:tc>
                <a:tc>
                  <a:txBody>
                    <a:bodyPr/>
                    <a:lstStyle/>
                    <a:p>
                      <a:pPr algn="r"/>
                      <a:r>
                        <a:rPr lang="en-US" b="1" dirty="0">
                          <a:solidFill>
                            <a:schemeClr val="bg1"/>
                          </a:solidFill>
                        </a:rPr>
                        <a:t>A</a:t>
                      </a:r>
                    </a:p>
                  </a:txBody>
                  <a:tcPr>
                    <a:solidFill>
                      <a:schemeClr val="accent1"/>
                    </a:solidFill>
                  </a:tcPr>
                </a:tc>
                <a:tc>
                  <a:txBody>
                    <a:bodyPr/>
                    <a:lstStyle/>
                    <a:p>
                      <a:endParaRPr lang="en-US" dirty="0"/>
                    </a:p>
                  </a:txBody>
                  <a:tcPr>
                    <a:solidFill>
                      <a:schemeClr val="accent3"/>
                    </a:solidFill>
                  </a:tcPr>
                </a:tc>
                <a:tc>
                  <a:txBody>
                    <a:bodyPr/>
                    <a:lstStyle/>
                    <a:p>
                      <a:endParaRPr lang="en-US" dirty="0"/>
                    </a:p>
                  </a:txBody>
                  <a:tcPr>
                    <a:solidFill>
                      <a:schemeClr val="accent6"/>
                    </a:solidFill>
                  </a:tcPr>
                </a:tc>
                <a:tc>
                  <a:txBody>
                    <a:bodyPr/>
                    <a:lstStyle/>
                    <a:p>
                      <a:endParaRPr lang="en-US" dirty="0"/>
                    </a:p>
                  </a:txBody>
                  <a:tcPr>
                    <a:solidFill>
                      <a:schemeClr val="accent6"/>
                    </a:solidFill>
                  </a:tcPr>
                </a:tc>
                <a:tc>
                  <a:txBody>
                    <a:bodyPr/>
                    <a:lstStyle/>
                    <a:p>
                      <a:endParaRPr lang="en-US" dirty="0"/>
                    </a:p>
                  </a:txBody>
                  <a:tcPr>
                    <a:solidFill>
                      <a:schemeClr val="accent6"/>
                    </a:solidFill>
                  </a:tcPr>
                </a:tc>
                <a:tc>
                  <a:txBody>
                    <a:bodyPr/>
                    <a:lstStyle/>
                    <a:p>
                      <a:endParaRPr lang="en-US" dirty="0"/>
                    </a:p>
                  </a:txBody>
                  <a:tcPr>
                    <a:solidFill>
                      <a:schemeClr val="accent3"/>
                    </a:solidFill>
                  </a:tcPr>
                </a:tc>
                <a:tc>
                  <a:txBody>
                    <a:bodyPr/>
                    <a:lstStyle/>
                    <a:p>
                      <a:endParaRPr lang="en-US" dirty="0"/>
                    </a:p>
                  </a:txBody>
                  <a:tcPr>
                    <a:solidFill>
                      <a:schemeClr val="accent3"/>
                    </a:solidFill>
                  </a:tcPr>
                </a:tc>
                <a:tc>
                  <a:txBody>
                    <a:bodyPr/>
                    <a:lstStyle/>
                    <a:p>
                      <a:endParaRPr lang="en-US" dirty="0"/>
                    </a:p>
                  </a:txBody>
                  <a:tcPr>
                    <a:solidFill>
                      <a:schemeClr val="accent3"/>
                    </a:solidFill>
                  </a:tcPr>
                </a:tc>
                <a:tc>
                  <a:txBody>
                    <a:bodyPr/>
                    <a:lstStyle/>
                    <a:p>
                      <a:endParaRPr lang="en-US" dirty="0"/>
                    </a:p>
                  </a:txBody>
                  <a:tcPr>
                    <a:solidFill>
                      <a:schemeClr val="accent3"/>
                    </a:solidFill>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3934439"/>
                  </a:ext>
                </a:extLst>
              </a:tr>
              <a:tr h="370840">
                <a:tc vMerge="1">
                  <a:txBody>
                    <a:bodyPr/>
                    <a:lstStyle/>
                    <a:p>
                      <a:pPr algn="r"/>
                      <a:endParaRPr lang="en-US" dirty="0"/>
                    </a:p>
                  </a:txBody>
                  <a:tcPr>
                    <a:solidFill>
                      <a:schemeClr val="accent1"/>
                    </a:solidFill>
                  </a:tcPr>
                </a:tc>
                <a:tc>
                  <a:txBody>
                    <a:bodyPr/>
                    <a:lstStyle/>
                    <a:p>
                      <a:pPr algn="r"/>
                      <a:r>
                        <a:rPr lang="en-US" b="1" dirty="0">
                          <a:solidFill>
                            <a:schemeClr val="bg1"/>
                          </a:solidFill>
                        </a:rPr>
                        <a:t>B</a:t>
                      </a:r>
                    </a:p>
                  </a:txBody>
                  <a:tcPr>
                    <a:solidFill>
                      <a:schemeClr val="accent1"/>
                    </a:solidFill>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solidFill>
                      <a:schemeClr val="accent3"/>
                    </a:solidFill>
                  </a:tcPr>
                </a:tc>
                <a:tc>
                  <a:txBody>
                    <a:bodyPr/>
                    <a:lstStyle/>
                    <a:p>
                      <a:endParaRPr lang="en-US" dirty="0"/>
                    </a:p>
                  </a:txBody>
                  <a:tcPr>
                    <a:solidFill>
                      <a:schemeClr val="accent6"/>
                    </a:solidFill>
                  </a:tcPr>
                </a:tc>
                <a:tc>
                  <a:txBody>
                    <a:bodyPr/>
                    <a:lstStyle/>
                    <a:p>
                      <a:endParaRPr lang="en-US" dirty="0"/>
                    </a:p>
                  </a:txBody>
                  <a:tcPr>
                    <a:solidFill>
                      <a:schemeClr val="accent6"/>
                    </a:solidFill>
                  </a:tcPr>
                </a:tc>
                <a:tc>
                  <a:txBody>
                    <a:bodyPr/>
                    <a:lstStyle/>
                    <a:p>
                      <a:endParaRPr lang="en-US" dirty="0"/>
                    </a:p>
                  </a:txBody>
                  <a:tcPr>
                    <a:solidFill>
                      <a:schemeClr val="accent6"/>
                    </a:solidFill>
                  </a:tcPr>
                </a:tc>
                <a:tc>
                  <a:txBody>
                    <a:bodyPr/>
                    <a:lstStyle/>
                    <a:p>
                      <a:endParaRPr lang="en-US" dirty="0"/>
                    </a:p>
                  </a:txBody>
                  <a:tcPr>
                    <a:solidFill>
                      <a:schemeClr val="accent6"/>
                    </a:solidFill>
                  </a:tcPr>
                </a:tc>
                <a:tc>
                  <a:txBody>
                    <a:bodyPr/>
                    <a:lstStyle/>
                    <a:p>
                      <a:endParaRPr lang="en-US" dirty="0"/>
                    </a:p>
                  </a:txBody>
                  <a:tcPr>
                    <a:solidFill>
                      <a:schemeClr val="accent6"/>
                    </a:solidFill>
                  </a:tcPr>
                </a:tc>
                <a:tc>
                  <a:txBody>
                    <a:bodyPr/>
                    <a:lstStyle/>
                    <a:p>
                      <a:endParaRPr lang="en-US" dirty="0"/>
                    </a:p>
                  </a:txBody>
                  <a:tcPr>
                    <a:solidFill>
                      <a:schemeClr val="accent6"/>
                    </a:solidFill>
                  </a:tcPr>
                </a:tc>
                <a:tc>
                  <a:txBody>
                    <a:bodyPr/>
                    <a:lstStyle/>
                    <a:p>
                      <a:endParaRPr lang="en-US" dirty="0"/>
                    </a:p>
                  </a:txBody>
                  <a:tcPr>
                    <a:solidFill>
                      <a:schemeClr val="accent3"/>
                    </a:solidFill>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extLst>
                  <a:ext uri="{0D108BD9-81ED-4DB2-BD59-A6C34878D82A}">
                    <a16:rowId xmlns:a16="http://schemas.microsoft.com/office/drawing/2014/main" val="189505600"/>
                  </a:ext>
                </a:extLst>
              </a:tr>
              <a:tr h="370840">
                <a:tc vMerge="1">
                  <a:txBody>
                    <a:bodyPr/>
                    <a:lstStyle/>
                    <a:p>
                      <a:pPr algn="r"/>
                      <a:endParaRPr lang="en-US" dirty="0"/>
                    </a:p>
                  </a:txBody>
                  <a:tcPr>
                    <a:solidFill>
                      <a:schemeClr val="accent1"/>
                    </a:solidFill>
                  </a:tcPr>
                </a:tc>
                <a:tc>
                  <a:txBody>
                    <a:bodyPr/>
                    <a:lstStyle/>
                    <a:p>
                      <a:pPr algn="r"/>
                      <a:r>
                        <a:rPr lang="en-US" b="1" dirty="0">
                          <a:solidFill>
                            <a:schemeClr val="bg1"/>
                          </a:solidFill>
                        </a:rPr>
                        <a:t>C</a:t>
                      </a:r>
                    </a:p>
                  </a:txBody>
                  <a:tcPr>
                    <a:solidFill>
                      <a:schemeClr val="accent1"/>
                    </a:solidFill>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dirty="0"/>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dirty="0"/>
                    </a:p>
                  </a:txBody>
                  <a:tcPr/>
                </a:tc>
                <a:tc>
                  <a:txBody>
                    <a:bodyPr/>
                    <a:lstStyle/>
                    <a:p>
                      <a:endParaRPr lang="en-US" dirty="0"/>
                    </a:p>
                  </a:txBody>
                  <a:tcPr/>
                </a:tc>
                <a:tc>
                  <a:txBody>
                    <a:bodyPr/>
                    <a:lstStyle/>
                    <a:p>
                      <a:endParaRPr lang="en-US" dirty="0"/>
                    </a:p>
                  </a:txBody>
                  <a:tcPr>
                    <a:solidFill>
                      <a:schemeClr val="accent3"/>
                    </a:solidFill>
                  </a:tcPr>
                </a:tc>
                <a:tc>
                  <a:txBody>
                    <a:bodyPr/>
                    <a:lstStyle/>
                    <a:p>
                      <a:endParaRPr lang="en-US" dirty="0"/>
                    </a:p>
                  </a:txBody>
                  <a:tcPr>
                    <a:solidFill>
                      <a:schemeClr val="accent3"/>
                    </a:solidFill>
                  </a:tcPr>
                </a:tc>
                <a:tc>
                  <a:txBody>
                    <a:bodyPr/>
                    <a:lstStyle/>
                    <a:p>
                      <a:endParaRPr lang="en-US" dirty="0"/>
                    </a:p>
                  </a:txBody>
                  <a:tcPr>
                    <a:solidFill>
                      <a:schemeClr val="accent3"/>
                    </a:solidFill>
                  </a:tcPr>
                </a:tc>
                <a:tc>
                  <a:txBody>
                    <a:bodyPr/>
                    <a:lstStyle/>
                    <a:p>
                      <a:endParaRPr lang="en-US" dirty="0"/>
                    </a:p>
                  </a:txBody>
                  <a:tcPr>
                    <a:solidFill>
                      <a:schemeClr val="accent3"/>
                    </a:solidFill>
                  </a:tcPr>
                </a:tc>
                <a:tc>
                  <a:txBody>
                    <a:bodyPr/>
                    <a:lstStyle/>
                    <a:p>
                      <a:endParaRPr lang="en-US" dirty="0"/>
                    </a:p>
                  </a:txBody>
                  <a:tcPr>
                    <a:solidFill>
                      <a:schemeClr val="accent3"/>
                    </a:solidFill>
                  </a:tcPr>
                </a:tc>
                <a:tc>
                  <a:txBody>
                    <a:bodyPr/>
                    <a:lstStyle/>
                    <a:p>
                      <a:endParaRPr lang="en-US" dirty="0"/>
                    </a:p>
                  </a:txBody>
                  <a:tcPr>
                    <a:solidFill>
                      <a:schemeClr val="accent3"/>
                    </a:solidFill>
                  </a:tcPr>
                </a:tc>
                <a:tc>
                  <a:txBody>
                    <a:bodyPr/>
                    <a:lstStyle/>
                    <a:p>
                      <a:endParaRPr lang="en-US" dirty="0"/>
                    </a:p>
                  </a:txBody>
                  <a:tcPr>
                    <a:solidFill>
                      <a:schemeClr val="accent3"/>
                    </a:solidFill>
                  </a:tcPr>
                </a:tc>
                <a:tc>
                  <a:txBody>
                    <a:bodyPr/>
                    <a:lstStyle/>
                    <a:p>
                      <a:endParaRPr lang="en-US" dirty="0"/>
                    </a:p>
                  </a:txBody>
                  <a:tcPr>
                    <a:solidFill>
                      <a:schemeClr val="accent6"/>
                    </a:solidFill>
                  </a:tcPr>
                </a:tc>
                <a:tc>
                  <a:txBody>
                    <a:bodyPr/>
                    <a:lstStyle/>
                    <a:p>
                      <a:endParaRPr lang="en-US" dirty="0"/>
                    </a:p>
                  </a:txBody>
                  <a:tcPr>
                    <a:solidFill>
                      <a:schemeClr val="accent3"/>
                    </a:solidFill>
                  </a:tcPr>
                </a:tc>
                <a:extLst>
                  <a:ext uri="{0D108BD9-81ED-4DB2-BD59-A6C34878D82A}">
                    <a16:rowId xmlns:a16="http://schemas.microsoft.com/office/drawing/2014/main" val="846272247"/>
                  </a:ext>
                </a:extLst>
              </a:tr>
            </a:tbl>
          </a:graphicData>
        </a:graphic>
      </p:graphicFrame>
    </p:spTree>
    <p:extLst>
      <p:ext uri="{BB962C8B-B14F-4D97-AF65-F5344CB8AC3E}">
        <p14:creationId xmlns:p14="http://schemas.microsoft.com/office/powerpoint/2010/main" val="33679258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36236B32-76CD-4126-9CB2-0EAA0FFB39FA}"/>
              </a:ext>
            </a:extLst>
          </p:cNvPr>
          <p:cNvGraphicFramePr>
            <a:graphicFrameLocks noGrp="1"/>
          </p:cNvGraphicFramePr>
          <p:nvPr>
            <p:extLst/>
          </p:nvPr>
        </p:nvGraphicFramePr>
        <p:xfrm>
          <a:off x="2136741" y="3850640"/>
          <a:ext cx="7918517" cy="1483360"/>
        </p:xfrm>
        <a:graphic>
          <a:graphicData uri="http://schemas.openxmlformats.org/drawingml/2006/table">
            <a:tbl>
              <a:tblPr firstCol="1" bandRow="1">
                <a:tableStyleId>{5C22544A-7EE6-4342-B048-85BDC9FD1C3A}</a:tableStyleId>
              </a:tblPr>
              <a:tblGrid>
                <a:gridCol w="488665">
                  <a:extLst>
                    <a:ext uri="{9D8B030D-6E8A-4147-A177-3AD203B41FA5}">
                      <a16:colId xmlns:a16="http://schemas.microsoft.com/office/drawing/2014/main" val="906122878"/>
                    </a:ext>
                  </a:extLst>
                </a:gridCol>
                <a:gridCol w="780844">
                  <a:extLst>
                    <a:ext uri="{9D8B030D-6E8A-4147-A177-3AD203B41FA5}">
                      <a16:colId xmlns:a16="http://schemas.microsoft.com/office/drawing/2014/main" val="1303245089"/>
                    </a:ext>
                  </a:extLst>
                </a:gridCol>
                <a:gridCol w="415563">
                  <a:extLst>
                    <a:ext uri="{9D8B030D-6E8A-4147-A177-3AD203B41FA5}">
                      <a16:colId xmlns:a16="http://schemas.microsoft.com/office/drawing/2014/main" val="1675863609"/>
                    </a:ext>
                  </a:extLst>
                </a:gridCol>
                <a:gridCol w="415563">
                  <a:extLst>
                    <a:ext uri="{9D8B030D-6E8A-4147-A177-3AD203B41FA5}">
                      <a16:colId xmlns:a16="http://schemas.microsoft.com/office/drawing/2014/main" val="184243181"/>
                    </a:ext>
                  </a:extLst>
                </a:gridCol>
                <a:gridCol w="415563">
                  <a:extLst>
                    <a:ext uri="{9D8B030D-6E8A-4147-A177-3AD203B41FA5}">
                      <a16:colId xmlns:a16="http://schemas.microsoft.com/office/drawing/2014/main" val="1824903463"/>
                    </a:ext>
                  </a:extLst>
                </a:gridCol>
                <a:gridCol w="415563">
                  <a:extLst>
                    <a:ext uri="{9D8B030D-6E8A-4147-A177-3AD203B41FA5}">
                      <a16:colId xmlns:a16="http://schemas.microsoft.com/office/drawing/2014/main" val="859778864"/>
                    </a:ext>
                  </a:extLst>
                </a:gridCol>
                <a:gridCol w="415563">
                  <a:extLst>
                    <a:ext uri="{9D8B030D-6E8A-4147-A177-3AD203B41FA5}">
                      <a16:colId xmlns:a16="http://schemas.microsoft.com/office/drawing/2014/main" val="34628818"/>
                    </a:ext>
                  </a:extLst>
                </a:gridCol>
                <a:gridCol w="415563">
                  <a:extLst>
                    <a:ext uri="{9D8B030D-6E8A-4147-A177-3AD203B41FA5}">
                      <a16:colId xmlns:a16="http://schemas.microsoft.com/office/drawing/2014/main" val="1310561889"/>
                    </a:ext>
                  </a:extLst>
                </a:gridCol>
                <a:gridCol w="415563">
                  <a:extLst>
                    <a:ext uri="{9D8B030D-6E8A-4147-A177-3AD203B41FA5}">
                      <a16:colId xmlns:a16="http://schemas.microsoft.com/office/drawing/2014/main" val="2325922663"/>
                    </a:ext>
                  </a:extLst>
                </a:gridCol>
                <a:gridCol w="415563">
                  <a:extLst>
                    <a:ext uri="{9D8B030D-6E8A-4147-A177-3AD203B41FA5}">
                      <a16:colId xmlns:a16="http://schemas.microsoft.com/office/drawing/2014/main" val="3149618491"/>
                    </a:ext>
                  </a:extLst>
                </a:gridCol>
                <a:gridCol w="415563">
                  <a:extLst>
                    <a:ext uri="{9D8B030D-6E8A-4147-A177-3AD203B41FA5}">
                      <a16:colId xmlns:a16="http://schemas.microsoft.com/office/drawing/2014/main" val="2117879363"/>
                    </a:ext>
                  </a:extLst>
                </a:gridCol>
                <a:gridCol w="415563">
                  <a:extLst>
                    <a:ext uri="{9D8B030D-6E8A-4147-A177-3AD203B41FA5}">
                      <a16:colId xmlns:a16="http://schemas.microsoft.com/office/drawing/2014/main" val="1529420621"/>
                    </a:ext>
                  </a:extLst>
                </a:gridCol>
                <a:gridCol w="415563">
                  <a:extLst>
                    <a:ext uri="{9D8B030D-6E8A-4147-A177-3AD203B41FA5}">
                      <a16:colId xmlns:a16="http://schemas.microsoft.com/office/drawing/2014/main" val="2569775232"/>
                    </a:ext>
                  </a:extLst>
                </a:gridCol>
                <a:gridCol w="415563">
                  <a:extLst>
                    <a:ext uri="{9D8B030D-6E8A-4147-A177-3AD203B41FA5}">
                      <a16:colId xmlns:a16="http://schemas.microsoft.com/office/drawing/2014/main" val="988811209"/>
                    </a:ext>
                  </a:extLst>
                </a:gridCol>
                <a:gridCol w="415563">
                  <a:extLst>
                    <a:ext uri="{9D8B030D-6E8A-4147-A177-3AD203B41FA5}">
                      <a16:colId xmlns:a16="http://schemas.microsoft.com/office/drawing/2014/main" val="2736058769"/>
                    </a:ext>
                  </a:extLst>
                </a:gridCol>
                <a:gridCol w="415563">
                  <a:extLst>
                    <a:ext uri="{9D8B030D-6E8A-4147-A177-3AD203B41FA5}">
                      <a16:colId xmlns:a16="http://schemas.microsoft.com/office/drawing/2014/main" val="3445098435"/>
                    </a:ext>
                  </a:extLst>
                </a:gridCol>
                <a:gridCol w="415563">
                  <a:extLst>
                    <a:ext uri="{9D8B030D-6E8A-4147-A177-3AD203B41FA5}">
                      <a16:colId xmlns:a16="http://schemas.microsoft.com/office/drawing/2014/main" val="764463755"/>
                    </a:ext>
                  </a:extLst>
                </a:gridCol>
                <a:gridCol w="415563">
                  <a:extLst>
                    <a:ext uri="{9D8B030D-6E8A-4147-A177-3AD203B41FA5}">
                      <a16:colId xmlns:a16="http://schemas.microsoft.com/office/drawing/2014/main" val="1001813427"/>
                    </a:ext>
                  </a:extLst>
                </a:gridCol>
              </a:tblGrid>
              <a:tr h="370840">
                <a:tc>
                  <a:txBody>
                    <a:bodyPr/>
                    <a:lstStyle/>
                    <a:p>
                      <a:pPr algn="r"/>
                      <a:endParaRPr lang="en-US" dirty="0"/>
                    </a:p>
                  </a:txBody>
                  <a:tcPr>
                    <a:noFill/>
                  </a:tcPr>
                </a:tc>
                <a:tc>
                  <a:txBody>
                    <a:bodyPr/>
                    <a:lstStyle/>
                    <a:p>
                      <a:pPr algn="r"/>
                      <a:r>
                        <a:rPr lang="en-US" b="1" dirty="0">
                          <a:solidFill>
                            <a:schemeClr val="bg1"/>
                          </a:solidFill>
                        </a:rPr>
                        <a:t>Time</a:t>
                      </a:r>
                    </a:p>
                  </a:txBody>
                  <a:tcPr>
                    <a:solidFill>
                      <a:schemeClr val="accent1"/>
                    </a:solidFill>
                  </a:tcPr>
                </a:tc>
                <a:tc>
                  <a:txBody>
                    <a:bodyPr/>
                    <a:lstStyle/>
                    <a:p>
                      <a:pPr algn="ctr"/>
                      <a:r>
                        <a:rPr lang="en-US" sz="1600" b="1" dirty="0">
                          <a:solidFill>
                            <a:schemeClr val="bg1"/>
                          </a:solidFill>
                        </a:rPr>
                        <a:t>1</a:t>
                      </a:r>
                    </a:p>
                  </a:txBody>
                  <a:tcPr>
                    <a:solidFill>
                      <a:schemeClr val="accent1"/>
                    </a:solidFill>
                  </a:tcPr>
                </a:tc>
                <a:tc>
                  <a:txBody>
                    <a:bodyPr/>
                    <a:lstStyle/>
                    <a:p>
                      <a:pPr algn="ctr"/>
                      <a:r>
                        <a:rPr lang="en-US" sz="1600" b="1" dirty="0">
                          <a:solidFill>
                            <a:schemeClr val="bg1"/>
                          </a:solidFill>
                        </a:rPr>
                        <a:t>2</a:t>
                      </a:r>
                    </a:p>
                  </a:txBody>
                  <a:tcPr>
                    <a:solidFill>
                      <a:schemeClr val="accent1"/>
                    </a:solidFill>
                  </a:tcPr>
                </a:tc>
                <a:tc>
                  <a:txBody>
                    <a:bodyPr/>
                    <a:lstStyle/>
                    <a:p>
                      <a:pPr algn="ctr"/>
                      <a:r>
                        <a:rPr lang="en-US" sz="1600" b="1" dirty="0">
                          <a:solidFill>
                            <a:schemeClr val="bg1"/>
                          </a:solidFill>
                        </a:rPr>
                        <a:t>3</a:t>
                      </a:r>
                    </a:p>
                  </a:txBody>
                  <a:tcPr>
                    <a:solidFill>
                      <a:schemeClr val="accent1"/>
                    </a:solidFill>
                  </a:tcPr>
                </a:tc>
                <a:tc>
                  <a:txBody>
                    <a:bodyPr/>
                    <a:lstStyle/>
                    <a:p>
                      <a:pPr algn="ctr"/>
                      <a:r>
                        <a:rPr lang="en-US" sz="1600" b="1" dirty="0">
                          <a:solidFill>
                            <a:schemeClr val="bg1"/>
                          </a:solidFill>
                        </a:rPr>
                        <a:t>4</a:t>
                      </a:r>
                    </a:p>
                  </a:txBody>
                  <a:tcPr>
                    <a:solidFill>
                      <a:schemeClr val="accent1"/>
                    </a:solidFill>
                  </a:tcPr>
                </a:tc>
                <a:tc>
                  <a:txBody>
                    <a:bodyPr/>
                    <a:lstStyle/>
                    <a:p>
                      <a:pPr algn="ctr"/>
                      <a:r>
                        <a:rPr lang="en-US" sz="1600" b="1" dirty="0">
                          <a:solidFill>
                            <a:schemeClr val="bg1"/>
                          </a:solidFill>
                        </a:rPr>
                        <a:t>5</a:t>
                      </a:r>
                    </a:p>
                  </a:txBody>
                  <a:tcPr>
                    <a:solidFill>
                      <a:schemeClr val="accent1"/>
                    </a:solidFill>
                  </a:tcPr>
                </a:tc>
                <a:tc>
                  <a:txBody>
                    <a:bodyPr/>
                    <a:lstStyle/>
                    <a:p>
                      <a:pPr algn="ctr"/>
                      <a:r>
                        <a:rPr lang="en-US" sz="1600" b="1" dirty="0">
                          <a:solidFill>
                            <a:schemeClr val="bg1"/>
                          </a:solidFill>
                        </a:rPr>
                        <a:t>6</a:t>
                      </a:r>
                    </a:p>
                  </a:txBody>
                  <a:tcPr>
                    <a:solidFill>
                      <a:schemeClr val="accent1"/>
                    </a:solidFill>
                  </a:tcPr>
                </a:tc>
                <a:tc>
                  <a:txBody>
                    <a:bodyPr/>
                    <a:lstStyle/>
                    <a:p>
                      <a:pPr algn="ctr"/>
                      <a:r>
                        <a:rPr lang="en-US" sz="1600" b="1" dirty="0">
                          <a:solidFill>
                            <a:schemeClr val="bg1"/>
                          </a:solidFill>
                        </a:rPr>
                        <a:t>7</a:t>
                      </a:r>
                    </a:p>
                  </a:txBody>
                  <a:tcPr>
                    <a:solidFill>
                      <a:schemeClr val="accent1"/>
                    </a:solidFill>
                  </a:tcPr>
                </a:tc>
                <a:tc>
                  <a:txBody>
                    <a:bodyPr/>
                    <a:lstStyle/>
                    <a:p>
                      <a:pPr algn="ctr"/>
                      <a:r>
                        <a:rPr lang="en-US" sz="1600" b="1" dirty="0">
                          <a:solidFill>
                            <a:schemeClr val="bg1"/>
                          </a:solidFill>
                        </a:rPr>
                        <a:t>8</a:t>
                      </a:r>
                    </a:p>
                  </a:txBody>
                  <a:tcPr>
                    <a:solidFill>
                      <a:schemeClr val="accent1"/>
                    </a:solidFill>
                  </a:tcPr>
                </a:tc>
                <a:tc>
                  <a:txBody>
                    <a:bodyPr/>
                    <a:lstStyle/>
                    <a:p>
                      <a:pPr algn="ctr"/>
                      <a:r>
                        <a:rPr lang="en-US" sz="1600" b="1" dirty="0">
                          <a:solidFill>
                            <a:schemeClr val="bg1"/>
                          </a:solidFill>
                        </a:rPr>
                        <a:t>9</a:t>
                      </a:r>
                    </a:p>
                  </a:txBody>
                  <a:tcPr>
                    <a:solidFill>
                      <a:schemeClr val="accent1"/>
                    </a:solidFill>
                  </a:tcPr>
                </a:tc>
                <a:tc>
                  <a:txBody>
                    <a:bodyPr/>
                    <a:lstStyle/>
                    <a:p>
                      <a:pPr algn="ctr"/>
                      <a:r>
                        <a:rPr lang="en-US" sz="1600" b="1" dirty="0">
                          <a:solidFill>
                            <a:schemeClr val="bg1"/>
                          </a:solidFill>
                        </a:rPr>
                        <a:t>10</a:t>
                      </a:r>
                    </a:p>
                  </a:txBody>
                  <a:tcPr>
                    <a:solidFill>
                      <a:schemeClr val="accent1"/>
                    </a:solidFill>
                  </a:tcPr>
                </a:tc>
                <a:tc>
                  <a:txBody>
                    <a:bodyPr/>
                    <a:lstStyle/>
                    <a:p>
                      <a:pPr algn="ctr"/>
                      <a:r>
                        <a:rPr lang="en-US" sz="1600" b="1" dirty="0">
                          <a:solidFill>
                            <a:schemeClr val="bg1"/>
                          </a:solidFill>
                        </a:rPr>
                        <a:t>11</a:t>
                      </a:r>
                    </a:p>
                  </a:txBody>
                  <a:tcPr>
                    <a:solidFill>
                      <a:schemeClr val="accent1"/>
                    </a:solidFill>
                  </a:tcPr>
                </a:tc>
                <a:tc>
                  <a:txBody>
                    <a:bodyPr/>
                    <a:lstStyle/>
                    <a:p>
                      <a:pPr algn="ctr"/>
                      <a:r>
                        <a:rPr lang="en-US" sz="1600" b="1" dirty="0">
                          <a:solidFill>
                            <a:schemeClr val="bg1"/>
                          </a:solidFill>
                        </a:rPr>
                        <a:t>12</a:t>
                      </a:r>
                    </a:p>
                  </a:txBody>
                  <a:tcPr>
                    <a:solidFill>
                      <a:schemeClr val="accent1"/>
                    </a:solidFill>
                  </a:tcPr>
                </a:tc>
                <a:tc>
                  <a:txBody>
                    <a:bodyPr/>
                    <a:lstStyle/>
                    <a:p>
                      <a:pPr algn="ctr"/>
                      <a:r>
                        <a:rPr lang="en-US" sz="1600" b="1" dirty="0">
                          <a:solidFill>
                            <a:schemeClr val="bg1"/>
                          </a:solidFill>
                        </a:rPr>
                        <a:t>13</a:t>
                      </a:r>
                    </a:p>
                  </a:txBody>
                  <a:tcPr>
                    <a:solidFill>
                      <a:schemeClr val="accent1"/>
                    </a:solidFill>
                  </a:tcPr>
                </a:tc>
                <a:tc>
                  <a:txBody>
                    <a:bodyPr/>
                    <a:lstStyle/>
                    <a:p>
                      <a:pPr algn="ctr"/>
                      <a:r>
                        <a:rPr lang="en-US" sz="1600" b="1" dirty="0">
                          <a:solidFill>
                            <a:schemeClr val="bg1"/>
                          </a:solidFill>
                        </a:rPr>
                        <a:t>14</a:t>
                      </a:r>
                    </a:p>
                  </a:txBody>
                  <a:tcPr>
                    <a:solidFill>
                      <a:schemeClr val="accent1"/>
                    </a:solidFill>
                  </a:tcPr>
                </a:tc>
                <a:tc>
                  <a:txBody>
                    <a:bodyPr/>
                    <a:lstStyle/>
                    <a:p>
                      <a:pPr algn="ctr"/>
                      <a:r>
                        <a:rPr lang="en-US" sz="1600" b="1" dirty="0">
                          <a:solidFill>
                            <a:schemeClr val="bg1"/>
                          </a:solidFill>
                        </a:rPr>
                        <a:t>15</a:t>
                      </a:r>
                    </a:p>
                  </a:txBody>
                  <a:tcPr>
                    <a:solidFill>
                      <a:schemeClr val="accent1"/>
                    </a:solidFill>
                  </a:tcPr>
                </a:tc>
                <a:tc>
                  <a:txBody>
                    <a:bodyPr/>
                    <a:lstStyle/>
                    <a:p>
                      <a:pPr algn="ctr"/>
                      <a:r>
                        <a:rPr lang="en-US" sz="1600" b="1" dirty="0">
                          <a:solidFill>
                            <a:schemeClr val="bg1"/>
                          </a:solidFill>
                        </a:rPr>
                        <a:t>16</a:t>
                      </a:r>
                    </a:p>
                  </a:txBody>
                  <a:tcPr>
                    <a:solidFill>
                      <a:schemeClr val="accent1"/>
                    </a:solidFill>
                  </a:tcPr>
                </a:tc>
                <a:extLst>
                  <a:ext uri="{0D108BD9-81ED-4DB2-BD59-A6C34878D82A}">
                    <a16:rowId xmlns:a16="http://schemas.microsoft.com/office/drawing/2014/main" val="972269448"/>
                  </a:ext>
                </a:extLst>
              </a:tr>
              <a:tr h="370840">
                <a:tc rowSpan="3">
                  <a:txBody>
                    <a:bodyPr/>
                    <a:lstStyle/>
                    <a:p>
                      <a:pPr algn="ctr"/>
                      <a:r>
                        <a:rPr lang="en-US" dirty="0"/>
                        <a:t>Process</a:t>
                      </a:r>
                    </a:p>
                  </a:txBody>
                  <a:tcPr vert="vert270">
                    <a:solidFill>
                      <a:schemeClr val="accent1"/>
                    </a:solidFill>
                  </a:tcPr>
                </a:tc>
                <a:tc>
                  <a:txBody>
                    <a:bodyPr/>
                    <a:lstStyle/>
                    <a:p>
                      <a:pPr algn="r"/>
                      <a:r>
                        <a:rPr lang="en-US" b="1" dirty="0">
                          <a:solidFill>
                            <a:schemeClr val="bg1"/>
                          </a:solidFill>
                        </a:rPr>
                        <a:t>A</a:t>
                      </a:r>
                    </a:p>
                  </a:txBody>
                  <a:tcPr>
                    <a:solidFill>
                      <a:schemeClr val="accent1"/>
                    </a:solidFill>
                  </a:tcPr>
                </a:tc>
                <a:tc>
                  <a:txBody>
                    <a:bodyPr/>
                    <a:lstStyle/>
                    <a:p>
                      <a:endParaRPr lang="en-US" dirty="0"/>
                    </a:p>
                  </a:txBody>
                  <a:tcPr>
                    <a:solidFill>
                      <a:schemeClr val="accent3"/>
                    </a:solidFill>
                  </a:tcPr>
                </a:tc>
                <a:tc>
                  <a:txBody>
                    <a:bodyPr/>
                    <a:lstStyle/>
                    <a:p>
                      <a:endParaRPr lang="en-US" dirty="0"/>
                    </a:p>
                  </a:txBody>
                  <a:tcPr>
                    <a:solidFill>
                      <a:schemeClr val="accent6"/>
                    </a:solidFill>
                  </a:tcPr>
                </a:tc>
                <a:tc>
                  <a:txBody>
                    <a:bodyPr/>
                    <a:lstStyle/>
                    <a:p>
                      <a:endParaRPr lang="en-US" dirty="0"/>
                    </a:p>
                  </a:txBody>
                  <a:tcPr>
                    <a:solidFill>
                      <a:schemeClr val="accent6"/>
                    </a:solidFill>
                  </a:tcPr>
                </a:tc>
                <a:tc>
                  <a:txBody>
                    <a:bodyPr/>
                    <a:lstStyle/>
                    <a:p>
                      <a:endParaRPr lang="en-US" dirty="0"/>
                    </a:p>
                  </a:txBody>
                  <a:tcPr>
                    <a:solidFill>
                      <a:schemeClr val="accent6"/>
                    </a:solidFill>
                  </a:tcPr>
                </a:tc>
                <a:tc>
                  <a:txBody>
                    <a:bodyPr/>
                    <a:lstStyle/>
                    <a:p>
                      <a:endParaRPr lang="en-US" dirty="0"/>
                    </a:p>
                  </a:txBody>
                  <a:tcPr>
                    <a:solidFill>
                      <a:schemeClr val="accent3"/>
                    </a:solidFill>
                  </a:tcPr>
                </a:tc>
                <a:tc>
                  <a:txBody>
                    <a:bodyPr/>
                    <a:lstStyle/>
                    <a:p>
                      <a:endParaRPr lang="en-US" dirty="0"/>
                    </a:p>
                  </a:txBody>
                  <a:tcPr>
                    <a:solidFill>
                      <a:schemeClr val="accent3"/>
                    </a:solidFill>
                  </a:tcPr>
                </a:tc>
                <a:tc>
                  <a:txBody>
                    <a:bodyPr/>
                    <a:lstStyle/>
                    <a:p>
                      <a:endParaRPr lang="en-US" dirty="0"/>
                    </a:p>
                  </a:txBody>
                  <a:tcPr>
                    <a:solidFill>
                      <a:schemeClr val="accent3"/>
                    </a:solidFill>
                  </a:tcPr>
                </a:tc>
                <a:tc>
                  <a:txBody>
                    <a:bodyPr/>
                    <a:lstStyle/>
                    <a:p>
                      <a:endParaRPr lang="en-US" dirty="0"/>
                    </a:p>
                  </a:txBody>
                  <a:tcPr>
                    <a:solidFill>
                      <a:schemeClr val="accent3"/>
                    </a:solidFill>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3934439"/>
                  </a:ext>
                </a:extLst>
              </a:tr>
              <a:tr h="370840">
                <a:tc vMerge="1">
                  <a:txBody>
                    <a:bodyPr/>
                    <a:lstStyle/>
                    <a:p>
                      <a:pPr algn="r"/>
                      <a:endParaRPr lang="en-US" dirty="0"/>
                    </a:p>
                  </a:txBody>
                  <a:tcPr>
                    <a:solidFill>
                      <a:schemeClr val="accent1"/>
                    </a:solidFill>
                  </a:tcPr>
                </a:tc>
                <a:tc>
                  <a:txBody>
                    <a:bodyPr/>
                    <a:lstStyle/>
                    <a:p>
                      <a:pPr algn="r"/>
                      <a:r>
                        <a:rPr lang="en-US" b="1" dirty="0">
                          <a:solidFill>
                            <a:schemeClr val="bg1"/>
                          </a:solidFill>
                        </a:rPr>
                        <a:t>B</a:t>
                      </a:r>
                    </a:p>
                  </a:txBody>
                  <a:tcPr>
                    <a:solidFill>
                      <a:schemeClr val="accent1"/>
                    </a:solidFill>
                  </a:tcPr>
                </a:tc>
                <a:tc>
                  <a:txBody>
                    <a:bodyPr/>
                    <a:lstStyle/>
                    <a:p>
                      <a:endParaRPr lang="en-US" dirty="0"/>
                    </a:p>
                  </a:txBody>
                  <a:tcPr/>
                </a:tc>
                <a:tc>
                  <a:txBody>
                    <a:bodyPr/>
                    <a:lstStyle/>
                    <a:p>
                      <a:endParaRPr lang="en-US" dirty="0"/>
                    </a:p>
                  </a:txBody>
                  <a:tcPr>
                    <a:solidFill>
                      <a:schemeClr val="accent3"/>
                    </a:solidFill>
                  </a:tcPr>
                </a:tc>
                <a:tc>
                  <a:txBody>
                    <a:bodyPr/>
                    <a:lstStyle/>
                    <a:p>
                      <a:endParaRPr lang="en-US" dirty="0"/>
                    </a:p>
                  </a:txBody>
                  <a:tcPr>
                    <a:solidFill>
                      <a:schemeClr val="accent6"/>
                    </a:solidFill>
                  </a:tcPr>
                </a:tc>
                <a:tc>
                  <a:txBody>
                    <a:bodyPr/>
                    <a:lstStyle/>
                    <a:p>
                      <a:endParaRPr lang="en-US" dirty="0"/>
                    </a:p>
                  </a:txBody>
                  <a:tcPr>
                    <a:solidFill>
                      <a:schemeClr val="accent6"/>
                    </a:solidFill>
                  </a:tcPr>
                </a:tc>
                <a:tc>
                  <a:txBody>
                    <a:bodyPr/>
                    <a:lstStyle/>
                    <a:p>
                      <a:endParaRPr lang="en-US" dirty="0"/>
                    </a:p>
                  </a:txBody>
                  <a:tcPr>
                    <a:solidFill>
                      <a:schemeClr val="accent6"/>
                    </a:solidFill>
                  </a:tcPr>
                </a:tc>
                <a:tc>
                  <a:txBody>
                    <a:bodyPr/>
                    <a:lstStyle/>
                    <a:p>
                      <a:endParaRPr lang="en-US" dirty="0"/>
                    </a:p>
                  </a:txBody>
                  <a:tcPr>
                    <a:solidFill>
                      <a:schemeClr val="accent6"/>
                    </a:solidFill>
                  </a:tcPr>
                </a:tc>
                <a:tc>
                  <a:txBody>
                    <a:bodyPr/>
                    <a:lstStyle/>
                    <a:p>
                      <a:endParaRPr lang="en-US" dirty="0"/>
                    </a:p>
                  </a:txBody>
                  <a:tcPr>
                    <a:solidFill>
                      <a:schemeClr val="accent6"/>
                    </a:solidFill>
                  </a:tcPr>
                </a:tc>
                <a:tc>
                  <a:txBody>
                    <a:bodyPr/>
                    <a:lstStyle/>
                    <a:p>
                      <a:endParaRPr lang="en-US" dirty="0"/>
                    </a:p>
                  </a:txBody>
                  <a:tcPr>
                    <a:solidFill>
                      <a:schemeClr val="accent6"/>
                    </a:solidFill>
                  </a:tcPr>
                </a:tc>
                <a:tc>
                  <a:txBody>
                    <a:bodyPr/>
                    <a:lstStyle/>
                    <a:p>
                      <a:endParaRPr lang="en-US" dirty="0"/>
                    </a:p>
                  </a:txBody>
                  <a:tcPr>
                    <a:solidFill>
                      <a:schemeClr val="accent3"/>
                    </a:solidFill>
                  </a:tcPr>
                </a:tc>
                <a:tc>
                  <a:txBody>
                    <a:bodyPr/>
                    <a:lstStyle/>
                    <a:p>
                      <a:endParaRPr lang="en-US" dirty="0"/>
                    </a:p>
                  </a:txBody>
                  <a:tcPr>
                    <a:solidFill>
                      <a:srgbClr val="D0D8E8"/>
                    </a:solidFill>
                  </a:tcPr>
                </a:tc>
                <a:tc>
                  <a:txBody>
                    <a:bodyPr/>
                    <a:lstStyle/>
                    <a:p>
                      <a:endParaRPr lang="en-US" dirty="0"/>
                    </a:p>
                  </a:txBody>
                  <a:tcPr>
                    <a:solidFill>
                      <a:srgbClr val="D0D8E8"/>
                    </a:solidFill>
                  </a:tcPr>
                </a:tc>
                <a:tc>
                  <a:txBody>
                    <a:bodyPr/>
                    <a:lstStyle/>
                    <a:p>
                      <a:endParaRPr lang="en-US" dirty="0"/>
                    </a:p>
                  </a:txBody>
                  <a:tcPr>
                    <a:solidFill>
                      <a:srgbClr val="D0D8E8"/>
                    </a:solidFill>
                  </a:tcPr>
                </a:tc>
                <a:tc>
                  <a:txBody>
                    <a:bodyPr/>
                    <a:lstStyle/>
                    <a:p>
                      <a:endParaRPr lang="en-US" dirty="0"/>
                    </a:p>
                  </a:txBody>
                  <a:tcPr>
                    <a:solidFill>
                      <a:srgbClr val="D0D8E8"/>
                    </a:solidFill>
                  </a:tcPr>
                </a:tc>
                <a:tc>
                  <a:txBody>
                    <a:bodyPr/>
                    <a:lstStyle/>
                    <a:p>
                      <a:endParaRPr lang="en-US" dirty="0"/>
                    </a:p>
                  </a:txBody>
                  <a:tcPr>
                    <a:solidFill>
                      <a:srgbClr val="D0D8E8"/>
                    </a:solidFill>
                  </a:tcPr>
                </a:tc>
                <a:tc>
                  <a:txBody>
                    <a:bodyPr/>
                    <a:lstStyle/>
                    <a:p>
                      <a:endParaRPr lang="en-US" dirty="0"/>
                    </a:p>
                  </a:txBody>
                  <a:tcPr>
                    <a:solidFill>
                      <a:srgbClr val="D0D8E8"/>
                    </a:solidFill>
                  </a:tcPr>
                </a:tc>
                <a:tc>
                  <a:txBody>
                    <a:bodyPr/>
                    <a:lstStyle/>
                    <a:p>
                      <a:endParaRPr lang="en-US" dirty="0"/>
                    </a:p>
                  </a:txBody>
                  <a:tcPr>
                    <a:solidFill>
                      <a:srgbClr val="D0D8E8"/>
                    </a:solidFill>
                  </a:tcPr>
                </a:tc>
                <a:extLst>
                  <a:ext uri="{0D108BD9-81ED-4DB2-BD59-A6C34878D82A}">
                    <a16:rowId xmlns:a16="http://schemas.microsoft.com/office/drawing/2014/main" val="189505600"/>
                  </a:ext>
                </a:extLst>
              </a:tr>
              <a:tr h="370840">
                <a:tc vMerge="1">
                  <a:txBody>
                    <a:bodyPr/>
                    <a:lstStyle/>
                    <a:p>
                      <a:pPr algn="r"/>
                      <a:endParaRPr lang="en-US" dirty="0"/>
                    </a:p>
                  </a:txBody>
                  <a:tcPr>
                    <a:solidFill>
                      <a:schemeClr val="accent1"/>
                    </a:solidFill>
                  </a:tcPr>
                </a:tc>
                <a:tc>
                  <a:txBody>
                    <a:bodyPr/>
                    <a:lstStyle/>
                    <a:p>
                      <a:pPr algn="r"/>
                      <a:r>
                        <a:rPr lang="en-US" b="1" dirty="0">
                          <a:solidFill>
                            <a:schemeClr val="bg1"/>
                          </a:solidFill>
                        </a:rPr>
                        <a:t>C</a:t>
                      </a:r>
                    </a:p>
                  </a:txBody>
                  <a:tcPr>
                    <a:solidFill>
                      <a:schemeClr val="accent1"/>
                    </a:solidFill>
                  </a:tcPr>
                </a:tc>
                <a:tc>
                  <a:txBody>
                    <a:bodyPr/>
                    <a:lstStyle/>
                    <a:p>
                      <a:endParaRPr lang="en-US"/>
                    </a:p>
                  </a:txBody>
                  <a:tcPr/>
                </a:tc>
                <a:tc>
                  <a:txBody>
                    <a:bodyPr/>
                    <a:lstStyle/>
                    <a:p>
                      <a:endParaRPr lang="en-US" dirty="0"/>
                    </a:p>
                  </a:txBody>
                  <a:tcPr/>
                </a:tc>
                <a:tc>
                  <a:txBody>
                    <a:bodyPr/>
                    <a:lstStyle/>
                    <a:p>
                      <a:endParaRPr lang="en-US" dirty="0"/>
                    </a:p>
                  </a:txBody>
                  <a:tcPr>
                    <a:solidFill>
                      <a:schemeClr val="accent3"/>
                    </a:solidFill>
                  </a:tcPr>
                </a:tc>
                <a:tc>
                  <a:txBody>
                    <a:bodyPr/>
                    <a:lstStyle/>
                    <a:p>
                      <a:endParaRPr lang="en-US" dirty="0"/>
                    </a:p>
                  </a:txBody>
                  <a:tcPr>
                    <a:solidFill>
                      <a:schemeClr val="accent3"/>
                    </a:solidFill>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dirty="0"/>
                    </a:p>
                  </a:txBody>
                  <a:tcPr/>
                </a:tc>
                <a:tc>
                  <a:txBody>
                    <a:bodyPr/>
                    <a:lstStyle/>
                    <a:p>
                      <a:endParaRPr lang="en-US" dirty="0"/>
                    </a:p>
                  </a:txBody>
                  <a:tcPr>
                    <a:solidFill>
                      <a:schemeClr val="accent3"/>
                    </a:solidFill>
                  </a:tcPr>
                </a:tc>
                <a:tc>
                  <a:txBody>
                    <a:bodyPr/>
                    <a:lstStyle/>
                    <a:p>
                      <a:endParaRPr lang="en-US" dirty="0"/>
                    </a:p>
                  </a:txBody>
                  <a:tcPr>
                    <a:solidFill>
                      <a:schemeClr val="accent3"/>
                    </a:solidFill>
                  </a:tcPr>
                </a:tc>
                <a:tc>
                  <a:txBody>
                    <a:bodyPr/>
                    <a:lstStyle/>
                    <a:p>
                      <a:endParaRPr lang="en-US" dirty="0"/>
                    </a:p>
                  </a:txBody>
                  <a:tcPr>
                    <a:solidFill>
                      <a:schemeClr val="accent3"/>
                    </a:solidFill>
                  </a:tcPr>
                </a:tc>
                <a:tc>
                  <a:txBody>
                    <a:bodyPr/>
                    <a:lstStyle/>
                    <a:p>
                      <a:endParaRPr lang="en-US" dirty="0"/>
                    </a:p>
                  </a:txBody>
                  <a:tcPr>
                    <a:solidFill>
                      <a:schemeClr val="accent3"/>
                    </a:solidFill>
                  </a:tcPr>
                </a:tc>
                <a:tc>
                  <a:txBody>
                    <a:bodyPr/>
                    <a:lstStyle/>
                    <a:p>
                      <a:endParaRPr lang="en-US" dirty="0"/>
                    </a:p>
                  </a:txBody>
                  <a:tcPr>
                    <a:solidFill>
                      <a:schemeClr val="accent3"/>
                    </a:solidFill>
                  </a:tcPr>
                </a:tc>
                <a:tc>
                  <a:txBody>
                    <a:bodyPr/>
                    <a:lstStyle/>
                    <a:p>
                      <a:endParaRPr lang="en-US" dirty="0"/>
                    </a:p>
                  </a:txBody>
                  <a:tcPr>
                    <a:solidFill>
                      <a:schemeClr val="accent6"/>
                    </a:solidFill>
                  </a:tcPr>
                </a:tc>
                <a:tc>
                  <a:txBody>
                    <a:bodyPr/>
                    <a:lstStyle/>
                    <a:p>
                      <a:endParaRPr lang="en-US" dirty="0"/>
                    </a:p>
                  </a:txBody>
                  <a:tcPr>
                    <a:solidFill>
                      <a:schemeClr val="accent3"/>
                    </a:solidFill>
                  </a:tcPr>
                </a:tc>
                <a:extLst>
                  <a:ext uri="{0D108BD9-81ED-4DB2-BD59-A6C34878D82A}">
                    <a16:rowId xmlns:a16="http://schemas.microsoft.com/office/drawing/2014/main" val="846272247"/>
                  </a:ext>
                </a:extLst>
              </a:tr>
            </a:tbl>
          </a:graphicData>
        </a:graphic>
      </p:graphicFrame>
      <p:sp>
        <p:nvSpPr>
          <p:cNvPr id="2" name="Title 1">
            <a:extLst>
              <a:ext uri="{FF2B5EF4-FFF2-40B4-BE49-F238E27FC236}">
                <a16:creationId xmlns:a16="http://schemas.microsoft.com/office/drawing/2014/main" id="{8888023F-A66F-4DB0-9E99-130EB99503A6}"/>
              </a:ext>
            </a:extLst>
          </p:cNvPr>
          <p:cNvSpPr>
            <a:spLocks noGrp="1"/>
          </p:cNvSpPr>
          <p:nvPr>
            <p:ph type="title"/>
          </p:nvPr>
        </p:nvSpPr>
        <p:spPr/>
        <p:txBody>
          <a:bodyPr/>
          <a:lstStyle/>
          <a:p>
            <a:r>
              <a:rPr lang="en-US" dirty="0"/>
              <a:t>Multiprogramming</a:t>
            </a:r>
          </a:p>
        </p:txBody>
      </p:sp>
      <p:sp>
        <p:nvSpPr>
          <p:cNvPr id="3" name="Content Placeholder 2">
            <a:extLst>
              <a:ext uri="{FF2B5EF4-FFF2-40B4-BE49-F238E27FC236}">
                <a16:creationId xmlns:a16="http://schemas.microsoft.com/office/drawing/2014/main" id="{306BD377-244E-48F1-9AA7-53C302D1DA2A}"/>
              </a:ext>
            </a:extLst>
          </p:cNvPr>
          <p:cNvSpPr>
            <a:spLocks noGrp="1"/>
          </p:cNvSpPr>
          <p:nvPr>
            <p:ph idx="1"/>
          </p:nvPr>
        </p:nvSpPr>
        <p:spPr/>
        <p:txBody>
          <a:bodyPr>
            <a:normAutofit fontScale="92500" lnSpcReduction="20000"/>
          </a:bodyPr>
          <a:lstStyle/>
          <a:p>
            <a:r>
              <a:rPr lang="en-US" dirty="0"/>
              <a:t>With true multiprogramming, you have more than one process loaded into memory</a:t>
            </a:r>
          </a:p>
          <a:p>
            <a:r>
              <a:rPr lang="en-US" dirty="0"/>
              <a:t>Then, when one process is waiting on I/O, we can start running another</a:t>
            </a:r>
          </a:p>
          <a:p>
            <a:r>
              <a:rPr lang="en-US" dirty="0"/>
              <a:t>Using multiprogramming, we could run Processes A, B, and C as follows:</a:t>
            </a:r>
          </a:p>
          <a:p>
            <a:endParaRPr lang="en-US" dirty="0"/>
          </a:p>
          <a:p>
            <a:endParaRPr lang="en-US" dirty="0"/>
          </a:p>
          <a:p>
            <a:endParaRPr lang="en-US" dirty="0"/>
          </a:p>
          <a:p>
            <a:endParaRPr lang="en-US" dirty="0"/>
          </a:p>
          <a:p>
            <a:r>
              <a:rPr lang="en-US" dirty="0"/>
              <a:t>Doing so gives us a CPU utilization of 15/16 = 93.75% and only 16 time units to finish the work</a:t>
            </a:r>
          </a:p>
        </p:txBody>
      </p:sp>
    </p:spTree>
    <p:extLst>
      <p:ext uri="{BB962C8B-B14F-4D97-AF65-F5344CB8AC3E}">
        <p14:creationId xmlns:p14="http://schemas.microsoft.com/office/powerpoint/2010/main" val="27741314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61D3A7-89E8-430B-BEB9-7E40D150D393}"/>
              </a:ext>
            </a:extLst>
          </p:cNvPr>
          <p:cNvSpPr>
            <a:spLocks noGrp="1"/>
          </p:cNvSpPr>
          <p:nvPr>
            <p:ph type="title"/>
          </p:nvPr>
        </p:nvSpPr>
        <p:spPr/>
        <p:txBody>
          <a:bodyPr/>
          <a:lstStyle/>
          <a:p>
            <a:r>
              <a:rPr lang="en-US" dirty="0"/>
              <a:t>Types of multiprogramming</a:t>
            </a:r>
          </a:p>
        </p:txBody>
      </p:sp>
      <p:sp>
        <p:nvSpPr>
          <p:cNvPr id="3" name="Content Placeholder 2">
            <a:extLst>
              <a:ext uri="{FF2B5EF4-FFF2-40B4-BE49-F238E27FC236}">
                <a16:creationId xmlns:a16="http://schemas.microsoft.com/office/drawing/2014/main" id="{B4F42449-F5A5-4B59-9AE2-C59542B13774}"/>
              </a:ext>
            </a:extLst>
          </p:cNvPr>
          <p:cNvSpPr>
            <a:spLocks noGrp="1"/>
          </p:cNvSpPr>
          <p:nvPr>
            <p:ph idx="1"/>
          </p:nvPr>
        </p:nvSpPr>
        <p:spPr/>
        <p:txBody>
          <a:bodyPr>
            <a:normAutofit fontScale="92500" lnSpcReduction="20000"/>
          </a:bodyPr>
          <a:lstStyle/>
          <a:p>
            <a:r>
              <a:rPr lang="en-US" b="1" dirty="0"/>
              <a:t>Preemptive multitasking:</a:t>
            </a:r>
          </a:p>
          <a:p>
            <a:pPr lvl="1"/>
            <a:r>
              <a:rPr lang="en-US" dirty="0"/>
              <a:t>Processes get a maximum amount of time to run called a </a:t>
            </a:r>
            <a:r>
              <a:rPr lang="en-US" b="1" dirty="0"/>
              <a:t>quantum</a:t>
            </a:r>
          </a:p>
          <a:p>
            <a:pPr lvl="1"/>
            <a:r>
              <a:rPr lang="en-US" dirty="0"/>
              <a:t>If the process starts doing I/O, the OS switches to another process</a:t>
            </a:r>
          </a:p>
          <a:p>
            <a:pPr lvl="1"/>
            <a:r>
              <a:rPr lang="en-US" dirty="0"/>
              <a:t>Otherwise, the OS switches when the process runs out of time</a:t>
            </a:r>
          </a:p>
          <a:p>
            <a:pPr lvl="1"/>
            <a:r>
              <a:rPr lang="en-US" dirty="0"/>
              <a:t>There's research about the ideal length of a quantum</a:t>
            </a:r>
          </a:p>
          <a:p>
            <a:r>
              <a:rPr lang="en-US" b="1" dirty="0"/>
              <a:t>Cooperative multitasking:</a:t>
            </a:r>
          </a:p>
          <a:p>
            <a:pPr lvl="1"/>
            <a:r>
              <a:rPr lang="en-US" dirty="0"/>
              <a:t>Processes run until they do some I/O or voluntarily give up control</a:t>
            </a:r>
          </a:p>
          <a:p>
            <a:r>
              <a:rPr lang="en-US" dirty="0"/>
              <a:t>Cooperative is good because it's simple and can have lower overhead</a:t>
            </a:r>
          </a:p>
          <a:p>
            <a:r>
              <a:rPr lang="en-US" dirty="0"/>
              <a:t>Unfortunately, the problem of processes that don't give up control means that most modern systems use preemptive multitasking</a:t>
            </a:r>
          </a:p>
        </p:txBody>
      </p:sp>
    </p:spTree>
    <p:extLst>
      <p:ext uri="{BB962C8B-B14F-4D97-AF65-F5344CB8AC3E}">
        <p14:creationId xmlns:p14="http://schemas.microsoft.com/office/powerpoint/2010/main" val="22954272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DE46DD-6B56-471D-847A-CED4E8913926}"/>
              </a:ext>
            </a:extLst>
          </p:cNvPr>
          <p:cNvSpPr>
            <a:spLocks noGrp="1"/>
          </p:cNvSpPr>
          <p:nvPr>
            <p:ph type="title"/>
          </p:nvPr>
        </p:nvSpPr>
        <p:spPr/>
        <p:txBody>
          <a:bodyPr/>
          <a:lstStyle/>
          <a:p>
            <a:r>
              <a:rPr lang="en-US" dirty="0"/>
              <a:t>Context switches</a:t>
            </a:r>
          </a:p>
        </p:txBody>
      </p:sp>
      <p:sp>
        <p:nvSpPr>
          <p:cNvPr id="3" name="Content Placeholder 2">
            <a:extLst>
              <a:ext uri="{FF2B5EF4-FFF2-40B4-BE49-F238E27FC236}">
                <a16:creationId xmlns:a16="http://schemas.microsoft.com/office/drawing/2014/main" id="{E5A90A6D-AE19-4F3E-B461-0EC1710D86B4}"/>
              </a:ext>
            </a:extLst>
          </p:cNvPr>
          <p:cNvSpPr>
            <a:spLocks noGrp="1"/>
          </p:cNvSpPr>
          <p:nvPr>
            <p:ph idx="1"/>
          </p:nvPr>
        </p:nvSpPr>
        <p:spPr/>
        <p:txBody>
          <a:bodyPr>
            <a:normAutofit fontScale="85000" lnSpcReduction="20000"/>
          </a:bodyPr>
          <a:lstStyle/>
          <a:p>
            <a:r>
              <a:rPr lang="en-US" dirty="0"/>
              <a:t>A context switch happens when the running process changes</a:t>
            </a:r>
          </a:p>
          <a:p>
            <a:pPr lvl="1"/>
            <a:r>
              <a:rPr lang="en-US" dirty="0"/>
              <a:t>The virtual memory of one process changes to another</a:t>
            </a:r>
          </a:p>
          <a:p>
            <a:pPr lvl="1"/>
            <a:r>
              <a:rPr lang="en-US" dirty="0"/>
              <a:t>The kernel memory stays the same</a:t>
            </a:r>
          </a:p>
          <a:p>
            <a:r>
              <a:rPr lang="en-US" dirty="0"/>
              <a:t>The </a:t>
            </a:r>
            <a:r>
              <a:rPr lang="en-US" b="1" dirty="0"/>
              <a:t>scheduler</a:t>
            </a:r>
            <a:r>
              <a:rPr lang="en-US" dirty="0"/>
              <a:t> in the OS decided which process runs next</a:t>
            </a:r>
          </a:p>
          <a:p>
            <a:endParaRPr lang="en-US" dirty="0"/>
          </a:p>
          <a:p>
            <a:endParaRPr lang="en-US" dirty="0"/>
          </a:p>
          <a:p>
            <a:endParaRPr lang="en-US" dirty="0"/>
          </a:p>
          <a:p>
            <a:endParaRPr lang="en-US" dirty="0"/>
          </a:p>
          <a:p>
            <a:pPr lvl="1"/>
            <a:endParaRPr lang="en-US" dirty="0"/>
          </a:p>
          <a:p>
            <a:pPr lvl="1"/>
            <a:endParaRPr lang="en-US" dirty="0"/>
          </a:p>
          <a:p>
            <a:r>
              <a:rPr lang="en-US" dirty="0"/>
              <a:t>Because memory has to get saved and restored, cache is invalidated, and there's a switch from user mode to kernel mode and back, context switches have </a:t>
            </a:r>
            <a:r>
              <a:rPr lang="en-US" b="1" dirty="0"/>
              <a:t>overhead</a:t>
            </a:r>
            <a:r>
              <a:rPr lang="en-US" dirty="0"/>
              <a:t> that slows things down</a:t>
            </a:r>
          </a:p>
          <a:p>
            <a:endParaRPr lang="en-US" dirty="0"/>
          </a:p>
        </p:txBody>
      </p:sp>
      <p:grpSp>
        <p:nvGrpSpPr>
          <p:cNvPr id="8" name="Group 7">
            <a:extLst>
              <a:ext uri="{FF2B5EF4-FFF2-40B4-BE49-F238E27FC236}">
                <a16:creationId xmlns:a16="http://schemas.microsoft.com/office/drawing/2014/main" id="{40CB432E-26EB-49C6-8BD0-DD90BCB7CA77}"/>
              </a:ext>
            </a:extLst>
          </p:cNvPr>
          <p:cNvGrpSpPr/>
          <p:nvPr/>
        </p:nvGrpSpPr>
        <p:grpSpPr>
          <a:xfrm>
            <a:off x="88037" y="3505200"/>
            <a:ext cx="11951563" cy="1447800"/>
            <a:chOff x="152400" y="3505200"/>
            <a:chExt cx="11951563" cy="1447800"/>
          </a:xfrm>
        </p:grpSpPr>
        <p:sp>
          <p:nvSpPr>
            <p:cNvPr id="7" name="Rectangle: Rounded Corners 6">
              <a:extLst>
                <a:ext uri="{FF2B5EF4-FFF2-40B4-BE49-F238E27FC236}">
                  <a16:creationId xmlns:a16="http://schemas.microsoft.com/office/drawing/2014/main" id="{E3718051-0529-4137-A09A-FE4EE01E9725}"/>
                </a:ext>
              </a:extLst>
            </p:cNvPr>
            <p:cNvSpPr/>
            <p:nvPr/>
          </p:nvSpPr>
          <p:spPr>
            <a:xfrm>
              <a:off x="2209799" y="3505200"/>
              <a:ext cx="7836763" cy="1447800"/>
            </a:xfrm>
            <a:prstGeom prst="roundRect">
              <a:avLst/>
            </a:prstGeom>
          </p:spPr>
          <p:style>
            <a:lnRef idx="1">
              <a:schemeClr val="accent5"/>
            </a:lnRef>
            <a:fillRef idx="2">
              <a:schemeClr val="accent5"/>
            </a:fillRef>
            <a:effectRef idx="1">
              <a:schemeClr val="accent5"/>
            </a:effectRef>
            <a:fontRef idx="minor">
              <a:schemeClr val="dk1"/>
            </a:fontRef>
          </p:style>
          <p:txBody>
            <a:bodyPr rtlCol="0" anchor="b"/>
            <a:lstStyle/>
            <a:p>
              <a:pPr algn="ctr"/>
              <a:r>
                <a:rPr lang="en-US" sz="1600" dirty="0"/>
                <a:t>Kernel Mode</a:t>
              </a:r>
            </a:p>
          </p:txBody>
        </p:sp>
        <p:sp>
          <p:nvSpPr>
            <p:cNvPr id="6" name="Rectangle: Rounded Corners 5">
              <a:extLst>
                <a:ext uri="{FF2B5EF4-FFF2-40B4-BE49-F238E27FC236}">
                  <a16:creationId xmlns:a16="http://schemas.microsoft.com/office/drawing/2014/main" id="{E26BCEBF-3F72-47A6-A4BD-12F596AA2FEF}"/>
                </a:ext>
              </a:extLst>
            </p:cNvPr>
            <p:cNvSpPr/>
            <p:nvPr/>
          </p:nvSpPr>
          <p:spPr>
            <a:xfrm>
              <a:off x="10503763" y="3505200"/>
              <a:ext cx="1600200" cy="1447800"/>
            </a:xfrm>
            <a:prstGeom prst="roundRect">
              <a:avLst/>
            </a:prstGeom>
          </p:spPr>
          <p:style>
            <a:lnRef idx="1">
              <a:schemeClr val="accent2"/>
            </a:lnRef>
            <a:fillRef idx="2">
              <a:schemeClr val="accent2"/>
            </a:fillRef>
            <a:effectRef idx="1">
              <a:schemeClr val="accent2"/>
            </a:effectRef>
            <a:fontRef idx="minor">
              <a:schemeClr val="dk1"/>
            </a:fontRef>
          </p:style>
          <p:txBody>
            <a:bodyPr rtlCol="0" anchor="b"/>
            <a:lstStyle/>
            <a:p>
              <a:pPr algn="ctr"/>
              <a:r>
                <a:rPr lang="en-US" sz="1400" dirty="0"/>
                <a:t>User Mode</a:t>
              </a:r>
            </a:p>
          </p:txBody>
        </p:sp>
        <p:sp>
          <p:nvSpPr>
            <p:cNvPr id="5" name="Rectangle: Rounded Corners 4">
              <a:extLst>
                <a:ext uri="{FF2B5EF4-FFF2-40B4-BE49-F238E27FC236}">
                  <a16:creationId xmlns:a16="http://schemas.microsoft.com/office/drawing/2014/main" id="{157071F1-E9E6-477E-A400-9CED65805750}"/>
                </a:ext>
              </a:extLst>
            </p:cNvPr>
            <p:cNvSpPr/>
            <p:nvPr/>
          </p:nvSpPr>
          <p:spPr>
            <a:xfrm>
              <a:off x="152400" y="3505200"/>
              <a:ext cx="1600200" cy="1447800"/>
            </a:xfrm>
            <a:prstGeom prst="roundRect">
              <a:avLst/>
            </a:prstGeom>
          </p:spPr>
          <p:style>
            <a:lnRef idx="1">
              <a:schemeClr val="accent2"/>
            </a:lnRef>
            <a:fillRef idx="2">
              <a:schemeClr val="accent2"/>
            </a:fillRef>
            <a:effectRef idx="1">
              <a:schemeClr val="accent2"/>
            </a:effectRef>
            <a:fontRef idx="minor">
              <a:schemeClr val="dk1"/>
            </a:fontRef>
          </p:style>
          <p:txBody>
            <a:bodyPr rtlCol="0" anchor="b"/>
            <a:lstStyle/>
            <a:p>
              <a:pPr algn="ctr"/>
              <a:r>
                <a:rPr lang="en-US" sz="1400" dirty="0"/>
                <a:t>User Mode</a:t>
              </a:r>
            </a:p>
          </p:txBody>
        </p:sp>
        <p:graphicFrame>
          <p:nvGraphicFramePr>
            <p:cNvPr id="4" name="Diagram 3">
              <a:extLst>
                <a:ext uri="{FF2B5EF4-FFF2-40B4-BE49-F238E27FC236}">
                  <a16:creationId xmlns:a16="http://schemas.microsoft.com/office/drawing/2014/main" id="{76B1EDCD-896E-4E50-BA7A-9EFB6BC89491}"/>
                </a:ext>
              </a:extLst>
            </p:cNvPr>
            <p:cNvGraphicFramePr/>
            <p:nvPr>
              <p:extLst/>
            </p:nvPr>
          </p:nvGraphicFramePr>
          <p:xfrm>
            <a:off x="228600" y="3505200"/>
            <a:ext cx="11811000" cy="1143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pSp>
    </p:spTree>
    <p:extLst>
      <p:ext uri="{BB962C8B-B14F-4D97-AF65-F5344CB8AC3E}">
        <p14:creationId xmlns:p14="http://schemas.microsoft.com/office/powerpoint/2010/main" val="13824004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8"/>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C363D134-04D8-490C-A462-02DFA5870822}"/>
              </a:ext>
            </a:extLst>
          </p:cNvPr>
          <p:cNvSpPr>
            <a:spLocks noGrp="1"/>
          </p:cNvSpPr>
          <p:nvPr>
            <p:ph type="title"/>
          </p:nvPr>
        </p:nvSpPr>
        <p:spPr/>
        <p:txBody>
          <a:bodyPr/>
          <a:lstStyle/>
          <a:p>
            <a:r>
              <a:rPr lang="en-US" dirty="0"/>
              <a:t>Kernel</a:t>
            </a:r>
          </a:p>
        </p:txBody>
      </p:sp>
      <p:sp>
        <p:nvSpPr>
          <p:cNvPr id="5" name="Text Placeholder 4">
            <a:extLst>
              <a:ext uri="{FF2B5EF4-FFF2-40B4-BE49-F238E27FC236}">
                <a16:creationId xmlns:a16="http://schemas.microsoft.com/office/drawing/2014/main" id="{5D3FFD43-D798-4C6B-B88E-CC48258208BD}"/>
              </a:ext>
            </a:extLst>
          </p:cNvPr>
          <p:cNvSpPr>
            <a:spLocks noGrp="1"/>
          </p:cNvSpPr>
          <p:nvPr>
            <p:ph type="body" idx="1"/>
          </p:nvPr>
        </p:nvSpPr>
        <p:spPr/>
        <p:txBody>
          <a:bodyPr/>
          <a:lstStyle/>
          <a:p>
            <a:endParaRPr lang="en-US"/>
          </a:p>
        </p:txBody>
      </p:sp>
    </p:spTree>
    <p:extLst>
      <p:ext uri="{BB962C8B-B14F-4D97-AF65-F5344CB8AC3E}">
        <p14:creationId xmlns:p14="http://schemas.microsoft.com/office/powerpoint/2010/main" val="3591866417"/>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AB0CA8-A806-4116-8018-D42A0B5E622B}"/>
              </a:ext>
            </a:extLst>
          </p:cNvPr>
          <p:cNvSpPr>
            <a:spLocks noGrp="1"/>
          </p:cNvSpPr>
          <p:nvPr>
            <p:ph type="title"/>
          </p:nvPr>
        </p:nvSpPr>
        <p:spPr/>
        <p:txBody>
          <a:bodyPr/>
          <a:lstStyle/>
          <a:p>
            <a:r>
              <a:rPr lang="en-US" dirty="0"/>
              <a:t>Kernel</a:t>
            </a:r>
          </a:p>
        </p:txBody>
      </p:sp>
      <p:sp>
        <p:nvSpPr>
          <p:cNvPr id="3" name="Content Placeholder 2">
            <a:extLst>
              <a:ext uri="{FF2B5EF4-FFF2-40B4-BE49-F238E27FC236}">
                <a16:creationId xmlns:a16="http://schemas.microsoft.com/office/drawing/2014/main" id="{B350A797-C12E-4A4F-AFCE-5879EB4AF808}"/>
              </a:ext>
            </a:extLst>
          </p:cNvPr>
          <p:cNvSpPr>
            <a:spLocks noGrp="1"/>
          </p:cNvSpPr>
          <p:nvPr>
            <p:ph idx="1"/>
          </p:nvPr>
        </p:nvSpPr>
        <p:spPr/>
        <p:txBody>
          <a:bodyPr>
            <a:normAutofit fontScale="92500" lnSpcReduction="20000"/>
          </a:bodyPr>
          <a:lstStyle/>
          <a:p>
            <a:r>
              <a:rPr lang="en-US" dirty="0"/>
              <a:t>The kernel runs with full access privileges to everything</a:t>
            </a:r>
          </a:p>
          <a:p>
            <a:r>
              <a:rPr lang="en-US" dirty="0"/>
              <a:t>The kernel controls:</a:t>
            </a:r>
          </a:p>
          <a:p>
            <a:pPr lvl="1"/>
            <a:r>
              <a:rPr lang="en-US" dirty="0"/>
              <a:t>Physical memory</a:t>
            </a:r>
          </a:p>
          <a:p>
            <a:pPr lvl="1"/>
            <a:r>
              <a:rPr lang="en-US" dirty="0"/>
              <a:t>File system</a:t>
            </a:r>
          </a:p>
          <a:p>
            <a:pPr lvl="1"/>
            <a:r>
              <a:rPr lang="en-US" dirty="0"/>
              <a:t>I/O devices</a:t>
            </a:r>
          </a:p>
          <a:p>
            <a:r>
              <a:rPr lang="en-US" dirty="0"/>
              <a:t>It handles power disruption and people attaching USB devices</a:t>
            </a:r>
          </a:p>
          <a:p>
            <a:r>
              <a:rPr lang="en-US" dirty="0"/>
              <a:t>Jobs of the kernel</a:t>
            </a:r>
          </a:p>
          <a:p>
            <a:pPr lvl="1"/>
            <a:r>
              <a:rPr lang="en-US" dirty="0"/>
              <a:t>Resource manager: Giving access to hardware when needed</a:t>
            </a:r>
          </a:p>
          <a:p>
            <a:pPr lvl="1"/>
            <a:r>
              <a:rPr lang="en-US" dirty="0"/>
              <a:t>Control program: Handling errors and access violations</a:t>
            </a:r>
          </a:p>
          <a:p>
            <a:r>
              <a:rPr lang="en-US" dirty="0"/>
              <a:t>Because it has to work consistently, the kernel doesn't change much over the years</a:t>
            </a:r>
          </a:p>
        </p:txBody>
      </p:sp>
    </p:spTree>
    <p:extLst>
      <p:ext uri="{BB962C8B-B14F-4D97-AF65-F5344CB8AC3E}">
        <p14:creationId xmlns:p14="http://schemas.microsoft.com/office/powerpoint/2010/main" val="27312914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D8F791-4DA4-4BF8-B2EE-1203C8454C93}"/>
              </a:ext>
            </a:extLst>
          </p:cNvPr>
          <p:cNvSpPr>
            <a:spLocks noGrp="1"/>
          </p:cNvSpPr>
          <p:nvPr>
            <p:ph type="title"/>
          </p:nvPr>
        </p:nvSpPr>
        <p:spPr/>
        <p:txBody>
          <a:bodyPr/>
          <a:lstStyle/>
          <a:p>
            <a:r>
              <a:rPr lang="en-US" dirty="0"/>
              <a:t>x86 operating mode</a:t>
            </a:r>
          </a:p>
        </p:txBody>
      </p:sp>
      <p:sp>
        <p:nvSpPr>
          <p:cNvPr id="3" name="Content Placeholder 2">
            <a:extLst>
              <a:ext uri="{FF2B5EF4-FFF2-40B4-BE49-F238E27FC236}">
                <a16:creationId xmlns:a16="http://schemas.microsoft.com/office/drawing/2014/main" id="{1CB34CB5-4D96-4D32-9C5E-C7E7A9F4E51C}"/>
              </a:ext>
            </a:extLst>
          </p:cNvPr>
          <p:cNvSpPr>
            <a:spLocks noGrp="1"/>
          </p:cNvSpPr>
          <p:nvPr>
            <p:ph idx="1"/>
          </p:nvPr>
        </p:nvSpPr>
        <p:spPr/>
        <p:txBody>
          <a:bodyPr>
            <a:normAutofit fontScale="92500" lnSpcReduction="20000"/>
          </a:bodyPr>
          <a:lstStyle/>
          <a:p>
            <a:r>
              <a:rPr lang="en-US" dirty="0"/>
              <a:t>The </a:t>
            </a:r>
            <a:r>
              <a:rPr lang="en-US" b="1" dirty="0"/>
              <a:t>current privilege level (CPL)</a:t>
            </a:r>
            <a:r>
              <a:rPr lang="en-US" dirty="0"/>
              <a:t> is a 2-bit value set in x86 CPUs</a:t>
            </a:r>
          </a:p>
          <a:p>
            <a:pPr lvl="1"/>
            <a:r>
              <a:rPr lang="en-US" dirty="0"/>
              <a:t>Also called a </a:t>
            </a:r>
            <a:r>
              <a:rPr lang="en-US" b="1" dirty="0"/>
              <a:t>ring</a:t>
            </a:r>
          </a:p>
          <a:p>
            <a:pPr lvl="1"/>
            <a:r>
              <a:rPr lang="en-US" dirty="0"/>
              <a:t>Ring 3 is user mode</a:t>
            </a:r>
          </a:p>
          <a:p>
            <a:pPr lvl="1"/>
            <a:r>
              <a:rPr lang="en-US" dirty="0"/>
              <a:t>Ring 0 is kernel mode</a:t>
            </a:r>
          </a:p>
          <a:p>
            <a:pPr lvl="1"/>
            <a:r>
              <a:rPr lang="en-US" dirty="0"/>
              <a:t>The other two rings aren't used (except perhaps for weird virtualization stuff)</a:t>
            </a:r>
          </a:p>
          <a:p>
            <a:r>
              <a:rPr lang="en-US" dirty="0"/>
              <a:t>When in kernel mode:</a:t>
            </a:r>
          </a:p>
          <a:p>
            <a:pPr lvl="1"/>
            <a:r>
              <a:rPr lang="en-US" dirty="0"/>
              <a:t>All memory addresses can be accessed</a:t>
            </a:r>
          </a:p>
          <a:p>
            <a:pPr lvl="1"/>
            <a:r>
              <a:rPr lang="en-US" dirty="0"/>
              <a:t>Some special CPU instructions like halting the CPU or invalidating the cache can be executed</a:t>
            </a:r>
          </a:p>
          <a:p>
            <a:pPr lvl="1"/>
            <a:r>
              <a:rPr lang="en-US" dirty="0"/>
              <a:t>Some normal CPU instructions work differently</a:t>
            </a:r>
          </a:p>
        </p:txBody>
      </p:sp>
    </p:spTree>
    <p:extLst>
      <p:ext uri="{BB962C8B-B14F-4D97-AF65-F5344CB8AC3E}">
        <p14:creationId xmlns:p14="http://schemas.microsoft.com/office/powerpoint/2010/main" val="597455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D6329C-41A5-42D3-8082-298CE3569C27}"/>
              </a:ext>
            </a:extLst>
          </p:cNvPr>
          <p:cNvSpPr>
            <a:spLocks noGrp="1"/>
          </p:cNvSpPr>
          <p:nvPr>
            <p:ph type="title"/>
          </p:nvPr>
        </p:nvSpPr>
        <p:spPr/>
        <p:txBody>
          <a:bodyPr/>
          <a:lstStyle/>
          <a:p>
            <a:r>
              <a:rPr lang="en-US" dirty="0"/>
              <a:t>Booting</a:t>
            </a:r>
          </a:p>
        </p:txBody>
      </p:sp>
      <p:sp>
        <p:nvSpPr>
          <p:cNvPr id="3" name="Content Placeholder 2">
            <a:extLst>
              <a:ext uri="{FF2B5EF4-FFF2-40B4-BE49-F238E27FC236}">
                <a16:creationId xmlns:a16="http://schemas.microsoft.com/office/drawing/2014/main" id="{B03964BD-02BF-4254-BA8F-B53EB54A84C5}"/>
              </a:ext>
            </a:extLst>
          </p:cNvPr>
          <p:cNvSpPr>
            <a:spLocks noGrp="1"/>
          </p:cNvSpPr>
          <p:nvPr>
            <p:ph idx="1"/>
          </p:nvPr>
        </p:nvSpPr>
        <p:spPr/>
        <p:txBody>
          <a:bodyPr>
            <a:normAutofit fontScale="77500" lnSpcReduction="20000"/>
          </a:bodyPr>
          <a:lstStyle/>
          <a:p>
            <a:r>
              <a:rPr lang="en-US" dirty="0"/>
              <a:t>The kernel is loaded during the </a:t>
            </a:r>
            <a:r>
              <a:rPr lang="en-US" b="1" dirty="0"/>
              <a:t>boot sequence</a:t>
            </a:r>
          </a:p>
          <a:p>
            <a:r>
              <a:rPr lang="en-US" dirty="0"/>
              <a:t>CPU executes firmware stored in non-volatile storage</a:t>
            </a:r>
          </a:p>
          <a:p>
            <a:pPr lvl="1"/>
            <a:r>
              <a:rPr lang="en-US" dirty="0"/>
              <a:t>Older BIOS system</a:t>
            </a:r>
          </a:p>
          <a:p>
            <a:pPr lvl="1"/>
            <a:r>
              <a:rPr lang="en-US" dirty="0"/>
              <a:t>Or newer UEFI system</a:t>
            </a:r>
          </a:p>
          <a:p>
            <a:r>
              <a:rPr lang="en-US" dirty="0"/>
              <a:t>Firmware finds a boot loader, linked to by a special part of a hard drive or SSD or similar</a:t>
            </a:r>
          </a:p>
          <a:p>
            <a:pPr lvl="1"/>
            <a:r>
              <a:rPr lang="en-US" dirty="0"/>
              <a:t>GRUB is a common Linux bootloader</a:t>
            </a:r>
          </a:p>
          <a:p>
            <a:pPr lvl="1"/>
            <a:r>
              <a:rPr lang="en-US" dirty="0"/>
              <a:t>BOOTMGR is for Windows</a:t>
            </a:r>
          </a:p>
          <a:p>
            <a:pPr lvl="1"/>
            <a:r>
              <a:rPr lang="en-US" dirty="0" err="1"/>
              <a:t>BootX</a:t>
            </a:r>
            <a:r>
              <a:rPr lang="en-US" dirty="0"/>
              <a:t> is macOS</a:t>
            </a:r>
          </a:p>
          <a:p>
            <a:pPr lvl="1"/>
            <a:r>
              <a:rPr lang="en-US" dirty="0"/>
              <a:t>Some boot loaders allow </a:t>
            </a:r>
            <a:r>
              <a:rPr lang="en-US" b="1" dirty="0"/>
              <a:t>dual-booting</a:t>
            </a:r>
            <a:r>
              <a:rPr lang="en-US" dirty="0"/>
              <a:t>, the ability to choose which OS to start</a:t>
            </a:r>
          </a:p>
          <a:p>
            <a:r>
              <a:rPr lang="en-US" dirty="0"/>
              <a:t>The boot loader finds the file with the kernel in it and calls its </a:t>
            </a:r>
            <a:r>
              <a:rPr lang="en-US" b="1" dirty="0">
                <a:latin typeface="Courier New" panose="02070309020205020404" pitchFamily="49" charset="0"/>
                <a:cs typeface="Courier New" panose="02070309020205020404" pitchFamily="49" charset="0"/>
              </a:rPr>
              <a:t>main()</a:t>
            </a:r>
            <a:r>
              <a:rPr lang="en-US" dirty="0"/>
              <a:t> function</a:t>
            </a:r>
          </a:p>
          <a:p>
            <a:r>
              <a:rPr lang="en-US" dirty="0"/>
              <a:t>The kernel takes over and does everything else</a:t>
            </a:r>
          </a:p>
        </p:txBody>
      </p:sp>
    </p:spTree>
    <p:extLst>
      <p:ext uri="{BB962C8B-B14F-4D97-AF65-F5344CB8AC3E}">
        <p14:creationId xmlns:p14="http://schemas.microsoft.com/office/powerpoint/2010/main" val="34384285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EB54F3-C312-44CF-B4E1-34B4737CE198}"/>
              </a:ext>
            </a:extLst>
          </p:cNvPr>
          <p:cNvSpPr>
            <a:spLocks noGrp="1"/>
          </p:cNvSpPr>
          <p:nvPr>
            <p:ph type="title"/>
          </p:nvPr>
        </p:nvSpPr>
        <p:spPr/>
        <p:txBody>
          <a:bodyPr/>
          <a:lstStyle/>
          <a:p>
            <a:r>
              <a:rPr lang="en-US" dirty="0"/>
              <a:t>Kernel invocation</a:t>
            </a:r>
          </a:p>
        </p:txBody>
      </p:sp>
      <p:sp>
        <p:nvSpPr>
          <p:cNvPr id="3" name="Content Placeholder 2">
            <a:extLst>
              <a:ext uri="{FF2B5EF4-FFF2-40B4-BE49-F238E27FC236}">
                <a16:creationId xmlns:a16="http://schemas.microsoft.com/office/drawing/2014/main" id="{8C77521F-5C03-4DDA-A9D9-5CB286823275}"/>
              </a:ext>
            </a:extLst>
          </p:cNvPr>
          <p:cNvSpPr>
            <a:spLocks noGrp="1"/>
          </p:cNvSpPr>
          <p:nvPr>
            <p:ph idx="1"/>
          </p:nvPr>
        </p:nvSpPr>
        <p:spPr/>
        <p:txBody>
          <a:bodyPr>
            <a:normAutofit fontScale="85000" lnSpcReduction="20000"/>
          </a:bodyPr>
          <a:lstStyle/>
          <a:p>
            <a:r>
              <a:rPr lang="en-US" dirty="0"/>
              <a:t>The kernel can be invoked in two different ways</a:t>
            </a:r>
          </a:p>
          <a:p>
            <a:r>
              <a:rPr lang="en-US" dirty="0"/>
              <a:t>System call:</a:t>
            </a:r>
          </a:p>
          <a:p>
            <a:pPr lvl="1"/>
            <a:r>
              <a:rPr lang="en-US" dirty="0"/>
              <a:t>A user mode program wants to do something (like open a file) that requires OS involvement</a:t>
            </a:r>
          </a:p>
          <a:p>
            <a:pPr lvl="1"/>
            <a:r>
              <a:rPr lang="en-US" dirty="0"/>
              <a:t>Somewhere in the library, a special trap instruction will ask the kernel to do something</a:t>
            </a:r>
          </a:p>
          <a:p>
            <a:r>
              <a:rPr lang="en-US" dirty="0"/>
              <a:t>Interrupt or exception:</a:t>
            </a:r>
          </a:p>
          <a:p>
            <a:pPr lvl="1"/>
            <a:r>
              <a:rPr lang="en-US" dirty="0"/>
              <a:t>Interrupts are hardware events that cause the kernel to react, like clicking a mouse</a:t>
            </a:r>
          </a:p>
          <a:p>
            <a:pPr lvl="1"/>
            <a:r>
              <a:rPr lang="en-US" dirty="0"/>
              <a:t>Exceptions are software events that notify the kernel of a problem, like a segmentation fault</a:t>
            </a:r>
          </a:p>
          <a:p>
            <a:pPr lvl="1"/>
            <a:r>
              <a:rPr lang="en-US" dirty="0"/>
              <a:t>This kind of exception isn't the same as an exception in Java, although the Java exception can be triggered by an OS exception </a:t>
            </a:r>
          </a:p>
        </p:txBody>
      </p:sp>
    </p:spTree>
    <p:extLst>
      <p:ext uri="{BB962C8B-B14F-4D97-AF65-F5344CB8AC3E}">
        <p14:creationId xmlns:p14="http://schemas.microsoft.com/office/powerpoint/2010/main" val="24688918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857085-55E8-4439-BBA0-37464FA0AA21}"/>
              </a:ext>
            </a:extLst>
          </p:cNvPr>
          <p:cNvSpPr>
            <a:spLocks noGrp="1"/>
          </p:cNvSpPr>
          <p:nvPr>
            <p:ph type="title"/>
          </p:nvPr>
        </p:nvSpPr>
        <p:spPr/>
        <p:txBody>
          <a:bodyPr/>
          <a:lstStyle/>
          <a:p>
            <a:r>
              <a:rPr lang="en-US" dirty="0"/>
              <a:t>System Calls</a:t>
            </a:r>
          </a:p>
        </p:txBody>
      </p:sp>
      <p:sp>
        <p:nvSpPr>
          <p:cNvPr id="3" name="Text Placeholder 2">
            <a:extLst>
              <a:ext uri="{FF2B5EF4-FFF2-40B4-BE49-F238E27FC236}">
                <a16:creationId xmlns:a16="http://schemas.microsoft.com/office/drawing/2014/main" id="{D584639C-59F8-4E09-9515-2CD1B7023C4A}"/>
              </a:ext>
            </a:extLst>
          </p:cNvPr>
          <p:cNvSpPr>
            <a:spLocks noGrp="1"/>
          </p:cNvSpPr>
          <p:nvPr>
            <p:ph type="body" idx="1"/>
          </p:nvPr>
        </p:nvSpPr>
        <p:spPr/>
        <p:txBody>
          <a:bodyPr/>
          <a:lstStyle/>
          <a:p>
            <a:endParaRPr lang="en-US"/>
          </a:p>
        </p:txBody>
      </p:sp>
    </p:spTree>
    <p:extLst>
      <p:ext uri="{BB962C8B-B14F-4D97-AF65-F5344CB8AC3E}">
        <p14:creationId xmlns:p14="http://schemas.microsoft.com/office/powerpoint/2010/main" val="12292508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D5E304-9453-40CA-A09B-3611EC486604}"/>
              </a:ext>
            </a:extLst>
          </p:cNvPr>
          <p:cNvSpPr>
            <a:spLocks noGrp="1"/>
          </p:cNvSpPr>
          <p:nvPr>
            <p:ph type="title"/>
          </p:nvPr>
        </p:nvSpPr>
        <p:spPr/>
        <p:txBody>
          <a:bodyPr/>
          <a:lstStyle/>
          <a:p>
            <a:r>
              <a:rPr lang="en-US" dirty="0"/>
              <a:t>Semaphores</a:t>
            </a:r>
          </a:p>
        </p:txBody>
      </p:sp>
      <p:sp>
        <p:nvSpPr>
          <p:cNvPr id="3" name="Text Placeholder 2">
            <a:extLst>
              <a:ext uri="{FF2B5EF4-FFF2-40B4-BE49-F238E27FC236}">
                <a16:creationId xmlns:a16="http://schemas.microsoft.com/office/drawing/2014/main" id="{8F463D0C-980C-49D8-9EBA-AE3DE2257C05}"/>
              </a:ext>
            </a:extLst>
          </p:cNvPr>
          <p:cNvSpPr>
            <a:spLocks noGrp="1"/>
          </p:cNvSpPr>
          <p:nvPr>
            <p:ph type="body" idx="1"/>
          </p:nvPr>
        </p:nvSpPr>
        <p:spPr/>
        <p:txBody>
          <a:bodyPr/>
          <a:lstStyle/>
          <a:p>
            <a:endParaRPr lang="en-US"/>
          </a:p>
        </p:txBody>
      </p:sp>
    </p:spTree>
    <p:extLst>
      <p:ext uri="{BB962C8B-B14F-4D97-AF65-F5344CB8AC3E}">
        <p14:creationId xmlns:p14="http://schemas.microsoft.com/office/powerpoint/2010/main" val="4078778704"/>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82477E73-BC3A-43C2-BB87-58CC0F031D43}"/>
              </a:ext>
            </a:extLst>
          </p:cNvPr>
          <p:cNvSpPr>
            <a:spLocks noGrp="1"/>
          </p:cNvSpPr>
          <p:nvPr>
            <p:ph type="title"/>
          </p:nvPr>
        </p:nvSpPr>
        <p:spPr/>
        <p:txBody>
          <a:bodyPr/>
          <a:lstStyle/>
          <a:p>
            <a:r>
              <a:rPr lang="en-US" dirty="0"/>
              <a:t>System calls</a:t>
            </a:r>
          </a:p>
        </p:txBody>
      </p:sp>
      <p:sp>
        <p:nvSpPr>
          <p:cNvPr id="5" name="Content Placeholder 4">
            <a:extLst>
              <a:ext uri="{FF2B5EF4-FFF2-40B4-BE49-F238E27FC236}">
                <a16:creationId xmlns:a16="http://schemas.microsoft.com/office/drawing/2014/main" id="{40304B75-C9C5-4D8E-8E67-3AD1F1450484}"/>
              </a:ext>
            </a:extLst>
          </p:cNvPr>
          <p:cNvSpPr>
            <a:spLocks noGrp="1"/>
          </p:cNvSpPr>
          <p:nvPr>
            <p:ph idx="1"/>
          </p:nvPr>
        </p:nvSpPr>
        <p:spPr/>
        <p:txBody>
          <a:bodyPr/>
          <a:lstStyle/>
          <a:p>
            <a:r>
              <a:rPr lang="en-US" dirty="0"/>
              <a:t>User-mode processes can do normal CPU operations</a:t>
            </a:r>
          </a:p>
          <a:p>
            <a:pPr lvl="1"/>
            <a:r>
              <a:rPr lang="en-US" dirty="0"/>
              <a:t>Add, subtract, multiply, divide</a:t>
            </a:r>
          </a:p>
          <a:p>
            <a:pPr lvl="1"/>
            <a:r>
              <a:rPr lang="en-US" dirty="0"/>
              <a:t>Test for equality</a:t>
            </a:r>
          </a:p>
          <a:p>
            <a:r>
              <a:rPr lang="en-US" dirty="0"/>
              <a:t>They can't  do anything outside the CPU on their own</a:t>
            </a:r>
          </a:p>
          <a:p>
            <a:pPr lvl="1"/>
            <a:r>
              <a:rPr lang="en-US" dirty="0"/>
              <a:t>Read or write hard drive data</a:t>
            </a:r>
          </a:p>
          <a:p>
            <a:pPr lvl="1"/>
            <a:r>
              <a:rPr lang="en-US" dirty="0"/>
              <a:t>Send messages over the network</a:t>
            </a:r>
          </a:p>
          <a:p>
            <a:r>
              <a:rPr lang="en-US" dirty="0"/>
              <a:t>To do these things, processes make </a:t>
            </a:r>
            <a:r>
              <a:rPr lang="en-US" b="1" dirty="0"/>
              <a:t>system calls</a:t>
            </a:r>
            <a:r>
              <a:rPr lang="en-US" dirty="0"/>
              <a:t>, asking the kernel to do the operation</a:t>
            </a:r>
          </a:p>
        </p:txBody>
      </p:sp>
    </p:spTree>
    <p:extLst>
      <p:ext uri="{BB962C8B-B14F-4D97-AF65-F5344CB8AC3E}">
        <p14:creationId xmlns:p14="http://schemas.microsoft.com/office/powerpoint/2010/main" val="6800479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5">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5">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0CC357-8823-4A96-A39C-98FCB7CD37A4}"/>
              </a:ext>
            </a:extLst>
          </p:cNvPr>
          <p:cNvSpPr>
            <a:spLocks noGrp="1"/>
          </p:cNvSpPr>
          <p:nvPr>
            <p:ph type="title"/>
          </p:nvPr>
        </p:nvSpPr>
        <p:spPr/>
        <p:txBody>
          <a:bodyPr/>
          <a:lstStyle/>
          <a:p>
            <a:r>
              <a:rPr lang="en-US" dirty="0"/>
              <a:t>How system calls work</a:t>
            </a:r>
          </a:p>
        </p:txBody>
      </p:sp>
      <p:sp>
        <p:nvSpPr>
          <p:cNvPr id="3" name="Content Placeholder 2">
            <a:extLst>
              <a:ext uri="{FF2B5EF4-FFF2-40B4-BE49-F238E27FC236}">
                <a16:creationId xmlns:a16="http://schemas.microsoft.com/office/drawing/2014/main" id="{2AE5082D-78D6-4FAD-BF62-FC46DBA9348A}"/>
              </a:ext>
            </a:extLst>
          </p:cNvPr>
          <p:cNvSpPr>
            <a:spLocks noGrp="1"/>
          </p:cNvSpPr>
          <p:nvPr>
            <p:ph idx="1"/>
          </p:nvPr>
        </p:nvSpPr>
        <p:spPr/>
        <p:txBody>
          <a:bodyPr>
            <a:normAutofit fontScale="92500" lnSpcReduction="20000"/>
          </a:bodyPr>
          <a:lstStyle/>
          <a:p>
            <a:r>
              <a:rPr lang="en-US" dirty="0"/>
              <a:t>In assembly, a special trap instruction triggers a mode switch so that the kernel will start doing stuff</a:t>
            </a:r>
          </a:p>
          <a:p>
            <a:pPr lvl="1"/>
            <a:r>
              <a:rPr lang="en-US" dirty="0"/>
              <a:t>The x86 trap instruction is </a:t>
            </a:r>
            <a:r>
              <a:rPr lang="en-US" b="1" dirty="0" err="1">
                <a:latin typeface="Courier New" panose="02070309020205020404" pitchFamily="49" charset="0"/>
                <a:cs typeface="Courier New" panose="02070309020205020404" pitchFamily="49" charset="0"/>
              </a:rPr>
              <a:t>syscall</a:t>
            </a:r>
            <a:endParaRPr lang="en-US" b="1" dirty="0">
              <a:latin typeface="Courier New" panose="02070309020205020404" pitchFamily="49" charset="0"/>
              <a:cs typeface="Courier New" panose="02070309020205020404" pitchFamily="49" charset="0"/>
            </a:endParaRPr>
          </a:p>
          <a:p>
            <a:r>
              <a:rPr lang="en-US" dirty="0"/>
              <a:t>The kernel checks to make sure that the process has all the necessary privileges to do the operation first</a:t>
            </a:r>
          </a:p>
          <a:p>
            <a:r>
              <a:rPr lang="en-US" dirty="0"/>
              <a:t>After the system call, the kernel runs the </a:t>
            </a:r>
            <a:r>
              <a:rPr lang="en-US" b="1" dirty="0" err="1">
                <a:latin typeface="Courier New" panose="02070309020205020404" pitchFamily="49" charset="0"/>
                <a:cs typeface="Courier New" panose="02070309020205020404" pitchFamily="49" charset="0"/>
              </a:rPr>
              <a:t>sysret</a:t>
            </a:r>
            <a:r>
              <a:rPr lang="en-US" dirty="0"/>
              <a:t> instruction, returning to user mode</a:t>
            </a:r>
          </a:p>
          <a:p>
            <a:r>
              <a:rPr lang="en-US" dirty="0"/>
              <a:t>Many system calls are referred to by the C functions that are called to run them, even though those functions just do set up before running the real system call</a:t>
            </a:r>
          </a:p>
          <a:p>
            <a:pPr lvl="1"/>
            <a:r>
              <a:rPr lang="en-US" dirty="0"/>
              <a:t>For example: </a:t>
            </a:r>
            <a:r>
              <a:rPr lang="en-US" b="1" dirty="0">
                <a:latin typeface="Courier New" panose="02070309020205020404" pitchFamily="49" charset="0"/>
                <a:cs typeface="Courier New" panose="02070309020205020404" pitchFamily="49" charset="0"/>
              </a:rPr>
              <a:t>write()</a:t>
            </a:r>
            <a:r>
              <a:rPr lang="en-US" dirty="0"/>
              <a:t> </a:t>
            </a:r>
          </a:p>
        </p:txBody>
      </p:sp>
    </p:spTree>
    <p:extLst>
      <p:ext uri="{BB962C8B-B14F-4D97-AF65-F5344CB8AC3E}">
        <p14:creationId xmlns:p14="http://schemas.microsoft.com/office/powerpoint/2010/main" val="8697520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ADE506-786D-44A2-B613-815ED65D432F}"/>
              </a:ext>
            </a:extLst>
          </p:cNvPr>
          <p:cNvSpPr>
            <a:spLocks noGrp="1"/>
          </p:cNvSpPr>
          <p:nvPr>
            <p:ph type="title"/>
          </p:nvPr>
        </p:nvSpPr>
        <p:spPr/>
        <p:txBody>
          <a:bodyPr/>
          <a:lstStyle/>
          <a:p>
            <a:r>
              <a:rPr lang="en-US" dirty="0"/>
              <a:t>Common system calls</a:t>
            </a:r>
          </a:p>
        </p:txBody>
      </p:sp>
      <p:sp>
        <p:nvSpPr>
          <p:cNvPr id="3" name="Content Placeholder 2">
            <a:extLst>
              <a:ext uri="{FF2B5EF4-FFF2-40B4-BE49-F238E27FC236}">
                <a16:creationId xmlns:a16="http://schemas.microsoft.com/office/drawing/2014/main" id="{23486554-4914-4AB9-8D56-E55CBAE80597}"/>
              </a:ext>
            </a:extLst>
          </p:cNvPr>
          <p:cNvSpPr>
            <a:spLocks noGrp="1"/>
          </p:cNvSpPr>
          <p:nvPr>
            <p:ph idx="1"/>
          </p:nvPr>
        </p:nvSpPr>
        <p:spPr>
          <a:xfrm>
            <a:off x="609600" y="1775193"/>
            <a:ext cx="10972800" cy="968008"/>
          </a:xfrm>
        </p:spPr>
        <p:txBody>
          <a:bodyPr>
            <a:normAutofit fontScale="92500" lnSpcReduction="10000"/>
          </a:bodyPr>
          <a:lstStyle/>
          <a:p>
            <a:r>
              <a:rPr lang="en-US" dirty="0"/>
              <a:t>The 64-bit Linux kernel has more than 300 system calls</a:t>
            </a:r>
          </a:p>
          <a:p>
            <a:r>
              <a:rPr lang="en-US" dirty="0"/>
              <a:t>These are just a few common ones:</a:t>
            </a:r>
          </a:p>
        </p:txBody>
      </p:sp>
      <p:graphicFrame>
        <p:nvGraphicFramePr>
          <p:cNvPr id="4" name="Table 3">
            <a:extLst>
              <a:ext uri="{FF2B5EF4-FFF2-40B4-BE49-F238E27FC236}">
                <a16:creationId xmlns:a16="http://schemas.microsoft.com/office/drawing/2014/main" id="{535C4308-C44D-42A4-B03A-389BFE80DBE3}"/>
              </a:ext>
            </a:extLst>
          </p:cNvPr>
          <p:cNvGraphicFramePr>
            <a:graphicFrameLocks noGrp="1"/>
          </p:cNvGraphicFramePr>
          <p:nvPr>
            <p:extLst/>
          </p:nvPr>
        </p:nvGraphicFramePr>
        <p:xfrm>
          <a:off x="609600" y="2743200"/>
          <a:ext cx="11459739" cy="3962400"/>
        </p:xfrm>
        <a:graphic>
          <a:graphicData uri="http://schemas.openxmlformats.org/drawingml/2006/table">
            <a:tbl>
              <a:tblPr firstRow="1" bandRow="1">
                <a:tableStyleId>{5C22544A-7EE6-4342-B048-85BDC9FD1C3A}</a:tableStyleId>
              </a:tblPr>
              <a:tblGrid>
                <a:gridCol w="2164080">
                  <a:extLst>
                    <a:ext uri="{9D8B030D-6E8A-4147-A177-3AD203B41FA5}">
                      <a16:colId xmlns:a16="http://schemas.microsoft.com/office/drawing/2014/main" val="4215450555"/>
                    </a:ext>
                  </a:extLst>
                </a:gridCol>
                <a:gridCol w="1149198">
                  <a:extLst>
                    <a:ext uri="{9D8B030D-6E8A-4147-A177-3AD203B41FA5}">
                      <a16:colId xmlns:a16="http://schemas.microsoft.com/office/drawing/2014/main" val="1229854090"/>
                    </a:ext>
                  </a:extLst>
                </a:gridCol>
                <a:gridCol w="8146461">
                  <a:extLst>
                    <a:ext uri="{9D8B030D-6E8A-4147-A177-3AD203B41FA5}">
                      <a16:colId xmlns:a16="http://schemas.microsoft.com/office/drawing/2014/main" val="2067860863"/>
                    </a:ext>
                  </a:extLst>
                </a:gridCol>
              </a:tblGrid>
              <a:tr h="363220">
                <a:tc>
                  <a:txBody>
                    <a:bodyPr/>
                    <a:lstStyle/>
                    <a:p>
                      <a:pPr algn="r" fontAlgn="b"/>
                      <a:r>
                        <a:rPr lang="en-US" sz="2000" dirty="0">
                          <a:effectLst/>
                        </a:rPr>
                        <a:t>System Call</a:t>
                      </a:r>
                    </a:p>
                  </a:txBody>
                  <a:tcPr anchor="b"/>
                </a:tc>
                <a:tc>
                  <a:txBody>
                    <a:bodyPr/>
                    <a:lstStyle/>
                    <a:p>
                      <a:pPr algn="ctr" fontAlgn="b"/>
                      <a:r>
                        <a:rPr lang="en-US" sz="2000">
                          <a:effectLst/>
                        </a:rPr>
                        <a:t>Number</a:t>
                      </a:r>
                    </a:p>
                  </a:txBody>
                  <a:tcPr anchor="b"/>
                </a:tc>
                <a:tc>
                  <a:txBody>
                    <a:bodyPr/>
                    <a:lstStyle/>
                    <a:p>
                      <a:pPr algn="l" fontAlgn="b"/>
                      <a:r>
                        <a:rPr lang="en-US" sz="2000" dirty="0">
                          <a:effectLst/>
                        </a:rPr>
                        <a:t>Purpose</a:t>
                      </a:r>
                    </a:p>
                  </a:txBody>
                  <a:tcPr anchor="b"/>
                </a:tc>
                <a:extLst>
                  <a:ext uri="{0D108BD9-81ED-4DB2-BD59-A6C34878D82A}">
                    <a16:rowId xmlns:a16="http://schemas.microsoft.com/office/drawing/2014/main" val="1440384286"/>
                  </a:ext>
                </a:extLst>
              </a:tr>
              <a:tr h="363220">
                <a:tc>
                  <a:txBody>
                    <a:bodyPr/>
                    <a:lstStyle/>
                    <a:p>
                      <a:pPr algn="r" fontAlgn="t"/>
                      <a:r>
                        <a:rPr lang="en-US" sz="2000" b="1">
                          <a:effectLst/>
                          <a:latin typeface="Courier New" panose="02070309020205020404" pitchFamily="49" charset="0"/>
                          <a:cs typeface="Courier New" panose="02070309020205020404" pitchFamily="49" charset="0"/>
                        </a:rPr>
                        <a:t>read</a:t>
                      </a:r>
                    </a:p>
                  </a:txBody>
                  <a:tcPr/>
                </a:tc>
                <a:tc>
                  <a:txBody>
                    <a:bodyPr/>
                    <a:lstStyle/>
                    <a:p>
                      <a:pPr algn="ctr" fontAlgn="t"/>
                      <a:r>
                        <a:rPr lang="en-US" sz="2000">
                          <a:effectLst/>
                        </a:rPr>
                        <a:t>0</a:t>
                      </a:r>
                    </a:p>
                  </a:txBody>
                  <a:tcPr/>
                </a:tc>
                <a:tc>
                  <a:txBody>
                    <a:bodyPr/>
                    <a:lstStyle/>
                    <a:p>
                      <a:pPr algn="l" fontAlgn="t"/>
                      <a:r>
                        <a:rPr lang="en-US" sz="2000">
                          <a:effectLst/>
                        </a:rPr>
                        <a:t>Read from a file descriptor</a:t>
                      </a:r>
                    </a:p>
                  </a:txBody>
                  <a:tcPr/>
                </a:tc>
                <a:extLst>
                  <a:ext uri="{0D108BD9-81ED-4DB2-BD59-A6C34878D82A}">
                    <a16:rowId xmlns:a16="http://schemas.microsoft.com/office/drawing/2014/main" val="3333753230"/>
                  </a:ext>
                </a:extLst>
              </a:tr>
              <a:tr h="363220">
                <a:tc>
                  <a:txBody>
                    <a:bodyPr/>
                    <a:lstStyle/>
                    <a:p>
                      <a:pPr algn="r" fontAlgn="t"/>
                      <a:r>
                        <a:rPr lang="en-US" sz="2000" b="1">
                          <a:effectLst/>
                          <a:latin typeface="Courier New" panose="02070309020205020404" pitchFamily="49" charset="0"/>
                          <a:cs typeface="Courier New" panose="02070309020205020404" pitchFamily="49" charset="0"/>
                        </a:rPr>
                        <a:t>write</a:t>
                      </a:r>
                    </a:p>
                  </a:txBody>
                  <a:tcPr/>
                </a:tc>
                <a:tc>
                  <a:txBody>
                    <a:bodyPr/>
                    <a:lstStyle/>
                    <a:p>
                      <a:pPr algn="ctr" fontAlgn="t"/>
                      <a:r>
                        <a:rPr lang="en-US" sz="2000">
                          <a:effectLst/>
                        </a:rPr>
                        <a:t>1</a:t>
                      </a:r>
                    </a:p>
                  </a:txBody>
                  <a:tcPr/>
                </a:tc>
                <a:tc>
                  <a:txBody>
                    <a:bodyPr/>
                    <a:lstStyle/>
                    <a:p>
                      <a:pPr algn="l" fontAlgn="t"/>
                      <a:r>
                        <a:rPr lang="en-US" sz="2000">
                          <a:effectLst/>
                        </a:rPr>
                        <a:t>Write to a file descriptor</a:t>
                      </a:r>
                    </a:p>
                  </a:txBody>
                  <a:tcPr/>
                </a:tc>
                <a:extLst>
                  <a:ext uri="{0D108BD9-81ED-4DB2-BD59-A6C34878D82A}">
                    <a16:rowId xmlns:a16="http://schemas.microsoft.com/office/drawing/2014/main" val="2367433455"/>
                  </a:ext>
                </a:extLst>
              </a:tr>
              <a:tr h="363220">
                <a:tc>
                  <a:txBody>
                    <a:bodyPr/>
                    <a:lstStyle/>
                    <a:p>
                      <a:pPr algn="r" fontAlgn="t"/>
                      <a:r>
                        <a:rPr lang="en-US" sz="2000" b="1">
                          <a:effectLst/>
                          <a:latin typeface="Courier New" panose="02070309020205020404" pitchFamily="49" charset="0"/>
                          <a:cs typeface="Courier New" panose="02070309020205020404" pitchFamily="49" charset="0"/>
                        </a:rPr>
                        <a:t>nanosleep</a:t>
                      </a:r>
                    </a:p>
                  </a:txBody>
                  <a:tcPr/>
                </a:tc>
                <a:tc>
                  <a:txBody>
                    <a:bodyPr/>
                    <a:lstStyle/>
                    <a:p>
                      <a:pPr algn="ctr" fontAlgn="t"/>
                      <a:r>
                        <a:rPr lang="en-US" sz="2000">
                          <a:effectLst/>
                        </a:rPr>
                        <a:t>35</a:t>
                      </a:r>
                    </a:p>
                  </a:txBody>
                  <a:tcPr/>
                </a:tc>
                <a:tc>
                  <a:txBody>
                    <a:bodyPr/>
                    <a:lstStyle/>
                    <a:p>
                      <a:pPr algn="l" fontAlgn="t"/>
                      <a:r>
                        <a:rPr lang="en-US" sz="2000" dirty="0">
                          <a:effectLst/>
                        </a:rPr>
                        <a:t>High-resolution sleep (units in seconds and nanoseconds)</a:t>
                      </a:r>
                    </a:p>
                  </a:txBody>
                  <a:tcPr/>
                </a:tc>
                <a:extLst>
                  <a:ext uri="{0D108BD9-81ED-4DB2-BD59-A6C34878D82A}">
                    <a16:rowId xmlns:a16="http://schemas.microsoft.com/office/drawing/2014/main" val="3277972052"/>
                  </a:ext>
                </a:extLst>
              </a:tr>
              <a:tr h="363220">
                <a:tc>
                  <a:txBody>
                    <a:bodyPr/>
                    <a:lstStyle/>
                    <a:p>
                      <a:pPr algn="r" fontAlgn="t"/>
                      <a:r>
                        <a:rPr lang="en-US" sz="2000" b="1">
                          <a:effectLst/>
                          <a:latin typeface="Courier New" panose="02070309020205020404" pitchFamily="49" charset="0"/>
                          <a:cs typeface="Courier New" panose="02070309020205020404" pitchFamily="49" charset="0"/>
                        </a:rPr>
                        <a:t>exit</a:t>
                      </a:r>
                    </a:p>
                  </a:txBody>
                  <a:tcPr/>
                </a:tc>
                <a:tc>
                  <a:txBody>
                    <a:bodyPr/>
                    <a:lstStyle/>
                    <a:p>
                      <a:pPr algn="ctr" fontAlgn="t"/>
                      <a:r>
                        <a:rPr lang="en-US" sz="2000">
                          <a:effectLst/>
                        </a:rPr>
                        <a:t>60</a:t>
                      </a:r>
                    </a:p>
                  </a:txBody>
                  <a:tcPr/>
                </a:tc>
                <a:tc>
                  <a:txBody>
                    <a:bodyPr/>
                    <a:lstStyle/>
                    <a:p>
                      <a:pPr algn="l" fontAlgn="t"/>
                      <a:r>
                        <a:rPr lang="en-US" sz="2000" dirty="0">
                          <a:effectLst/>
                        </a:rPr>
                        <a:t>Terminate the current process</a:t>
                      </a:r>
                    </a:p>
                  </a:txBody>
                  <a:tcPr/>
                </a:tc>
                <a:extLst>
                  <a:ext uri="{0D108BD9-81ED-4DB2-BD59-A6C34878D82A}">
                    <a16:rowId xmlns:a16="http://schemas.microsoft.com/office/drawing/2014/main" val="743294806"/>
                  </a:ext>
                </a:extLst>
              </a:tr>
              <a:tr h="363220">
                <a:tc>
                  <a:txBody>
                    <a:bodyPr/>
                    <a:lstStyle/>
                    <a:p>
                      <a:pPr algn="r" fontAlgn="t"/>
                      <a:r>
                        <a:rPr lang="en-US" sz="2000" b="1">
                          <a:effectLst/>
                          <a:latin typeface="Courier New" panose="02070309020205020404" pitchFamily="49" charset="0"/>
                          <a:cs typeface="Courier New" panose="02070309020205020404" pitchFamily="49" charset="0"/>
                        </a:rPr>
                        <a:t>kill</a:t>
                      </a:r>
                    </a:p>
                  </a:txBody>
                  <a:tcPr/>
                </a:tc>
                <a:tc>
                  <a:txBody>
                    <a:bodyPr/>
                    <a:lstStyle/>
                    <a:p>
                      <a:pPr algn="ctr" fontAlgn="t"/>
                      <a:r>
                        <a:rPr lang="en-US" sz="2000">
                          <a:effectLst/>
                        </a:rPr>
                        <a:t>62</a:t>
                      </a:r>
                    </a:p>
                  </a:txBody>
                  <a:tcPr/>
                </a:tc>
                <a:tc>
                  <a:txBody>
                    <a:bodyPr/>
                    <a:lstStyle/>
                    <a:p>
                      <a:pPr algn="l" fontAlgn="t"/>
                      <a:r>
                        <a:rPr lang="en-US" sz="2000" dirty="0">
                          <a:effectLst/>
                        </a:rPr>
                        <a:t>Send a signal to a process</a:t>
                      </a:r>
                    </a:p>
                  </a:txBody>
                  <a:tcPr/>
                </a:tc>
                <a:extLst>
                  <a:ext uri="{0D108BD9-81ED-4DB2-BD59-A6C34878D82A}">
                    <a16:rowId xmlns:a16="http://schemas.microsoft.com/office/drawing/2014/main" val="69129761"/>
                  </a:ext>
                </a:extLst>
              </a:tr>
              <a:tr h="363220">
                <a:tc>
                  <a:txBody>
                    <a:bodyPr/>
                    <a:lstStyle/>
                    <a:p>
                      <a:pPr algn="r" fontAlgn="t"/>
                      <a:r>
                        <a:rPr lang="en-US" sz="2000" b="1">
                          <a:effectLst/>
                          <a:latin typeface="Courier New" panose="02070309020205020404" pitchFamily="49" charset="0"/>
                          <a:cs typeface="Courier New" panose="02070309020205020404" pitchFamily="49" charset="0"/>
                        </a:rPr>
                        <a:t>uname</a:t>
                      </a:r>
                    </a:p>
                  </a:txBody>
                  <a:tcPr/>
                </a:tc>
                <a:tc>
                  <a:txBody>
                    <a:bodyPr/>
                    <a:lstStyle/>
                    <a:p>
                      <a:pPr algn="ctr" fontAlgn="t"/>
                      <a:r>
                        <a:rPr lang="en-US" sz="2000">
                          <a:effectLst/>
                        </a:rPr>
                        <a:t>63</a:t>
                      </a:r>
                    </a:p>
                  </a:txBody>
                  <a:tcPr/>
                </a:tc>
                <a:tc>
                  <a:txBody>
                    <a:bodyPr/>
                    <a:lstStyle/>
                    <a:p>
                      <a:pPr algn="l" fontAlgn="t"/>
                      <a:r>
                        <a:rPr lang="en-US" sz="2000" dirty="0">
                          <a:effectLst/>
                        </a:rPr>
                        <a:t>Get information about the current kernel</a:t>
                      </a:r>
                    </a:p>
                  </a:txBody>
                  <a:tcPr/>
                </a:tc>
                <a:extLst>
                  <a:ext uri="{0D108BD9-81ED-4DB2-BD59-A6C34878D82A}">
                    <a16:rowId xmlns:a16="http://schemas.microsoft.com/office/drawing/2014/main" val="2143225143"/>
                  </a:ext>
                </a:extLst>
              </a:tr>
              <a:tr h="363220">
                <a:tc>
                  <a:txBody>
                    <a:bodyPr/>
                    <a:lstStyle/>
                    <a:p>
                      <a:pPr algn="r" fontAlgn="t"/>
                      <a:r>
                        <a:rPr lang="en-US" sz="2000" b="1">
                          <a:effectLst/>
                          <a:latin typeface="Courier New" panose="02070309020205020404" pitchFamily="49" charset="0"/>
                          <a:cs typeface="Courier New" panose="02070309020205020404" pitchFamily="49" charset="0"/>
                        </a:rPr>
                        <a:t>gettimeofday</a:t>
                      </a:r>
                    </a:p>
                  </a:txBody>
                  <a:tcPr/>
                </a:tc>
                <a:tc>
                  <a:txBody>
                    <a:bodyPr/>
                    <a:lstStyle/>
                    <a:p>
                      <a:pPr algn="ctr" fontAlgn="t"/>
                      <a:r>
                        <a:rPr lang="en-US" sz="2000">
                          <a:effectLst/>
                        </a:rPr>
                        <a:t>96</a:t>
                      </a:r>
                    </a:p>
                  </a:txBody>
                  <a:tcPr/>
                </a:tc>
                <a:tc>
                  <a:txBody>
                    <a:bodyPr/>
                    <a:lstStyle/>
                    <a:p>
                      <a:pPr algn="l" fontAlgn="t"/>
                      <a:r>
                        <a:rPr lang="en-US" sz="2000" dirty="0">
                          <a:effectLst/>
                        </a:rPr>
                        <a:t>Get the system time in seconds since midnight, January 1, 1970</a:t>
                      </a:r>
                    </a:p>
                  </a:txBody>
                  <a:tcPr/>
                </a:tc>
                <a:extLst>
                  <a:ext uri="{0D108BD9-81ED-4DB2-BD59-A6C34878D82A}">
                    <a16:rowId xmlns:a16="http://schemas.microsoft.com/office/drawing/2014/main" val="3148313951"/>
                  </a:ext>
                </a:extLst>
              </a:tr>
              <a:tr h="363220">
                <a:tc>
                  <a:txBody>
                    <a:bodyPr/>
                    <a:lstStyle/>
                    <a:p>
                      <a:pPr algn="r" fontAlgn="t"/>
                      <a:r>
                        <a:rPr lang="en-US" sz="2000" b="1">
                          <a:effectLst/>
                          <a:latin typeface="Courier New" panose="02070309020205020404" pitchFamily="49" charset="0"/>
                          <a:cs typeface="Courier New" panose="02070309020205020404" pitchFamily="49" charset="0"/>
                        </a:rPr>
                        <a:t>sysinfo</a:t>
                      </a:r>
                    </a:p>
                  </a:txBody>
                  <a:tcPr/>
                </a:tc>
                <a:tc>
                  <a:txBody>
                    <a:bodyPr/>
                    <a:lstStyle/>
                    <a:p>
                      <a:pPr algn="ctr" fontAlgn="t"/>
                      <a:r>
                        <a:rPr lang="en-US" sz="2000">
                          <a:effectLst/>
                        </a:rPr>
                        <a:t>99</a:t>
                      </a:r>
                    </a:p>
                  </a:txBody>
                  <a:tcPr/>
                </a:tc>
                <a:tc>
                  <a:txBody>
                    <a:bodyPr/>
                    <a:lstStyle/>
                    <a:p>
                      <a:pPr algn="l" fontAlgn="t"/>
                      <a:r>
                        <a:rPr lang="en-US" sz="2000" dirty="0">
                          <a:effectLst/>
                        </a:rPr>
                        <a:t>Get information about memory usage and CPU load average</a:t>
                      </a:r>
                    </a:p>
                  </a:txBody>
                  <a:tcPr/>
                </a:tc>
                <a:extLst>
                  <a:ext uri="{0D108BD9-81ED-4DB2-BD59-A6C34878D82A}">
                    <a16:rowId xmlns:a16="http://schemas.microsoft.com/office/drawing/2014/main" val="3429688267"/>
                  </a:ext>
                </a:extLst>
              </a:tr>
              <a:tr h="363220">
                <a:tc>
                  <a:txBody>
                    <a:bodyPr/>
                    <a:lstStyle/>
                    <a:p>
                      <a:pPr algn="r" fontAlgn="t"/>
                      <a:r>
                        <a:rPr lang="en-US" sz="2000" b="1" dirty="0" err="1">
                          <a:effectLst/>
                          <a:latin typeface="Courier New" panose="02070309020205020404" pitchFamily="49" charset="0"/>
                          <a:cs typeface="Courier New" panose="02070309020205020404" pitchFamily="49" charset="0"/>
                        </a:rPr>
                        <a:t>ptrace</a:t>
                      </a:r>
                      <a:endParaRPr lang="en-US" sz="2000" b="1" dirty="0">
                        <a:effectLst/>
                        <a:latin typeface="Courier New" panose="02070309020205020404" pitchFamily="49" charset="0"/>
                        <a:cs typeface="Courier New" panose="02070309020205020404" pitchFamily="49" charset="0"/>
                      </a:endParaRPr>
                    </a:p>
                  </a:txBody>
                  <a:tcPr/>
                </a:tc>
                <a:tc>
                  <a:txBody>
                    <a:bodyPr/>
                    <a:lstStyle/>
                    <a:p>
                      <a:pPr algn="ctr" fontAlgn="t"/>
                      <a:r>
                        <a:rPr lang="en-US" sz="2000" dirty="0">
                          <a:effectLst/>
                        </a:rPr>
                        <a:t>101</a:t>
                      </a:r>
                    </a:p>
                  </a:txBody>
                  <a:tcPr/>
                </a:tc>
                <a:tc>
                  <a:txBody>
                    <a:bodyPr/>
                    <a:lstStyle/>
                    <a:p>
                      <a:pPr algn="l" fontAlgn="t"/>
                      <a:r>
                        <a:rPr lang="en-US" sz="2000" dirty="0">
                          <a:effectLst/>
                        </a:rPr>
                        <a:t>Trace another process's execution</a:t>
                      </a:r>
                    </a:p>
                  </a:txBody>
                  <a:tcPr/>
                </a:tc>
                <a:extLst>
                  <a:ext uri="{0D108BD9-81ED-4DB2-BD59-A6C34878D82A}">
                    <a16:rowId xmlns:a16="http://schemas.microsoft.com/office/drawing/2014/main" val="2364723624"/>
                  </a:ext>
                </a:extLst>
              </a:tr>
            </a:tbl>
          </a:graphicData>
        </a:graphic>
      </p:graphicFrame>
    </p:spTree>
    <p:extLst>
      <p:ext uri="{BB962C8B-B14F-4D97-AF65-F5344CB8AC3E}">
        <p14:creationId xmlns:p14="http://schemas.microsoft.com/office/powerpoint/2010/main" val="40993744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CBEB97-0DFA-4E3D-A732-F73E4C68DEB4}"/>
              </a:ext>
            </a:extLst>
          </p:cNvPr>
          <p:cNvSpPr>
            <a:spLocks noGrp="1"/>
          </p:cNvSpPr>
          <p:nvPr>
            <p:ph type="title"/>
          </p:nvPr>
        </p:nvSpPr>
        <p:spPr/>
        <p:txBody>
          <a:bodyPr/>
          <a:lstStyle/>
          <a:p>
            <a:r>
              <a:rPr lang="en-US" dirty="0"/>
              <a:t>Process Life Cycle</a:t>
            </a:r>
          </a:p>
        </p:txBody>
      </p:sp>
      <p:sp>
        <p:nvSpPr>
          <p:cNvPr id="3" name="Text Placeholder 2">
            <a:extLst>
              <a:ext uri="{FF2B5EF4-FFF2-40B4-BE49-F238E27FC236}">
                <a16:creationId xmlns:a16="http://schemas.microsoft.com/office/drawing/2014/main" id="{9790202C-8C43-452D-B4FC-AB6EAF776978}"/>
              </a:ext>
            </a:extLst>
          </p:cNvPr>
          <p:cNvSpPr>
            <a:spLocks noGrp="1"/>
          </p:cNvSpPr>
          <p:nvPr>
            <p:ph type="body" idx="1"/>
          </p:nvPr>
        </p:nvSpPr>
        <p:spPr/>
        <p:txBody>
          <a:bodyPr/>
          <a:lstStyle/>
          <a:p>
            <a:endParaRPr lang="en-US"/>
          </a:p>
        </p:txBody>
      </p:sp>
    </p:spTree>
    <p:extLst>
      <p:ext uri="{BB962C8B-B14F-4D97-AF65-F5344CB8AC3E}">
        <p14:creationId xmlns:p14="http://schemas.microsoft.com/office/powerpoint/2010/main" val="3371123736"/>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96D781-FA39-4804-8768-B3950CE8EA26}"/>
              </a:ext>
            </a:extLst>
          </p:cNvPr>
          <p:cNvSpPr>
            <a:spLocks noGrp="1"/>
          </p:cNvSpPr>
          <p:nvPr>
            <p:ph type="title"/>
          </p:nvPr>
        </p:nvSpPr>
        <p:spPr/>
        <p:txBody>
          <a:bodyPr/>
          <a:lstStyle/>
          <a:p>
            <a:r>
              <a:rPr lang="en-US" dirty="0"/>
              <a:t>Creating processes in code</a:t>
            </a:r>
          </a:p>
        </p:txBody>
      </p:sp>
      <p:sp>
        <p:nvSpPr>
          <p:cNvPr id="3" name="Content Placeholder 2">
            <a:extLst>
              <a:ext uri="{FF2B5EF4-FFF2-40B4-BE49-F238E27FC236}">
                <a16:creationId xmlns:a16="http://schemas.microsoft.com/office/drawing/2014/main" id="{31FD6474-923D-469D-8AA2-5CF10E411D35}"/>
              </a:ext>
            </a:extLst>
          </p:cNvPr>
          <p:cNvSpPr>
            <a:spLocks noGrp="1"/>
          </p:cNvSpPr>
          <p:nvPr>
            <p:ph idx="1"/>
          </p:nvPr>
        </p:nvSpPr>
        <p:spPr/>
        <p:txBody>
          <a:bodyPr>
            <a:normAutofit fontScale="92500" lnSpcReduction="20000"/>
          </a:bodyPr>
          <a:lstStyle/>
          <a:p>
            <a:r>
              <a:rPr lang="en-US" dirty="0"/>
              <a:t>Processes are, of course, created when you run a program from the command line</a:t>
            </a:r>
          </a:p>
          <a:p>
            <a:r>
              <a:rPr lang="en-US" dirty="0"/>
              <a:t>However, you can also create processes from within a program, using calls to special functions</a:t>
            </a:r>
          </a:p>
          <a:p>
            <a:r>
              <a:rPr lang="en-US" dirty="0"/>
              <a:t>The </a:t>
            </a:r>
            <a:r>
              <a:rPr lang="en-US" b="1" dirty="0">
                <a:latin typeface="Courier New" panose="02070309020205020404" pitchFamily="49" charset="0"/>
                <a:cs typeface="Courier New" panose="02070309020205020404" pitchFamily="49" charset="0"/>
              </a:rPr>
              <a:t>fork()</a:t>
            </a:r>
            <a:r>
              <a:rPr lang="en-US" dirty="0"/>
              <a:t> function creates a new processes that's exactly the same as the current process</a:t>
            </a:r>
          </a:p>
          <a:p>
            <a:r>
              <a:rPr lang="en-US" dirty="0"/>
              <a:t>The </a:t>
            </a:r>
            <a:r>
              <a:rPr lang="en-US" b="1" dirty="0">
                <a:latin typeface="Courier New" panose="02070309020205020404" pitchFamily="49" charset="0"/>
                <a:cs typeface="Courier New" panose="02070309020205020404" pitchFamily="49" charset="0"/>
              </a:rPr>
              <a:t>exec()</a:t>
            </a:r>
            <a:r>
              <a:rPr lang="en-US" dirty="0"/>
              <a:t> function allows you to replace the current process with another program</a:t>
            </a:r>
          </a:p>
          <a:p>
            <a:r>
              <a:rPr lang="en-US" dirty="0"/>
              <a:t>Each process has a unique ID, its process ID or PID</a:t>
            </a:r>
          </a:p>
          <a:p>
            <a:pPr lvl="1"/>
            <a:r>
              <a:rPr lang="en-US" b="1" dirty="0" err="1">
                <a:latin typeface="Courier New" panose="02070309020205020404" pitchFamily="49" charset="0"/>
                <a:cs typeface="Courier New" panose="02070309020205020404" pitchFamily="49" charset="0"/>
              </a:rPr>
              <a:t>getpid</a:t>
            </a:r>
            <a:r>
              <a:rPr lang="en-US" b="1" dirty="0">
                <a:latin typeface="Courier New" panose="02070309020205020404" pitchFamily="49" charset="0"/>
                <a:cs typeface="Courier New" panose="02070309020205020404" pitchFamily="49" charset="0"/>
              </a:rPr>
              <a:t>()</a:t>
            </a:r>
            <a:r>
              <a:rPr lang="en-US" dirty="0"/>
              <a:t> returns the PID of the current process</a:t>
            </a:r>
          </a:p>
          <a:p>
            <a:pPr lvl="1"/>
            <a:r>
              <a:rPr lang="en-US" b="1" dirty="0" err="1">
                <a:latin typeface="Courier New" panose="02070309020205020404" pitchFamily="49" charset="0"/>
                <a:cs typeface="Courier New" panose="02070309020205020404" pitchFamily="49" charset="0"/>
              </a:rPr>
              <a:t>getppid</a:t>
            </a:r>
            <a:r>
              <a:rPr lang="en-US" b="1" dirty="0">
                <a:latin typeface="Courier New" panose="02070309020205020404" pitchFamily="49" charset="0"/>
                <a:cs typeface="Courier New" panose="02070309020205020404" pitchFamily="49" charset="0"/>
              </a:rPr>
              <a:t>()</a:t>
            </a:r>
            <a:r>
              <a:rPr lang="en-US" dirty="0"/>
              <a:t> returns the PID of the current process's parent process</a:t>
            </a:r>
          </a:p>
        </p:txBody>
      </p:sp>
    </p:spTree>
    <p:extLst>
      <p:ext uri="{BB962C8B-B14F-4D97-AF65-F5344CB8AC3E}">
        <p14:creationId xmlns:p14="http://schemas.microsoft.com/office/powerpoint/2010/main" val="31493370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253E4C-EBDE-4922-82B6-58D8B8F9526B}"/>
              </a:ext>
            </a:extLst>
          </p:cNvPr>
          <p:cNvSpPr>
            <a:spLocks noGrp="1"/>
          </p:cNvSpPr>
          <p:nvPr>
            <p:ph type="title"/>
          </p:nvPr>
        </p:nvSpPr>
        <p:spPr/>
        <p:txBody>
          <a:bodyPr/>
          <a:lstStyle/>
          <a:p>
            <a:r>
              <a:rPr lang="en-US" dirty="0"/>
              <a:t>Using fork()</a:t>
            </a:r>
          </a:p>
        </p:txBody>
      </p:sp>
      <p:sp>
        <p:nvSpPr>
          <p:cNvPr id="3" name="Content Placeholder 2">
            <a:extLst>
              <a:ext uri="{FF2B5EF4-FFF2-40B4-BE49-F238E27FC236}">
                <a16:creationId xmlns:a16="http://schemas.microsoft.com/office/drawing/2014/main" id="{0D7C7807-A7AD-40FB-8CC7-317E909D63C0}"/>
              </a:ext>
            </a:extLst>
          </p:cNvPr>
          <p:cNvSpPr>
            <a:spLocks noGrp="1"/>
          </p:cNvSpPr>
          <p:nvPr>
            <p:ph idx="1"/>
          </p:nvPr>
        </p:nvSpPr>
        <p:spPr>
          <a:xfrm>
            <a:off x="609600" y="1775193"/>
            <a:ext cx="10972800" cy="2111008"/>
          </a:xfrm>
        </p:spPr>
        <p:txBody>
          <a:bodyPr>
            <a:normAutofit fontScale="77500" lnSpcReduction="20000"/>
          </a:bodyPr>
          <a:lstStyle/>
          <a:p>
            <a:r>
              <a:rPr lang="en-US" dirty="0"/>
              <a:t>The </a:t>
            </a:r>
            <a:r>
              <a:rPr lang="en-US" b="1" dirty="0">
                <a:latin typeface="Courier New" panose="02070309020205020404" pitchFamily="49" charset="0"/>
                <a:cs typeface="Courier New" panose="02070309020205020404" pitchFamily="49" charset="0"/>
              </a:rPr>
              <a:t>fork()</a:t>
            </a:r>
            <a:r>
              <a:rPr lang="en-US" dirty="0"/>
              <a:t> function is pretty crazy!</a:t>
            </a:r>
          </a:p>
          <a:p>
            <a:pPr lvl="1"/>
            <a:r>
              <a:rPr lang="en-US" dirty="0"/>
              <a:t>When you call it, the process you're inside of keeps running</a:t>
            </a:r>
          </a:p>
          <a:p>
            <a:pPr lvl="1"/>
            <a:r>
              <a:rPr lang="en-US" dirty="0"/>
              <a:t>And another process spawns at exactly the same point in code</a:t>
            </a:r>
          </a:p>
          <a:p>
            <a:pPr lvl="1"/>
            <a:r>
              <a:rPr lang="en-US" dirty="0"/>
              <a:t>Both processes have </a:t>
            </a:r>
            <a:r>
              <a:rPr lang="en-US" i="1" dirty="0"/>
              <a:t>exactly</a:t>
            </a:r>
            <a:r>
              <a:rPr lang="en-US" dirty="0"/>
              <a:t> the same memory layout</a:t>
            </a:r>
          </a:p>
          <a:p>
            <a:pPr lvl="1"/>
            <a:r>
              <a:rPr lang="en-US" dirty="0"/>
              <a:t>The only difference is that </a:t>
            </a:r>
            <a:r>
              <a:rPr lang="en-US" b="1" dirty="0">
                <a:latin typeface="Courier New" panose="02070309020205020404" pitchFamily="49" charset="0"/>
                <a:cs typeface="Courier New" panose="02070309020205020404" pitchFamily="49" charset="0"/>
              </a:rPr>
              <a:t>fork()</a:t>
            </a:r>
            <a:r>
              <a:rPr lang="en-US" dirty="0"/>
              <a:t> returns the child PID for the original process and 0 if you're the process that just got forked</a:t>
            </a:r>
          </a:p>
        </p:txBody>
      </p:sp>
      <p:sp>
        <p:nvSpPr>
          <p:cNvPr id="4" name="Content Placeholder 2">
            <a:extLst>
              <a:ext uri="{FF2B5EF4-FFF2-40B4-BE49-F238E27FC236}">
                <a16:creationId xmlns:a16="http://schemas.microsoft.com/office/drawing/2014/main" id="{1618523D-DE1A-48AC-BB5F-84E5B2533561}"/>
              </a:ext>
            </a:extLst>
          </p:cNvPr>
          <p:cNvSpPr txBox="1">
            <a:spLocks/>
          </p:cNvSpPr>
          <p:nvPr/>
        </p:nvSpPr>
        <p:spPr>
          <a:xfrm>
            <a:off x="381000" y="3886200"/>
            <a:ext cx="11506200" cy="2743200"/>
          </a:xfrm>
          <a:prstGeom prst="rect">
            <a:avLst/>
          </a:prstGeom>
          <a:ln/>
        </p:spPr>
        <p:style>
          <a:lnRef idx="1">
            <a:schemeClr val="dk1"/>
          </a:lnRef>
          <a:fillRef idx="2">
            <a:schemeClr val="dk1"/>
          </a:fillRef>
          <a:effectRef idx="1">
            <a:schemeClr val="dk1"/>
          </a:effectRef>
          <a:fontRef idx="minor">
            <a:schemeClr val="dk1"/>
          </a:fontRef>
        </p:style>
        <p:txBody>
          <a:bodyPr vert="horz" lIns="54864" tIns="91440" rtlCol="0" anchor="ctr">
            <a:normAutofit fontScale="70000" lnSpcReduction="20000"/>
          </a:bodyPr>
          <a:lstStyle/>
          <a:p>
            <a:pPr marL="438912" indent="-320040">
              <a:buClr>
                <a:schemeClr val="accent1"/>
              </a:buClr>
              <a:buSzPct val="80000"/>
              <a:defRPr/>
            </a:pPr>
            <a:r>
              <a:rPr lang="en-US" sz="3200" b="1" dirty="0" err="1">
                <a:solidFill>
                  <a:schemeClr val="tx1"/>
                </a:solidFill>
                <a:latin typeface="Courier New" pitchFamily="49" charset="0"/>
                <a:cs typeface="Courier New" pitchFamily="49" charset="0"/>
              </a:rPr>
              <a:t>pid_t</a:t>
            </a:r>
            <a:r>
              <a:rPr lang="en-US" sz="3200" b="1" dirty="0">
                <a:solidFill>
                  <a:schemeClr val="tx1"/>
                </a:solidFill>
                <a:latin typeface="Courier New" pitchFamily="49" charset="0"/>
                <a:cs typeface="Courier New" pitchFamily="49" charset="0"/>
              </a:rPr>
              <a:t> </a:t>
            </a:r>
            <a:r>
              <a:rPr lang="en-US" sz="3200" b="1" dirty="0" err="1">
                <a:solidFill>
                  <a:schemeClr val="tx1"/>
                </a:solidFill>
                <a:latin typeface="Courier New" pitchFamily="49" charset="0"/>
                <a:cs typeface="Courier New" pitchFamily="49" charset="0"/>
              </a:rPr>
              <a:t>child_pid</a:t>
            </a:r>
            <a:r>
              <a:rPr lang="en-US" sz="3200" b="1" dirty="0">
                <a:solidFill>
                  <a:schemeClr val="tx1"/>
                </a:solidFill>
                <a:latin typeface="Courier New" pitchFamily="49" charset="0"/>
                <a:cs typeface="Courier New" pitchFamily="49" charset="0"/>
              </a:rPr>
              <a:t> = fork ();</a:t>
            </a:r>
          </a:p>
          <a:p>
            <a:pPr marL="438912" indent="-320040">
              <a:buClr>
                <a:schemeClr val="accent1"/>
              </a:buClr>
              <a:buSzPct val="80000"/>
              <a:defRPr/>
            </a:pPr>
            <a:endParaRPr lang="en-US" sz="3200" b="1" dirty="0">
              <a:solidFill>
                <a:schemeClr val="tx1"/>
              </a:solidFill>
              <a:latin typeface="Courier New" pitchFamily="49" charset="0"/>
              <a:cs typeface="Courier New" pitchFamily="49" charset="0"/>
            </a:endParaRPr>
          </a:p>
          <a:p>
            <a:pPr marL="438912" indent="-320040">
              <a:buClr>
                <a:schemeClr val="accent1"/>
              </a:buClr>
              <a:buSzPct val="80000"/>
              <a:defRPr/>
            </a:pPr>
            <a:r>
              <a:rPr lang="en-US" sz="3200" b="1" dirty="0">
                <a:solidFill>
                  <a:srgbClr val="0070C0"/>
                </a:solidFill>
                <a:latin typeface="Courier New" pitchFamily="49" charset="0"/>
                <a:cs typeface="Courier New" pitchFamily="49" charset="0"/>
              </a:rPr>
              <a:t>if </a:t>
            </a:r>
            <a:r>
              <a:rPr lang="en-US" sz="3200" b="1" dirty="0">
                <a:solidFill>
                  <a:schemeClr val="tx1"/>
                </a:solidFill>
                <a:latin typeface="Courier New" pitchFamily="49" charset="0"/>
                <a:cs typeface="Courier New" pitchFamily="49" charset="0"/>
              </a:rPr>
              <a:t>(</a:t>
            </a:r>
            <a:r>
              <a:rPr lang="en-US" sz="3200" b="1" dirty="0" err="1">
                <a:solidFill>
                  <a:schemeClr val="tx1"/>
                </a:solidFill>
                <a:latin typeface="Courier New" pitchFamily="49" charset="0"/>
                <a:cs typeface="Courier New" pitchFamily="49" charset="0"/>
              </a:rPr>
              <a:t>child_pid</a:t>
            </a:r>
            <a:r>
              <a:rPr lang="en-US" sz="3200" b="1" dirty="0">
                <a:solidFill>
                  <a:schemeClr val="tx1"/>
                </a:solidFill>
                <a:latin typeface="Courier New" pitchFamily="49" charset="0"/>
                <a:cs typeface="Courier New" pitchFamily="49" charset="0"/>
              </a:rPr>
              <a:t> &lt; 0)</a:t>
            </a:r>
          </a:p>
          <a:p>
            <a:pPr marL="438912" indent="-320040">
              <a:buClr>
                <a:schemeClr val="accent1"/>
              </a:buClr>
              <a:buSzPct val="80000"/>
              <a:defRPr/>
            </a:pPr>
            <a:r>
              <a:rPr lang="en-US" sz="3200" b="1" dirty="0">
                <a:solidFill>
                  <a:schemeClr val="tx1"/>
                </a:solidFill>
                <a:latin typeface="Courier New" pitchFamily="49" charset="0"/>
                <a:cs typeface="Courier New" pitchFamily="49" charset="0"/>
              </a:rPr>
              <a:t>  </a:t>
            </a:r>
            <a:r>
              <a:rPr lang="en-US" sz="3200" b="1" dirty="0" err="1">
                <a:solidFill>
                  <a:schemeClr val="tx1"/>
                </a:solidFill>
                <a:latin typeface="Courier New" pitchFamily="49" charset="0"/>
                <a:cs typeface="Courier New" pitchFamily="49" charset="0"/>
              </a:rPr>
              <a:t>printf</a:t>
            </a:r>
            <a:r>
              <a:rPr lang="en-US" sz="3200" b="1" dirty="0">
                <a:solidFill>
                  <a:schemeClr val="tx1"/>
                </a:solidFill>
                <a:latin typeface="Courier New" pitchFamily="49" charset="0"/>
                <a:cs typeface="Courier New" pitchFamily="49" charset="0"/>
              </a:rPr>
              <a:t> (</a:t>
            </a:r>
            <a:r>
              <a:rPr lang="en-US" sz="3200" b="1" dirty="0">
                <a:solidFill>
                  <a:srgbClr val="C00000"/>
                </a:solidFill>
                <a:latin typeface="Courier New" pitchFamily="49" charset="0"/>
                <a:cs typeface="Courier New" pitchFamily="49" charset="0"/>
              </a:rPr>
              <a:t>"ERROR: No child process created\n"</a:t>
            </a:r>
            <a:r>
              <a:rPr lang="en-US" sz="3200" b="1" dirty="0">
                <a:solidFill>
                  <a:schemeClr val="tx1"/>
                </a:solidFill>
                <a:latin typeface="Courier New" pitchFamily="49" charset="0"/>
                <a:cs typeface="Courier New" pitchFamily="49" charset="0"/>
              </a:rPr>
              <a:t>);</a:t>
            </a:r>
          </a:p>
          <a:p>
            <a:pPr marL="438912" indent="-320040">
              <a:buClr>
                <a:schemeClr val="accent1"/>
              </a:buClr>
              <a:buSzPct val="80000"/>
              <a:defRPr/>
            </a:pPr>
            <a:r>
              <a:rPr lang="en-US" sz="3200" b="1" dirty="0">
                <a:solidFill>
                  <a:srgbClr val="0070C0"/>
                </a:solidFill>
                <a:latin typeface="Courier New" pitchFamily="49" charset="0"/>
                <a:cs typeface="Courier New" pitchFamily="49" charset="0"/>
              </a:rPr>
              <a:t>else if </a:t>
            </a:r>
            <a:r>
              <a:rPr lang="en-US" sz="3200" b="1" dirty="0">
                <a:solidFill>
                  <a:schemeClr val="tx1"/>
                </a:solidFill>
                <a:latin typeface="Courier New" pitchFamily="49" charset="0"/>
                <a:cs typeface="Courier New" pitchFamily="49" charset="0"/>
              </a:rPr>
              <a:t>(</a:t>
            </a:r>
            <a:r>
              <a:rPr lang="en-US" sz="3200" b="1" dirty="0" err="1">
                <a:solidFill>
                  <a:schemeClr val="tx1"/>
                </a:solidFill>
                <a:latin typeface="Courier New" pitchFamily="49" charset="0"/>
                <a:cs typeface="Courier New" pitchFamily="49" charset="0"/>
              </a:rPr>
              <a:t>child_pid</a:t>
            </a:r>
            <a:r>
              <a:rPr lang="en-US" sz="3200" b="1" dirty="0">
                <a:solidFill>
                  <a:schemeClr val="tx1"/>
                </a:solidFill>
                <a:latin typeface="Courier New" pitchFamily="49" charset="0"/>
                <a:cs typeface="Courier New" pitchFamily="49" charset="0"/>
              </a:rPr>
              <a:t> == 0)</a:t>
            </a:r>
          </a:p>
          <a:p>
            <a:pPr marL="438912" indent="-320040">
              <a:buClr>
                <a:schemeClr val="accent1"/>
              </a:buClr>
              <a:buSzPct val="80000"/>
              <a:defRPr/>
            </a:pPr>
            <a:r>
              <a:rPr lang="en-US" sz="3200" b="1" dirty="0">
                <a:solidFill>
                  <a:schemeClr val="tx1"/>
                </a:solidFill>
                <a:latin typeface="Courier New" pitchFamily="49" charset="0"/>
                <a:cs typeface="Courier New" pitchFamily="49" charset="0"/>
              </a:rPr>
              <a:t>  </a:t>
            </a:r>
            <a:r>
              <a:rPr lang="en-US" sz="3200" b="1" dirty="0" err="1">
                <a:solidFill>
                  <a:schemeClr val="tx1"/>
                </a:solidFill>
                <a:latin typeface="Courier New" pitchFamily="49" charset="0"/>
                <a:cs typeface="Courier New" pitchFamily="49" charset="0"/>
              </a:rPr>
              <a:t>printf</a:t>
            </a:r>
            <a:r>
              <a:rPr lang="en-US" sz="3200" b="1" dirty="0">
                <a:solidFill>
                  <a:schemeClr val="tx1"/>
                </a:solidFill>
                <a:latin typeface="Courier New" pitchFamily="49" charset="0"/>
                <a:cs typeface="Courier New" pitchFamily="49" charset="0"/>
              </a:rPr>
              <a:t> (</a:t>
            </a:r>
            <a:r>
              <a:rPr lang="en-US" sz="3200" b="1" dirty="0">
                <a:solidFill>
                  <a:srgbClr val="C00000"/>
                </a:solidFill>
                <a:latin typeface="Courier New" pitchFamily="49" charset="0"/>
                <a:cs typeface="Courier New" pitchFamily="49" charset="0"/>
              </a:rPr>
              <a:t>"Hi, I'm the child!\n"</a:t>
            </a:r>
            <a:r>
              <a:rPr lang="en-US" sz="3200" b="1" dirty="0">
                <a:solidFill>
                  <a:schemeClr val="tx1"/>
                </a:solidFill>
                <a:latin typeface="Courier New" pitchFamily="49" charset="0"/>
                <a:cs typeface="Courier New" pitchFamily="49" charset="0"/>
              </a:rPr>
              <a:t>);</a:t>
            </a:r>
          </a:p>
          <a:p>
            <a:pPr marL="438912" indent="-320040">
              <a:buClr>
                <a:schemeClr val="accent1"/>
              </a:buClr>
              <a:buSzPct val="80000"/>
              <a:defRPr/>
            </a:pPr>
            <a:r>
              <a:rPr lang="en-US" sz="3200" b="1" dirty="0">
                <a:solidFill>
                  <a:srgbClr val="0070C0"/>
                </a:solidFill>
                <a:latin typeface="Courier New" pitchFamily="49" charset="0"/>
                <a:cs typeface="Courier New" pitchFamily="49" charset="0"/>
              </a:rPr>
              <a:t>else</a:t>
            </a:r>
          </a:p>
          <a:p>
            <a:pPr marL="438912" indent="-320040">
              <a:buClr>
                <a:schemeClr val="accent1"/>
              </a:buClr>
              <a:buSzPct val="80000"/>
              <a:defRPr/>
            </a:pPr>
            <a:r>
              <a:rPr lang="en-US" sz="3200" b="1" dirty="0">
                <a:solidFill>
                  <a:schemeClr val="tx1"/>
                </a:solidFill>
                <a:latin typeface="Courier New" pitchFamily="49" charset="0"/>
                <a:cs typeface="Courier New" pitchFamily="49" charset="0"/>
              </a:rPr>
              <a:t>  </a:t>
            </a:r>
            <a:r>
              <a:rPr lang="en-US" sz="3200" b="1" dirty="0" err="1">
                <a:solidFill>
                  <a:schemeClr val="tx1"/>
                </a:solidFill>
                <a:latin typeface="Courier New" pitchFamily="49" charset="0"/>
                <a:cs typeface="Courier New" pitchFamily="49" charset="0"/>
              </a:rPr>
              <a:t>printf</a:t>
            </a:r>
            <a:r>
              <a:rPr lang="en-US" sz="3200" b="1" dirty="0">
                <a:solidFill>
                  <a:schemeClr val="tx1"/>
                </a:solidFill>
                <a:latin typeface="Courier New" pitchFamily="49" charset="0"/>
                <a:cs typeface="Courier New" pitchFamily="49" charset="0"/>
              </a:rPr>
              <a:t> (</a:t>
            </a:r>
            <a:r>
              <a:rPr lang="en-US" sz="3200" b="1" dirty="0">
                <a:solidFill>
                  <a:srgbClr val="C00000"/>
                </a:solidFill>
                <a:latin typeface="Courier New" pitchFamily="49" charset="0"/>
                <a:cs typeface="Courier New" pitchFamily="49" charset="0"/>
              </a:rPr>
              <a:t>"Parent just gave birth to child %d\n"</a:t>
            </a:r>
            <a:r>
              <a:rPr lang="en-US" sz="3200" b="1" dirty="0">
                <a:solidFill>
                  <a:schemeClr val="tx1"/>
                </a:solidFill>
                <a:latin typeface="Courier New" pitchFamily="49" charset="0"/>
                <a:cs typeface="Courier New" pitchFamily="49" charset="0"/>
              </a:rPr>
              <a:t>, </a:t>
            </a:r>
            <a:r>
              <a:rPr lang="en-US" sz="3200" b="1" dirty="0" err="1">
                <a:solidFill>
                  <a:schemeClr val="tx1"/>
                </a:solidFill>
                <a:latin typeface="Courier New" pitchFamily="49" charset="0"/>
                <a:cs typeface="Courier New" pitchFamily="49" charset="0"/>
              </a:rPr>
              <a:t>child_pid</a:t>
            </a:r>
            <a:r>
              <a:rPr lang="en-US" sz="3200" b="1" dirty="0">
                <a:solidFill>
                  <a:schemeClr val="tx1"/>
                </a:solidFill>
                <a:latin typeface="Courier New" pitchFamily="49" charset="0"/>
                <a:cs typeface="Courier New" pitchFamily="49" charset="0"/>
              </a:rPr>
              <a:t>);</a:t>
            </a:r>
          </a:p>
        </p:txBody>
      </p:sp>
    </p:spTree>
    <p:extLst>
      <p:ext uri="{BB962C8B-B14F-4D97-AF65-F5344CB8AC3E}">
        <p14:creationId xmlns:p14="http://schemas.microsoft.com/office/powerpoint/2010/main" val="38901442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animBg="1"/>
    </p:bld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00ABF0-8A23-45A8-BBE8-4EEAFC59EC2C}"/>
              </a:ext>
            </a:extLst>
          </p:cNvPr>
          <p:cNvSpPr>
            <a:spLocks noGrp="1"/>
          </p:cNvSpPr>
          <p:nvPr>
            <p:ph type="title"/>
          </p:nvPr>
        </p:nvSpPr>
        <p:spPr/>
        <p:txBody>
          <a:bodyPr/>
          <a:lstStyle/>
          <a:p>
            <a:r>
              <a:rPr lang="en-US" dirty="0"/>
              <a:t>Fork bombing</a:t>
            </a:r>
          </a:p>
        </p:txBody>
      </p:sp>
      <p:sp>
        <p:nvSpPr>
          <p:cNvPr id="3" name="Content Placeholder 2">
            <a:extLst>
              <a:ext uri="{FF2B5EF4-FFF2-40B4-BE49-F238E27FC236}">
                <a16:creationId xmlns:a16="http://schemas.microsoft.com/office/drawing/2014/main" id="{96AC1DA9-6F10-45C0-A746-CAFC8EEE76D5}"/>
              </a:ext>
            </a:extLst>
          </p:cNvPr>
          <p:cNvSpPr>
            <a:spLocks noGrp="1"/>
          </p:cNvSpPr>
          <p:nvPr>
            <p:ph idx="1"/>
          </p:nvPr>
        </p:nvSpPr>
        <p:spPr>
          <a:xfrm>
            <a:off x="609600" y="1775193"/>
            <a:ext cx="10972800" cy="2111008"/>
          </a:xfrm>
        </p:spPr>
        <p:txBody>
          <a:bodyPr>
            <a:normAutofit fontScale="92500" lnSpcReduction="20000"/>
          </a:bodyPr>
          <a:lstStyle/>
          <a:p>
            <a:r>
              <a:rPr lang="en-US" dirty="0"/>
              <a:t>If you call </a:t>
            </a:r>
            <a:r>
              <a:rPr lang="en-US" b="1" dirty="0">
                <a:latin typeface="Courier New" panose="02070309020205020404" pitchFamily="49" charset="0"/>
                <a:cs typeface="Courier New" panose="02070309020205020404" pitchFamily="49" charset="0"/>
              </a:rPr>
              <a:t>fork()</a:t>
            </a:r>
            <a:r>
              <a:rPr lang="en-US" dirty="0"/>
              <a:t> in a loop, you will quickly create too many processes and slow/crash your computer</a:t>
            </a:r>
          </a:p>
          <a:p>
            <a:r>
              <a:rPr lang="en-US" dirty="0"/>
              <a:t>Each </a:t>
            </a:r>
            <a:r>
              <a:rPr lang="en-US" b="1" dirty="0">
                <a:latin typeface="Courier New" panose="02070309020205020404" pitchFamily="49" charset="0"/>
                <a:cs typeface="Courier New" panose="02070309020205020404" pitchFamily="49" charset="0"/>
              </a:rPr>
              <a:t>fork()</a:t>
            </a:r>
            <a:r>
              <a:rPr lang="en-US" dirty="0"/>
              <a:t> creates a new process, but the old process keeps running</a:t>
            </a:r>
          </a:p>
          <a:p>
            <a:r>
              <a:rPr lang="en-US" dirty="0"/>
              <a:t>The following code will have four prints:</a:t>
            </a:r>
          </a:p>
        </p:txBody>
      </p:sp>
      <p:sp>
        <p:nvSpPr>
          <p:cNvPr id="4" name="Content Placeholder 2">
            <a:extLst>
              <a:ext uri="{FF2B5EF4-FFF2-40B4-BE49-F238E27FC236}">
                <a16:creationId xmlns:a16="http://schemas.microsoft.com/office/drawing/2014/main" id="{ED0FBC1D-DB4D-49C3-A2FD-4664733F95FA}"/>
              </a:ext>
            </a:extLst>
          </p:cNvPr>
          <p:cNvSpPr txBox="1">
            <a:spLocks/>
          </p:cNvSpPr>
          <p:nvPr/>
        </p:nvSpPr>
        <p:spPr>
          <a:xfrm>
            <a:off x="381000" y="3886200"/>
            <a:ext cx="11506200" cy="2743200"/>
          </a:xfrm>
          <a:prstGeom prst="rect">
            <a:avLst/>
          </a:prstGeom>
          <a:ln/>
        </p:spPr>
        <p:style>
          <a:lnRef idx="1">
            <a:schemeClr val="dk1"/>
          </a:lnRef>
          <a:fillRef idx="2">
            <a:schemeClr val="dk1"/>
          </a:fillRef>
          <a:effectRef idx="1">
            <a:schemeClr val="dk1"/>
          </a:effectRef>
          <a:fontRef idx="minor">
            <a:schemeClr val="dk1"/>
          </a:fontRef>
        </p:style>
        <p:txBody>
          <a:bodyPr vert="horz" lIns="54864" tIns="91440" rtlCol="0" anchor="ctr">
            <a:normAutofit fontScale="92500" lnSpcReduction="20000"/>
          </a:bodyPr>
          <a:lstStyle/>
          <a:p>
            <a:pPr marL="438912" indent="-320040">
              <a:buClr>
                <a:schemeClr val="accent1"/>
              </a:buClr>
              <a:buSzPct val="80000"/>
              <a:defRPr/>
            </a:pPr>
            <a:r>
              <a:rPr lang="en-US" sz="3200" b="1" dirty="0" err="1">
                <a:solidFill>
                  <a:schemeClr val="tx1"/>
                </a:solidFill>
                <a:latin typeface="Courier New" pitchFamily="49" charset="0"/>
                <a:cs typeface="Courier New" pitchFamily="49" charset="0"/>
              </a:rPr>
              <a:t>pid_t</a:t>
            </a:r>
            <a:r>
              <a:rPr lang="en-US" sz="3200" b="1" dirty="0">
                <a:solidFill>
                  <a:schemeClr val="tx1"/>
                </a:solidFill>
                <a:latin typeface="Courier New" pitchFamily="49" charset="0"/>
                <a:cs typeface="Courier New" pitchFamily="49" charset="0"/>
              </a:rPr>
              <a:t> </a:t>
            </a:r>
            <a:r>
              <a:rPr lang="en-US" sz="3200" b="1" dirty="0" err="1">
                <a:solidFill>
                  <a:schemeClr val="tx1"/>
                </a:solidFill>
                <a:latin typeface="Courier New" pitchFamily="49" charset="0"/>
                <a:cs typeface="Courier New" pitchFamily="49" charset="0"/>
              </a:rPr>
              <a:t>first_fork</a:t>
            </a:r>
            <a:r>
              <a:rPr lang="en-US" sz="3200" b="1" dirty="0">
                <a:solidFill>
                  <a:schemeClr val="tx1"/>
                </a:solidFill>
                <a:latin typeface="Courier New" pitchFamily="49" charset="0"/>
                <a:cs typeface="Courier New" pitchFamily="49" charset="0"/>
              </a:rPr>
              <a:t> = fork ();</a:t>
            </a:r>
          </a:p>
          <a:p>
            <a:pPr marL="438912" indent="-320040">
              <a:buClr>
                <a:schemeClr val="accent1"/>
              </a:buClr>
              <a:buSzPct val="80000"/>
              <a:defRPr/>
            </a:pPr>
            <a:endParaRPr lang="en-US" sz="3200" b="1" dirty="0">
              <a:solidFill>
                <a:schemeClr val="tx1"/>
              </a:solidFill>
              <a:latin typeface="Courier New" pitchFamily="49" charset="0"/>
              <a:cs typeface="Courier New" pitchFamily="49" charset="0"/>
            </a:endParaRPr>
          </a:p>
          <a:p>
            <a:pPr marL="438912" indent="-320040">
              <a:buClr>
                <a:schemeClr val="accent1"/>
              </a:buClr>
              <a:buSzPct val="80000"/>
              <a:defRPr/>
            </a:pPr>
            <a:r>
              <a:rPr lang="en-US" sz="3200" b="1" dirty="0">
                <a:solidFill>
                  <a:srgbClr val="00B050"/>
                </a:solidFill>
                <a:latin typeface="Courier New" pitchFamily="49" charset="0"/>
                <a:cs typeface="Courier New" pitchFamily="49" charset="0"/>
              </a:rPr>
              <a:t>// Original parent and child create new processes</a:t>
            </a:r>
          </a:p>
          <a:p>
            <a:pPr marL="438912" indent="-320040">
              <a:buClr>
                <a:schemeClr val="accent1"/>
              </a:buClr>
              <a:buSzPct val="80000"/>
              <a:defRPr/>
            </a:pPr>
            <a:r>
              <a:rPr lang="en-US" sz="3200" b="1" dirty="0" err="1">
                <a:solidFill>
                  <a:schemeClr val="tx1"/>
                </a:solidFill>
                <a:latin typeface="Courier New" pitchFamily="49" charset="0"/>
                <a:cs typeface="Courier New" pitchFamily="49" charset="0"/>
              </a:rPr>
              <a:t>pid_t</a:t>
            </a:r>
            <a:r>
              <a:rPr lang="en-US" sz="3200" b="1" dirty="0">
                <a:solidFill>
                  <a:schemeClr val="tx1"/>
                </a:solidFill>
                <a:latin typeface="Courier New" pitchFamily="49" charset="0"/>
                <a:cs typeface="Courier New" pitchFamily="49" charset="0"/>
              </a:rPr>
              <a:t> </a:t>
            </a:r>
            <a:r>
              <a:rPr lang="en-US" sz="3200" b="1" dirty="0" err="1">
                <a:solidFill>
                  <a:schemeClr val="tx1"/>
                </a:solidFill>
                <a:latin typeface="Courier New" pitchFamily="49" charset="0"/>
                <a:cs typeface="Courier New" pitchFamily="49" charset="0"/>
              </a:rPr>
              <a:t>second_fork</a:t>
            </a:r>
            <a:r>
              <a:rPr lang="en-US" sz="3200" b="1" dirty="0">
                <a:solidFill>
                  <a:schemeClr val="tx1"/>
                </a:solidFill>
                <a:latin typeface="Courier New" pitchFamily="49" charset="0"/>
                <a:cs typeface="Courier New" pitchFamily="49" charset="0"/>
              </a:rPr>
              <a:t> = fork ();</a:t>
            </a:r>
          </a:p>
          <a:p>
            <a:pPr marL="438912" indent="-320040">
              <a:buClr>
                <a:schemeClr val="accent1"/>
              </a:buClr>
              <a:buSzPct val="80000"/>
              <a:defRPr/>
            </a:pPr>
            <a:endParaRPr lang="en-US" sz="3200" b="1" dirty="0">
              <a:solidFill>
                <a:schemeClr val="tx1"/>
              </a:solidFill>
              <a:latin typeface="Courier New" pitchFamily="49" charset="0"/>
              <a:cs typeface="Courier New" pitchFamily="49" charset="0"/>
            </a:endParaRPr>
          </a:p>
          <a:p>
            <a:pPr marL="438912" indent="-320040">
              <a:buClr>
                <a:schemeClr val="accent1"/>
              </a:buClr>
              <a:buSzPct val="80000"/>
              <a:defRPr/>
            </a:pPr>
            <a:r>
              <a:rPr lang="en-US" sz="3200" b="1" dirty="0">
                <a:solidFill>
                  <a:srgbClr val="00B050"/>
                </a:solidFill>
                <a:latin typeface="Courier New" pitchFamily="49" charset="0"/>
                <a:cs typeface="Courier New" pitchFamily="49" charset="0"/>
              </a:rPr>
              <a:t>// This line prints four times</a:t>
            </a:r>
          </a:p>
          <a:p>
            <a:pPr marL="438912" indent="-320040">
              <a:buClr>
                <a:schemeClr val="accent1"/>
              </a:buClr>
              <a:buSzPct val="80000"/>
              <a:defRPr/>
            </a:pPr>
            <a:r>
              <a:rPr lang="en-US" sz="3200" b="1" dirty="0" err="1">
                <a:solidFill>
                  <a:schemeClr val="tx1"/>
                </a:solidFill>
                <a:latin typeface="Courier New" pitchFamily="49" charset="0"/>
                <a:cs typeface="Courier New" pitchFamily="49" charset="0"/>
              </a:rPr>
              <a:t>printf</a:t>
            </a:r>
            <a:r>
              <a:rPr lang="en-US" sz="3200" b="1" dirty="0">
                <a:solidFill>
                  <a:schemeClr val="tx1"/>
                </a:solidFill>
                <a:latin typeface="Courier New" pitchFamily="49" charset="0"/>
                <a:cs typeface="Courier New" pitchFamily="49" charset="0"/>
              </a:rPr>
              <a:t> (</a:t>
            </a:r>
            <a:r>
              <a:rPr lang="en-US" sz="3200" b="1" dirty="0">
                <a:solidFill>
                  <a:srgbClr val="C00000"/>
                </a:solidFill>
                <a:latin typeface="Courier New" pitchFamily="49" charset="0"/>
                <a:cs typeface="Courier New" pitchFamily="49" charset="0"/>
              </a:rPr>
              <a:t>"Hello from %d!\n"</a:t>
            </a:r>
            <a:r>
              <a:rPr lang="en-US" sz="3200" b="1" dirty="0">
                <a:solidFill>
                  <a:schemeClr val="tx1"/>
                </a:solidFill>
                <a:latin typeface="Courier New" pitchFamily="49" charset="0"/>
                <a:cs typeface="Courier New" pitchFamily="49" charset="0"/>
              </a:rPr>
              <a:t>, </a:t>
            </a:r>
            <a:r>
              <a:rPr lang="en-US" sz="3200" b="1" dirty="0" err="1">
                <a:solidFill>
                  <a:schemeClr val="tx1"/>
                </a:solidFill>
                <a:latin typeface="Courier New" pitchFamily="49" charset="0"/>
                <a:cs typeface="Courier New" pitchFamily="49" charset="0"/>
              </a:rPr>
              <a:t>getpid</a:t>
            </a:r>
            <a:r>
              <a:rPr lang="en-US" sz="3200" b="1" dirty="0">
                <a:solidFill>
                  <a:schemeClr val="tx1"/>
                </a:solidFill>
                <a:latin typeface="Courier New" pitchFamily="49" charset="0"/>
                <a:cs typeface="Courier New" pitchFamily="49" charset="0"/>
              </a:rPr>
              <a:t> ());</a:t>
            </a:r>
          </a:p>
        </p:txBody>
      </p:sp>
    </p:spTree>
    <p:extLst>
      <p:ext uri="{BB962C8B-B14F-4D97-AF65-F5344CB8AC3E}">
        <p14:creationId xmlns:p14="http://schemas.microsoft.com/office/powerpoint/2010/main" val="42741105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animBg="1"/>
    </p:bld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EC8030-1FB4-4D19-B54D-F8A904B0FD2B}"/>
              </a:ext>
            </a:extLst>
          </p:cNvPr>
          <p:cNvSpPr>
            <a:spLocks noGrp="1"/>
          </p:cNvSpPr>
          <p:nvPr>
            <p:ph type="title"/>
          </p:nvPr>
        </p:nvSpPr>
        <p:spPr/>
        <p:txBody>
          <a:bodyPr/>
          <a:lstStyle/>
          <a:p>
            <a:r>
              <a:rPr lang="en-US" dirty="0"/>
              <a:t>Running another program</a:t>
            </a:r>
          </a:p>
        </p:txBody>
      </p:sp>
      <p:sp>
        <p:nvSpPr>
          <p:cNvPr id="3" name="Content Placeholder 2">
            <a:extLst>
              <a:ext uri="{FF2B5EF4-FFF2-40B4-BE49-F238E27FC236}">
                <a16:creationId xmlns:a16="http://schemas.microsoft.com/office/drawing/2014/main" id="{E913BDE8-DBAF-462D-9E42-689022DC8D21}"/>
              </a:ext>
            </a:extLst>
          </p:cNvPr>
          <p:cNvSpPr>
            <a:spLocks noGrp="1"/>
          </p:cNvSpPr>
          <p:nvPr>
            <p:ph idx="1"/>
          </p:nvPr>
        </p:nvSpPr>
        <p:spPr>
          <a:xfrm>
            <a:off x="609600" y="1775192"/>
            <a:ext cx="10972800" cy="2001279"/>
          </a:xfrm>
        </p:spPr>
        <p:txBody>
          <a:bodyPr>
            <a:normAutofit lnSpcReduction="10000"/>
          </a:bodyPr>
          <a:lstStyle/>
          <a:p>
            <a:r>
              <a:rPr lang="en-US" dirty="0"/>
              <a:t>Sometimes it's useful to fork a clone of yourself</a:t>
            </a:r>
          </a:p>
          <a:p>
            <a:r>
              <a:rPr lang="en-US" dirty="0"/>
              <a:t>Other times, you want to run another program</a:t>
            </a:r>
          </a:p>
          <a:p>
            <a:r>
              <a:rPr lang="en-US" dirty="0"/>
              <a:t>In those situations, you first fork yourself and then have your child call something from the </a:t>
            </a:r>
            <a:r>
              <a:rPr lang="en-US" b="1" dirty="0">
                <a:latin typeface="Courier New" panose="02070309020205020404" pitchFamily="49" charset="0"/>
                <a:cs typeface="Courier New" panose="02070309020205020404" pitchFamily="49" charset="0"/>
              </a:rPr>
              <a:t>exec()</a:t>
            </a:r>
            <a:r>
              <a:rPr lang="en-US" dirty="0"/>
              <a:t> family of functions:</a:t>
            </a:r>
          </a:p>
          <a:p>
            <a:pPr lvl="1"/>
            <a:endParaRPr lang="en-US" dirty="0"/>
          </a:p>
        </p:txBody>
      </p:sp>
      <p:graphicFrame>
        <p:nvGraphicFramePr>
          <p:cNvPr id="4" name="Table 3">
            <a:extLst>
              <a:ext uri="{FF2B5EF4-FFF2-40B4-BE49-F238E27FC236}">
                <a16:creationId xmlns:a16="http://schemas.microsoft.com/office/drawing/2014/main" id="{60319A25-BC77-4576-9E05-CEF73669B029}"/>
              </a:ext>
            </a:extLst>
          </p:cNvPr>
          <p:cNvGraphicFramePr>
            <a:graphicFrameLocks noGrp="1"/>
          </p:cNvGraphicFramePr>
          <p:nvPr>
            <p:extLst/>
          </p:nvPr>
        </p:nvGraphicFramePr>
        <p:xfrm>
          <a:off x="261461" y="3776472"/>
          <a:ext cx="11669078" cy="2926080"/>
        </p:xfrm>
        <a:graphic>
          <a:graphicData uri="http://schemas.openxmlformats.org/drawingml/2006/table">
            <a:tbl>
              <a:tblPr firstRow="1" bandRow="1">
                <a:tableStyleId>{5C22544A-7EE6-4342-B048-85BDC9FD1C3A}</a:tableStyleId>
              </a:tblPr>
              <a:tblGrid>
                <a:gridCol w="6182678">
                  <a:extLst>
                    <a:ext uri="{9D8B030D-6E8A-4147-A177-3AD203B41FA5}">
                      <a16:colId xmlns:a16="http://schemas.microsoft.com/office/drawing/2014/main" val="2806946293"/>
                    </a:ext>
                  </a:extLst>
                </a:gridCol>
                <a:gridCol w="5486400">
                  <a:extLst>
                    <a:ext uri="{9D8B030D-6E8A-4147-A177-3AD203B41FA5}">
                      <a16:colId xmlns:a16="http://schemas.microsoft.com/office/drawing/2014/main" val="1418613129"/>
                    </a:ext>
                  </a:extLst>
                </a:gridCol>
              </a:tblGrid>
              <a:tr h="0">
                <a:tc>
                  <a:txBody>
                    <a:bodyPr/>
                    <a:lstStyle/>
                    <a:p>
                      <a:r>
                        <a:rPr lang="en-US" sz="1600" dirty="0"/>
                        <a:t>Function</a:t>
                      </a:r>
                    </a:p>
                  </a:txBody>
                  <a:tcPr/>
                </a:tc>
                <a:tc>
                  <a:txBody>
                    <a:bodyPr/>
                    <a:lstStyle/>
                    <a:p>
                      <a:r>
                        <a:rPr lang="en-US" sz="1600" dirty="0"/>
                        <a:t>Description</a:t>
                      </a:r>
                    </a:p>
                  </a:txBody>
                  <a:tcPr/>
                </a:tc>
                <a:extLst>
                  <a:ext uri="{0D108BD9-81ED-4DB2-BD59-A6C34878D82A}">
                    <a16:rowId xmlns:a16="http://schemas.microsoft.com/office/drawing/2014/main" val="2516539508"/>
                  </a:ext>
                </a:extLst>
              </a:tr>
              <a:tr h="0">
                <a:tc>
                  <a:txBody>
                    <a:bodyPr/>
                    <a:lstStyle/>
                    <a:p>
                      <a:r>
                        <a:rPr kumimoji="0" lang="en-US" sz="1400" b="1" i="0" kern="1200" dirty="0" err="1">
                          <a:solidFill>
                            <a:schemeClr val="dk1"/>
                          </a:solidFill>
                          <a:effectLst/>
                          <a:latin typeface="Courier New" panose="02070309020205020404" pitchFamily="49" charset="0"/>
                          <a:ea typeface="+mn-ea"/>
                          <a:cs typeface="Courier New" panose="02070309020205020404" pitchFamily="49" charset="0"/>
                        </a:rPr>
                        <a:t>execl</a:t>
                      </a:r>
                      <a:r>
                        <a:rPr kumimoji="0" lang="en-US" sz="1400" b="1" i="0" kern="1200" dirty="0">
                          <a:solidFill>
                            <a:schemeClr val="dk1"/>
                          </a:solidFill>
                          <a:effectLst/>
                          <a:latin typeface="Courier New" panose="02070309020205020404" pitchFamily="49" charset="0"/>
                          <a:ea typeface="+mn-ea"/>
                          <a:cs typeface="Courier New" panose="02070309020205020404" pitchFamily="49" charset="0"/>
                        </a:rPr>
                        <a:t>(char *path, char *arg0, ..., NULL)</a:t>
                      </a:r>
                      <a:endParaRPr lang="en-US" sz="1400" dirty="0">
                        <a:latin typeface="Courier New" panose="02070309020205020404" pitchFamily="49" charset="0"/>
                        <a:cs typeface="Courier New" panose="02070309020205020404" pitchFamily="49" charset="0"/>
                      </a:endParaRPr>
                    </a:p>
                  </a:txBody>
                  <a:tcPr anchor="ctr"/>
                </a:tc>
                <a:tc>
                  <a:txBody>
                    <a:bodyPr/>
                    <a:lstStyle/>
                    <a:p>
                      <a:r>
                        <a:rPr lang="en-US" sz="1600" dirty="0"/>
                        <a:t>Executes the program with the given path</a:t>
                      </a:r>
                    </a:p>
                  </a:txBody>
                  <a:tcPr/>
                </a:tc>
                <a:extLst>
                  <a:ext uri="{0D108BD9-81ED-4DB2-BD59-A6C34878D82A}">
                    <a16:rowId xmlns:a16="http://schemas.microsoft.com/office/drawing/2014/main" val="1361202442"/>
                  </a:ext>
                </a:extLst>
              </a:tr>
              <a:tr h="0">
                <a:tc>
                  <a:txBody>
                    <a:bodyPr/>
                    <a:lstStyle/>
                    <a:p>
                      <a:r>
                        <a:rPr kumimoji="0" lang="en-US" sz="1400" b="1" i="0" kern="1200" dirty="0" err="1">
                          <a:solidFill>
                            <a:schemeClr val="dk1"/>
                          </a:solidFill>
                          <a:effectLst/>
                          <a:latin typeface="Courier New" panose="02070309020205020404" pitchFamily="49" charset="0"/>
                          <a:ea typeface="+mn-ea"/>
                          <a:cs typeface="Courier New" panose="02070309020205020404" pitchFamily="49" charset="0"/>
                        </a:rPr>
                        <a:t>execle</a:t>
                      </a:r>
                      <a:r>
                        <a:rPr kumimoji="0" lang="en-US" sz="1400" b="1" i="0" kern="1200" dirty="0">
                          <a:solidFill>
                            <a:schemeClr val="dk1"/>
                          </a:solidFill>
                          <a:effectLst/>
                          <a:latin typeface="Courier New" panose="02070309020205020404" pitchFamily="49" charset="0"/>
                          <a:ea typeface="+mn-ea"/>
                          <a:cs typeface="Courier New" panose="02070309020205020404" pitchFamily="49" charset="0"/>
                        </a:rPr>
                        <a:t>(char *path, char *arg0, ..., NULL, char* </a:t>
                      </a:r>
                      <a:r>
                        <a:rPr kumimoji="0" lang="en-US" sz="1400" b="1" i="0" kern="1200" dirty="0" err="1">
                          <a:solidFill>
                            <a:schemeClr val="dk1"/>
                          </a:solidFill>
                          <a:effectLst/>
                          <a:latin typeface="Courier New" panose="02070309020205020404" pitchFamily="49" charset="0"/>
                          <a:ea typeface="+mn-ea"/>
                          <a:cs typeface="Courier New" panose="02070309020205020404" pitchFamily="49" charset="0"/>
                        </a:rPr>
                        <a:t>envp</a:t>
                      </a:r>
                      <a:r>
                        <a:rPr kumimoji="0" lang="en-US" sz="1400" b="1" i="0" kern="1200" dirty="0">
                          <a:solidFill>
                            <a:schemeClr val="dk1"/>
                          </a:solidFill>
                          <a:effectLst/>
                          <a:latin typeface="Courier New" panose="02070309020205020404" pitchFamily="49" charset="0"/>
                          <a:ea typeface="+mn-ea"/>
                          <a:cs typeface="Courier New" panose="02070309020205020404" pitchFamily="49" charset="0"/>
                        </a:rPr>
                        <a:t>[])</a:t>
                      </a:r>
                      <a:endParaRPr lang="en-US" sz="1400" dirty="0">
                        <a:latin typeface="Courier New" panose="02070309020205020404" pitchFamily="49" charset="0"/>
                        <a:cs typeface="Courier New" panose="02070309020205020404" pitchFamily="49" charset="0"/>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Executes the program with the given path and environment variables</a:t>
                      </a:r>
                    </a:p>
                  </a:txBody>
                  <a:tcPr/>
                </a:tc>
                <a:extLst>
                  <a:ext uri="{0D108BD9-81ED-4DB2-BD59-A6C34878D82A}">
                    <a16:rowId xmlns:a16="http://schemas.microsoft.com/office/drawing/2014/main" val="45625717"/>
                  </a:ext>
                </a:extLst>
              </a:tr>
              <a:tr h="0">
                <a:tc>
                  <a:txBody>
                    <a:bodyPr/>
                    <a:lstStyle/>
                    <a:p>
                      <a:r>
                        <a:rPr kumimoji="0" lang="en-US" sz="1400" b="1" i="0" kern="1200" dirty="0" err="1">
                          <a:solidFill>
                            <a:schemeClr val="dk1"/>
                          </a:solidFill>
                          <a:effectLst/>
                          <a:latin typeface="Courier New" panose="02070309020205020404" pitchFamily="49" charset="0"/>
                          <a:ea typeface="+mn-ea"/>
                          <a:cs typeface="Courier New" panose="02070309020205020404" pitchFamily="49" charset="0"/>
                        </a:rPr>
                        <a:t>execlp</a:t>
                      </a:r>
                      <a:r>
                        <a:rPr kumimoji="0" lang="en-US" sz="1400" b="1" i="0" kern="1200" dirty="0">
                          <a:solidFill>
                            <a:schemeClr val="dk1"/>
                          </a:solidFill>
                          <a:effectLst/>
                          <a:latin typeface="Courier New" panose="02070309020205020404" pitchFamily="49" charset="0"/>
                          <a:ea typeface="+mn-ea"/>
                          <a:cs typeface="Courier New" panose="02070309020205020404" pitchFamily="49" charset="0"/>
                        </a:rPr>
                        <a:t>(char *file, char *arg0, ..., NULL)</a:t>
                      </a:r>
                      <a:endParaRPr lang="en-US" sz="1400" dirty="0">
                        <a:latin typeface="Courier New" panose="02070309020205020404" pitchFamily="49" charset="0"/>
                        <a:cs typeface="Courier New" panose="02070309020205020404" pitchFamily="49" charset="0"/>
                      </a:endParaRPr>
                    </a:p>
                  </a:txBody>
                  <a:tcPr anchor="ctr"/>
                </a:tc>
                <a:tc>
                  <a:txBody>
                    <a:bodyPr/>
                    <a:lstStyle/>
                    <a:p>
                      <a:r>
                        <a:rPr lang="en-US" sz="1600" dirty="0"/>
                        <a:t>Executes the program by looking it up in the current </a:t>
                      </a:r>
                      <a:r>
                        <a:rPr lang="en-US" sz="1600" b="1" dirty="0">
                          <a:latin typeface="Courier New" panose="02070309020205020404" pitchFamily="49" charset="0"/>
                          <a:cs typeface="Courier New" panose="02070309020205020404" pitchFamily="49" charset="0"/>
                        </a:rPr>
                        <a:t>PATH</a:t>
                      </a:r>
                    </a:p>
                  </a:txBody>
                  <a:tcPr/>
                </a:tc>
                <a:extLst>
                  <a:ext uri="{0D108BD9-81ED-4DB2-BD59-A6C34878D82A}">
                    <a16:rowId xmlns:a16="http://schemas.microsoft.com/office/drawing/2014/main" val="1810299647"/>
                  </a:ext>
                </a:extLst>
              </a:tr>
              <a:tr h="0">
                <a:tc>
                  <a:txBody>
                    <a:bodyPr/>
                    <a:lstStyle/>
                    <a:p>
                      <a:r>
                        <a:rPr kumimoji="0" lang="en-US" sz="1400" b="1" i="0" kern="1200" dirty="0" err="1">
                          <a:solidFill>
                            <a:schemeClr val="dk1"/>
                          </a:solidFill>
                          <a:effectLst/>
                          <a:latin typeface="Courier New" panose="02070309020205020404" pitchFamily="49" charset="0"/>
                          <a:ea typeface="+mn-ea"/>
                          <a:cs typeface="Courier New" panose="02070309020205020404" pitchFamily="49" charset="0"/>
                        </a:rPr>
                        <a:t>execv</a:t>
                      </a:r>
                      <a:r>
                        <a:rPr kumimoji="0" lang="en-US" sz="1400" b="1" i="0" kern="1200" dirty="0">
                          <a:solidFill>
                            <a:schemeClr val="dk1"/>
                          </a:solidFill>
                          <a:effectLst/>
                          <a:latin typeface="Courier New" panose="02070309020205020404" pitchFamily="49" charset="0"/>
                          <a:ea typeface="+mn-ea"/>
                          <a:cs typeface="Courier New" panose="02070309020205020404" pitchFamily="49" charset="0"/>
                        </a:rPr>
                        <a:t>(char *path, char *</a:t>
                      </a:r>
                      <a:r>
                        <a:rPr kumimoji="0" lang="en-US" sz="1400" b="1" i="0" kern="1200" dirty="0" err="1">
                          <a:solidFill>
                            <a:schemeClr val="dk1"/>
                          </a:solidFill>
                          <a:effectLst/>
                          <a:latin typeface="Courier New" panose="02070309020205020404" pitchFamily="49" charset="0"/>
                          <a:ea typeface="+mn-ea"/>
                          <a:cs typeface="Courier New" panose="02070309020205020404" pitchFamily="49" charset="0"/>
                        </a:rPr>
                        <a:t>argv</a:t>
                      </a:r>
                      <a:r>
                        <a:rPr kumimoji="0" lang="en-US" sz="1400" b="1" i="0" kern="1200" dirty="0">
                          <a:solidFill>
                            <a:schemeClr val="dk1"/>
                          </a:solidFill>
                          <a:effectLst/>
                          <a:latin typeface="Courier New" panose="02070309020205020404" pitchFamily="49" charset="0"/>
                          <a:ea typeface="+mn-ea"/>
                          <a:cs typeface="Courier New" panose="02070309020205020404" pitchFamily="49" charset="0"/>
                        </a:rPr>
                        <a:t>[])</a:t>
                      </a:r>
                      <a:endParaRPr lang="en-US" sz="1400" dirty="0">
                        <a:latin typeface="Courier New" panose="02070309020205020404" pitchFamily="49" charset="0"/>
                        <a:cs typeface="Courier New" panose="02070309020205020404" pitchFamily="49" charset="0"/>
                      </a:endParaRPr>
                    </a:p>
                  </a:txBody>
                  <a:tcPr anchor="ctr"/>
                </a:tc>
                <a:tc>
                  <a:txBody>
                    <a:bodyPr/>
                    <a:lstStyle/>
                    <a:p>
                      <a:r>
                        <a:rPr lang="en-US" sz="1600" dirty="0"/>
                        <a:t>Like </a:t>
                      </a:r>
                      <a:r>
                        <a:rPr lang="en-US" sz="1600" b="1" dirty="0" err="1">
                          <a:latin typeface="Courier New" panose="02070309020205020404" pitchFamily="49" charset="0"/>
                          <a:cs typeface="Courier New" panose="02070309020205020404" pitchFamily="49" charset="0"/>
                        </a:rPr>
                        <a:t>execl</a:t>
                      </a:r>
                      <a:r>
                        <a:rPr lang="en-US" sz="1600" b="1" dirty="0">
                          <a:latin typeface="Courier New" panose="02070309020205020404" pitchFamily="49" charset="0"/>
                          <a:cs typeface="Courier New" panose="02070309020205020404" pitchFamily="49" charset="0"/>
                        </a:rPr>
                        <a:t>()</a:t>
                      </a:r>
                      <a:r>
                        <a:rPr lang="en-US" sz="1600" dirty="0"/>
                        <a:t> but command-line arguments are in an array</a:t>
                      </a:r>
                    </a:p>
                  </a:txBody>
                  <a:tcPr/>
                </a:tc>
                <a:extLst>
                  <a:ext uri="{0D108BD9-81ED-4DB2-BD59-A6C34878D82A}">
                    <a16:rowId xmlns:a16="http://schemas.microsoft.com/office/drawing/2014/main" val="1373931971"/>
                  </a:ext>
                </a:extLst>
              </a:tr>
              <a:tr h="0">
                <a:tc>
                  <a:txBody>
                    <a:bodyPr/>
                    <a:lstStyle/>
                    <a:p>
                      <a:r>
                        <a:rPr kumimoji="0" lang="en-US" sz="1400" b="1" i="0" kern="1200" dirty="0" err="1">
                          <a:solidFill>
                            <a:schemeClr val="dk1"/>
                          </a:solidFill>
                          <a:effectLst/>
                          <a:latin typeface="Courier New" panose="02070309020205020404" pitchFamily="49" charset="0"/>
                          <a:ea typeface="+mn-ea"/>
                          <a:cs typeface="Courier New" panose="02070309020205020404" pitchFamily="49" charset="0"/>
                        </a:rPr>
                        <a:t>execve</a:t>
                      </a:r>
                      <a:r>
                        <a:rPr kumimoji="0" lang="en-US" sz="1400" b="1" i="0" kern="1200" dirty="0">
                          <a:solidFill>
                            <a:schemeClr val="dk1"/>
                          </a:solidFill>
                          <a:effectLst/>
                          <a:latin typeface="Courier New" panose="02070309020205020404" pitchFamily="49" charset="0"/>
                          <a:ea typeface="+mn-ea"/>
                          <a:cs typeface="Courier New" panose="02070309020205020404" pitchFamily="49" charset="0"/>
                        </a:rPr>
                        <a:t>(char *path, char *</a:t>
                      </a:r>
                      <a:r>
                        <a:rPr kumimoji="0" lang="en-US" sz="1400" b="1" i="0" kern="1200" dirty="0" err="1">
                          <a:solidFill>
                            <a:schemeClr val="dk1"/>
                          </a:solidFill>
                          <a:effectLst/>
                          <a:latin typeface="Courier New" panose="02070309020205020404" pitchFamily="49" charset="0"/>
                          <a:ea typeface="+mn-ea"/>
                          <a:cs typeface="Courier New" panose="02070309020205020404" pitchFamily="49" charset="0"/>
                        </a:rPr>
                        <a:t>argv</a:t>
                      </a:r>
                      <a:r>
                        <a:rPr kumimoji="0" lang="en-US" sz="1400" b="1" i="0" kern="1200" dirty="0">
                          <a:solidFill>
                            <a:schemeClr val="dk1"/>
                          </a:solidFill>
                          <a:effectLst/>
                          <a:latin typeface="Courier New" panose="02070309020205020404" pitchFamily="49" charset="0"/>
                          <a:ea typeface="+mn-ea"/>
                          <a:cs typeface="Courier New" panose="02070309020205020404" pitchFamily="49" charset="0"/>
                        </a:rPr>
                        <a:t>[], char *</a:t>
                      </a:r>
                      <a:r>
                        <a:rPr kumimoji="0" lang="en-US" sz="1400" b="1" i="0" kern="1200" dirty="0" err="1">
                          <a:solidFill>
                            <a:schemeClr val="dk1"/>
                          </a:solidFill>
                          <a:effectLst/>
                          <a:latin typeface="Courier New" panose="02070309020205020404" pitchFamily="49" charset="0"/>
                          <a:ea typeface="+mn-ea"/>
                          <a:cs typeface="Courier New" panose="02070309020205020404" pitchFamily="49" charset="0"/>
                        </a:rPr>
                        <a:t>envp</a:t>
                      </a:r>
                      <a:r>
                        <a:rPr kumimoji="0" lang="en-US" sz="1400" b="1" i="0" kern="1200" dirty="0">
                          <a:solidFill>
                            <a:schemeClr val="dk1"/>
                          </a:solidFill>
                          <a:effectLst/>
                          <a:latin typeface="Courier New" panose="02070309020205020404" pitchFamily="49" charset="0"/>
                          <a:ea typeface="+mn-ea"/>
                          <a:cs typeface="Courier New" panose="02070309020205020404" pitchFamily="49" charset="0"/>
                        </a:rPr>
                        <a:t>[])</a:t>
                      </a:r>
                      <a:endParaRPr lang="en-US" sz="1400" dirty="0">
                        <a:latin typeface="Courier New" panose="02070309020205020404" pitchFamily="49" charset="0"/>
                        <a:cs typeface="Courier New" panose="02070309020205020404" pitchFamily="49" charset="0"/>
                      </a:endParaRPr>
                    </a:p>
                  </a:txBody>
                  <a:tcPr anchor="ctr"/>
                </a:tc>
                <a:tc>
                  <a:txBody>
                    <a:bodyPr/>
                    <a:lstStyle/>
                    <a:p>
                      <a:r>
                        <a:rPr lang="en-US" sz="1600" dirty="0"/>
                        <a:t>Like </a:t>
                      </a:r>
                      <a:r>
                        <a:rPr lang="en-US" sz="1600" b="1" dirty="0" err="1">
                          <a:latin typeface="Courier New" panose="02070309020205020404" pitchFamily="49" charset="0"/>
                          <a:cs typeface="Courier New" panose="02070309020205020404" pitchFamily="49" charset="0"/>
                        </a:rPr>
                        <a:t>execle</a:t>
                      </a:r>
                      <a:r>
                        <a:rPr lang="en-US" sz="1600" b="1" dirty="0">
                          <a:latin typeface="Courier New" panose="02070309020205020404" pitchFamily="49" charset="0"/>
                          <a:cs typeface="Courier New" panose="02070309020205020404" pitchFamily="49" charset="0"/>
                        </a:rPr>
                        <a:t>()</a:t>
                      </a:r>
                      <a:r>
                        <a:rPr lang="en-US" sz="1600" dirty="0"/>
                        <a:t> but command-line arguments are in an array</a:t>
                      </a:r>
                    </a:p>
                  </a:txBody>
                  <a:tcPr/>
                </a:tc>
                <a:extLst>
                  <a:ext uri="{0D108BD9-81ED-4DB2-BD59-A6C34878D82A}">
                    <a16:rowId xmlns:a16="http://schemas.microsoft.com/office/drawing/2014/main" val="3662074136"/>
                  </a:ext>
                </a:extLst>
              </a:tr>
              <a:tr h="0">
                <a:tc>
                  <a:txBody>
                    <a:bodyPr/>
                    <a:lstStyle/>
                    <a:p>
                      <a:r>
                        <a:rPr kumimoji="0" lang="en-US" sz="1400" b="1" i="0" kern="1200" dirty="0" err="1">
                          <a:solidFill>
                            <a:schemeClr val="dk1"/>
                          </a:solidFill>
                          <a:effectLst/>
                          <a:latin typeface="Courier New" panose="02070309020205020404" pitchFamily="49" charset="0"/>
                          <a:ea typeface="+mn-ea"/>
                          <a:cs typeface="Courier New" panose="02070309020205020404" pitchFamily="49" charset="0"/>
                        </a:rPr>
                        <a:t>execvp</a:t>
                      </a:r>
                      <a:r>
                        <a:rPr kumimoji="0" lang="en-US" sz="1400" b="1" i="0" kern="1200" dirty="0">
                          <a:solidFill>
                            <a:schemeClr val="dk1"/>
                          </a:solidFill>
                          <a:effectLst/>
                          <a:latin typeface="Courier New" panose="02070309020205020404" pitchFamily="49" charset="0"/>
                          <a:ea typeface="+mn-ea"/>
                          <a:cs typeface="Courier New" panose="02070309020205020404" pitchFamily="49" charset="0"/>
                        </a:rPr>
                        <a:t>(char *file, char *</a:t>
                      </a:r>
                      <a:r>
                        <a:rPr kumimoji="0" lang="en-US" sz="1400" b="1" i="0" kern="1200" dirty="0" err="1">
                          <a:solidFill>
                            <a:schemeClr val="dk1"/>
                          </a:solidFill>
                          <a:effectLst/>
                          <a:latin typeface="Courier New" panose="02070309020205020404" pitchFamily="49" charset="0"/>
                          <a:ea typeface="+mn-ea"/>
                          <a:cs typeface="Courier New" panose="02070309020205020404" pitchFamily="49" charset="0"/>
                        </a:rPr>
                        <a:t>argv</a:t>
                      </a:r>
                      <a:r>
                        <a:rPr kumimoji="0" lang="en-US" sz="1400" b="1" i="0" kern="1200" dirty="0">
                          <a:solidFill>
                            <a:schemeClr val="dk1"/>
                          </a:solidFill>
                          <a:effectLst/>
                          <a:latin typeface="Courier New" panose="02070309020205020404" pitchFamily="49" charset="0"/>
                          <a:ea typeface="+mn-ea"/>
                          <a:cs typeface="Courier New" panose="02070309020205020404" pitchFamily="49" charset="0"/>
                        </a:rPr>
                        <a:t>[])</a:t>
                      </a:r>
                      <a:endParaRPr lang="en-US" sz="1400" dirty="0">
                        <a:latin typeface="Courier New" panose="02070309020205020404" pitchFamily="49" charset="0"/>
                        <a:cs typeface="Courier New" panose="02070309020205020404" pitchFamily="49" charset="0"/>
                      </a:endParaRPr>
                    </a:p>
                  </a:txBody>
                  <a:tcPr anchor="ctr"/>
                </a:tc>
                <a:tc>
                  <a:txBody>
                    <a:bodyPr/>
                    <a:lstStyle/>
                    <a:p>
                      <a:r>
                        <a:rPr lang="en-US" sz="1600" dirty="0"/>
                        <a:t>Like </a:t>
                      </a:r>
                      <a:r>
                        <a:rPr lang="en-US" sz="1600" b="1" dirty="0" err="1">
                          <a:latin typeface="Courier New" panose="02070309020205020404" pitchFamily="49" charset="0"/>
                          <a:cs typeface="Courier New" panose="02070309020205020404" pitchFamily="49" charset="0"/>
                        </a:rPr>
                        <a:t>execlp</a:t>
                      </a:r>
                      <a:r>
                        <a:rPr lang="en-US" sz="1600" b="1" dirty="0">
                          <a:latin typeface="Courier New" panose="02070309020205020404" pitchFamily="49" charset="0"/>
                          <a:cs typeface="Courier New" panose="02070309020205020404" pitchFamily="49" charset="0"/>
                        </a:rPr>
                        <a:t>()</a:t>
                      </a:r>
                      <a:r>
                        <a:rPr lang="en-US" sz="1600" dirty="0"/>
                        <a:t> but command-line arguments are in an array</a:t>
                      </a:r>
                    </a:p>
                  </a:txBody>
                  <a:tcPr/>
                </a:tc>
                <a:extLst>
                  <a:ext uri="{0D108BD9-81ED-4DB2-BD59-A6C34878D82A}">
                    <a16:rowId xmlns:a16="http://schemas.microsoft.com/office/drawing/2014/main" val="300600522"/>
                  </a:ext>
                </a:extLst>
              </a:tr>
              <a:tr h="0">
                <a:tc>
                  <a:txBody>
                    <a:bodyPr/>
                    <a:lstStyle/>
                    <a:p>
                      <a:r>
                        <a:rPr kumimoji="0" lang="en-US" sz="1400" b="1" i="0" kern="1200" dirty="0" err="1">
                          <a:solidFill>
                            <a:schemeClr val="dk1"/>
                          </a:solidFill>
                          <a:effectLst/>
                          <a:latin typeface="Courier New" panose="02070309020205020404" pitchFamily="49" charset="0"/>
                          <a:ea typeface="+mn-ea"/>
                          <a:cs typeface="Courier New" panose="02070309020205020404" pitchFamily="49" charset="0"/>
                        </a:rPr>
                        <a:t>fexecve</a:t>
                      </a:r>
                      <a:r>
                        <a:rPr kumimoji="0" lang="en-US" sz="1400" b="1" i="0" kern="1200" dirty="0">
                          <a:solidFill>
                            <a:schemeClr val="dk1"/>
                          </a:solidFill>
                          <a:effectLst/>
                          <a:latin typeface="Courier New" panose="02070309020205020404" pitchFamily="49" charset="0"/>
                          <a:ea typeface="+mn-ea"/>
                          <a:cs typeface="Courier New" panose="02070309020205020404" pitchFamily="49" charset="0"/>
                        </a:rPr>
                        <a:t>(int </a:t>
                      </a:r>
                      <a:r>
                        <a:rPr kumimoji="0" lang="en-US" sz="1400" b="1" i="0" kern="1200" dirty="0" err="1">
                          <a:solidFill>
                            <a:schemeClr val="dk1"/>
                          </a:solidFill>
                          <a:effectLst/>
                          <a:latin typeface="Courier New" panose="02070309020205020404" pitchFamily="49" charset="0"/>
                          <a:ea typeface="+mn-ea"/>
                          <a:cs typeface="Courier New" panose="02070309020205020404" pitchFamily="49" charset="0"/>
                        </a:rPr>
                        <a:t>fd</a:t>
                      </a:r>
                      <a:r>
                        <a:rPr kumimoji="0" lang="en-US" sz="1400" b="1" i="0" kern="1200" dirty="0">
                          <a:solidFill>
                            <a:schemeClr val="dk1"/>
                          </a:solidFill>
                          <a:effectLst/>
                          <a:latin typeface="Courier New" panose="02070309020205020404" pitchFamily="49" charset="0"/>
                          <a:ea typeface="+mn-ea"/>
                          <a:cs typeface="Courier New" panose="02070309020205020404" pitchFamily="49" charset="0"/>
                        </a:rPr>
                        <a:t>, char *</a:t>
                      </a:r>
                      <a:r>
                        <a:rPr kumimoji="0" lang="en-US" sz="1400" b="1" i="0" kern="1200" dirty="0" err="1">
                          <a:solidFill>
                            <a:schemeClr val="dk1"/>
                          </a:solidFill>
                          <a:effectLst/>
                          <a:latin typeface="Courier New" panose="02070309020205020404" pitchFamily="49" charset="0"/>
                          <a:ea typeface="+mn-ea"/>
                          <a:cs typeface="Courier New" panose="02070309020205020404" pitchFamily="49" charset="0"/>
                        </a:rPr>
                        <a:t>argv</a:t>
                      </a:r>
                      <a:r>
                        <a:rPr kumimoji="0" lang="en-US" sz="1400" b="1" i="0" kern="1200" dirty="0">
                          <a:solidFill>
                            <a:schemeClr val="dk1"/>
                          </a:solidFill>
                          <a:effectLst/>
                          <a:latin typeface="Courier New" panose="02070309020205020404" pitchFamily="49" charset="0"/>
                          <a:ea typeface="+mn-ea"/>
                          <a:cs typeface="Courier New" panose="02070309020205020404" pitchFamily="49" charset="0"/>
                        </a:rPr>
                        <a:t>[], char *</a:t>
                      </a:r>
                      <a:r>
                        <a:rPr kumimoji="0" lang="en-US" sz="1400" b="1" i="0" kern="1200" dirty="0" err="1">
                          <a:solidFill>
                            <a:schemeClr val="dk1"/>
                          </a:solidFill>
                          <a:effectLst/>
                          <a:latin typeface="Courier New" panose="02070309020205020404" pitchFamily="49" charset="0"/>
                          <a:ea typeface="+mn-ea"/>
                          <a:cs typeface="Courier New" panose="02070309020205020404" pitchFamily="49" charset="0"/>
                        </a:rPr>
                        <a:t>envp</a:t>
                      </a:r>
                      <a:r>
                        <a:rPr kumimoji="0" lang="en-US" sz="1400" b="1" i="0" kern="1200" dirty="0">
                          <a:solidFill>
                            <a:schemeClr val="dk1"/>
                          </a:solidFill>
                          <a:effectLst/>
                          <a:latin typeface="Courier New" panose="02070309020205020404" pitchFamily="49" charset="0"/>
                          <a:ea typeface="+mn-ea"/>
                          <a:cs typeface="Courier New" panose="02070309020205020404" pitchFamily="49" charset="0"/>
                        </a:rPr>
                        <a:t>[])</a:t>
                      </a:r>
                      <a:endParaRPr lang="en-US" sz="1400" dirty="0">
                        <a:latin typeface="Courier New" panose="02070309020205020404" pitchFamily="49" charset="0"/>
                        <a:cs typeface="Courier New" panose="02070309020205020404" pitchFamily="49" charset="0"/>
                      </a:endParaRPr>
                    </a:p>
                  </a:txBody>
                  <a:tcPr anchor="ctr"/>
                </a:tc>
                <a:tc>
                  <a:txBody>
                    <a:bodyPr/>
                    <a:lstStyle/>
                    <a:p>
                      <a:r>
                        <a:rPr lang="en-US" sz="1600" dirty="0"/>
                        <a:t>Executes the program stored in the file descriptor </a:t>
                      </a:r>
                      <a:r>
                        <a:rPr lang="en-US" sz="1600" b="1" dirty="0" err="1">
                          <a:latin typeface="Courier New" panose="02070309020205020404" pitchFamily="49" charset="0"/>
                          <a:cs typeface="Courier New" panose="02070309020205020404" pitchFamily="49" charset="0"/>
                        </a:rPr>
                        <a:t>fd</a:t>
                      </a:r>
                      <a:endParaRPr lang="en-US" sz="1600" b="1" dirty="0">
                        <a:latin typeface="Courier New" panose="02070309020205020404" pitchFamily="49" charset="0"/>
                        <a:cs typeface="Courier New" panose="02070309020205020404" pitchFamily="49" charset="0"/>
                      </a:endParaRPr>
                    </a:p>
                  </a:txBody>
                  <a:tcPr/>
                </a:tc>
                <a:extLst>
                  <a:ext uri="{0D108BD9-81ED-4DB2-BD59-A6C34878D82A}">
                    <a16:rowId xmlns:a16="http://schemas.microsoft.com/office/drawing/2014/main" val="509128789"/>
                  </a:ext>
                </a:extLst>
              </a:tr>
            </a:tbl>
          </a:graphicData>
        </a:graphic>
      </p:graphicFrame>
    </p:spTree>
    <p:extLst>
      <p:ext uri="{BB962C8B-B14F-4D97-AF65-F5344CB8AC3E}">
        <p14:creationId xmlns:p14="http://schemas.microsoft.com/office/powerpoint/2010/main" val="42838501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9223C8-43A4-4DB6-A417-5B0D743C95E0}"/>
              </a:ext>
            </a:extLst>
          </p:cNvPr>
          <p:cNvSpPr>
            <a:spLocks noGrp="1"/>
          </p:cNvSpPr>
          <p:nvPr>
            <p:ph type="title"/>
          </p:nvPr>
        </p:nvSpPr>
        <p:spPr/>
        <p:txBody>
          <a:bodyPr/>
          <a:lstStyle/>
          <a:p>
            <a:r>
              <a:rPr lang="en-US" dirty="0"/>
              <a:t>Example with </a:t>
            </a:r>
            <a:r>
              <a:rPr lang="en-US" dirty="0">
                <a:latin typeface="Courier New" panose="02070309020205020404" pitchFamily="49" charset="0"/>
                <a:cs typeface="Courier New" panose="02070309020205020404" pitchFamily="49" charset="0"/>
              </a:rPr>
              <a:t>exec()</a:t>
            </a:r>
          </a:p>
        </p:txBody>
      </p:sp>
      <p:sp>
        <p:nvSpPr>
          <p:cNvPr id="3" name="Content Placeholder 2">
            <a:extLst>
              <a:ext uri="{FF2B5EF4-FFF2-40B4-BE49-F238E27FC236}">
                <a16:creationId xmlns:a16="http://schemas.microsoft.com/office/drawing/2014/main" id="{56EF20C3-D0B2-445F-ABB7-5AE4FAE645CA}"/>
              </a:ext>
            </a:extLst>
          </p:cNvPr>
          <p:cNvSpPr>
            <a:spLocks noGrp="1"/>
          </p:cNvSpPr>
          <p:nvPr>
            <p:ph idx="1"/>
          </p:nvPr>
        </p:nvSpPr>
        <p:spPr/>
        <p:txBody>
          <a:bodyPr/>
          <a:lstStyle/>
          <a:p>
            <a:r>
              <a:rPr lang="en-US" dirty="0"/>
              <a:t>The following programs runs </a:t>
            </a:r>
            <a:r>
              <a:rPr lang="en-US" b="1" dirty="0">
                <a:latin typeface="Courier New" panose="02070309020205020404" pitchFamily="49" charset="0"/>
                <a:cs typeface="Courier New" panose="02070309020205020404" pitchFamily="49" charset="0"/>
              </a:rPr>
              <a:t>ls</a:t>
            </a:r>
            <a:r>
              <a:rPr lang="en-US" dirty="0"/>
              <a:t>, listing the contents of the current directory:</a:t>
            </a:r>
          </a:p>
        </p:txBody>
      </p:sp>
      <p:sp>
        <p:nvSpPr>
          <p:cNvPr id="4" name="Content Placeholder 2">
            <a:extLst>
              <a:ext uri="{FF2B5EF4-FFF2-40B4-BE49-F238E27FC236}">
                <a16:creationId xmlns:a16="http://schemas.microsoft.com/office/drawing/2014/main" id="{4050492C-1B64-45B0-9F21-24A0A61A5EDA}"/>
              </a:ext>
            </a:extLst>
          </p:cNvPr>
          <p:cNvSpPr txBox="1">
            <a:spLocks/>
          </p:cNvSpPr>
          <p:nvPr/>
        </p:nvSpPr>
        <p:spPr>
          <a:xfrm>
            <a:off x="381000" y="3048000"/>
            <a:ext cx="11506200" cy="3581400"/>
          </a:xfrm>
          <a:prstGeom prst="rect">
            <a:avLst/>
          </a:prstGeom>
          <a:ln/>
        </p:spPr>
        <p:style>
          <a:lnRef idx="1">
            <a:schemeClr val="dk1"/>
          </a:lnRef>
          <a:fillRef idx="2">
            <a:schemeClr val="dk1"/>
          </a:fillRef>
          <a:effectRef idx="1">
            <a:schemeClr val="dk1"/>
          </a:effectRef>
          <a:fontRef idx="minor">
            <a:schemeClr val="dk1"/>
          </a:fontRef>
        </p:style>
        <p:txBody>
          <a:bodyPr vert="horz" lIns="54864" tIns="91440" rtlCol="0" anchor="ctr">
            <a:normAutofit fontScale="92500" lnSpcReduction="20000"/>
          </a:bodyPr>
          <a:lstStyle/>
          <a:p>
            <a:pPr marL="438912" indent="-320040">
              <a:buClr>
                <a:schemeClr val="accent1"/>
              </a:buClr>
              <a:buSzPct val="80000"/>
              <a:defRPr/>
            </a:pPr>
            <a:r>
              <a:rPr lang="en-US" sz="3200" b="1" dirty="0" err="1">
                <a:solidFill>
                  <a:schemeClr val="tx1"/>
                </a:solidFill>
                <a:latin typeface="Courier New" pitchFamily="49" charset="0"/>
                <a:cs typeface="Courier New" pitchFamily="49" charset="0"/>
              </a:rPr>
              <a:t>pid_t</a:t>
            </a:r>
            <a:r>
              <a:rPr lang="en-US" sz="3200" b="1" dirty="0">
                <a:solidFill>
                  <a:schemeClr val="tx1"/>
                </a:solidFill>
                <a:latin typeface="Courier New" pitchFamily="49" charset="0"/>
                <a:cs typeface="Courier New" pitchFamily="49" charset="0"/>
              </a:rPr>
              <a:t> </a:t>
            </a:r>
            <a:r>
              <a:rPr lang="en-US" sz="3200" b="1" dirty="0" err="1">
                <a:solidFill>
                  <a:schemeClr val="tx1"/>
                </a:solidFill>
                <a:latin typeface="Courier New" pitchFamily="49" charset="0"/>
                <a:cs typeface="Courier New" pitchFamily="49" charset="0"/>
              </a:rPr>
              <a:t>child_pid</a:t>
            </a:r>
            <a:r>
              <a:rPr lang="en-US" sz="3200" b="1" dirty="0">
                <a:solidFill>
                  <a:schemeClr val="tx1"/>
                </a:solidFill>
                <a:latin typeface="Courier New" pitchFamily="49" charset="0"/>
                <a:cs typeface="Courier New" pitchFamily="49" charset="0"/>
              </a:rPr>
              <a:t> = fork ();</a:t>
            </a:r>
          </a:p>
          <a:p>
            <a:pPr marL="438912" indent="-320040">
              <a:buClr>
                <a:schemeClr val="accent1"/>
              </a:buClr>
              <a:buSzPct val="80000"/>
              <a:defRPr/>
            </a:pPr>
            <a:r>
              <a:rPr lang="en-US" sz="3200" b="1" dirty="0">
                <a:solidFill>
                  <a:srgbClr val="0070C0"/>
                </a:solidFill>
                <a:latin typeface="Courier New" pitchFamily="49" charset="0"/>
                <a:cs typeface="Courier New" pitchFamily="49" charset="0"/>
              </a:rPr>
              <a:t>if</a:t>
            </a:r>
            <a:r>
              <a:rPr lang="en-US" sz="3200" b="1" dirty="0">
                <a:solidFill>
                  <a:schemeClr val="tx1"/>
                </a:solidFill>
                <a:latin typeface="Courier New" pitchFamily="49" charset="0"/>
                <a:cs typeface="Courier New" pitchFamily="49" charset="0"/>
              </a:rPr>
              <a:t> (</a:t>
            </a:r>
            <a:r>
              <a:rPr lang="en-US" sz="3200" b="1" dirty="0" err="1">
                <a:solidFill>
                  <a:schemeClr val="tx1"/>
                </a:solidFill>
                <a:latin typeface="Courier New" pitchFamily="49" charset="0"/>
                <a:cs typeface="Courier New" pitchFamily="49" charset="0"/>
              </a:rPr>
              <a:t>child_pid</a:t>
            </a:r>
            <a:r>
              <a:rPr lang="en-US" sz="3200" b="1" dirty="0">
                <a:solidFill>
                  <a:schemeClr val="tx1"/>
                </a:solidFill>
                <a:latin typeface="Courier New" pitchFamily="49" charset="0"/>
                <a:cs typeface="Courier New" pitchFamily="49" charset="0"/>
              </a:rPr>
              <a:t> &lt; 0)</a:t>
            </a:r>
          </a:p>
          <a:p>
            <a:pPr marL="438912" indent="-320040">
              <a:buClr>
                <a:schemeClr val="accent1"/>
              </a:buClr>
              <a:buSzPct val="80000"/>
              <a:defRPr/>
            </a:pPr>
            <a:r>
              <a:rPr lang="en-US" sz="3200" b="1" dirty="0">
                <a:solidFill>
                  <a:schemeClr val="tx1"/>
                </a:solidFill>
                <a:latin typeface="Courier New" pitchFamily="49" charset="0"/>
                <a:cs typeface="Courier New" pitchFamily="49" charset="0"/>
              </a:rPr>
              <a:t>  exit (1); </a:t>
            </a:r>
            <a:r>
              <a:rPr lang="en-US" sz="3200" b="1" dirty="0">
                <a:solidFill>
                  <a:srgbClr val="00B050"/>
                </a:solidFill>
                <a:latin typeface="Courier New" pitchFamily="49" charset="0"/>
                <a:cs typeface="Courier New" pitchFamily="49" charset="0"/>
              </a:rPr>
              <a:t>// exit if fork() failed</a:t>
            </a:r>
          </a:p>
          <a:p>
            <a:pPr marL="438912" indent="-320040">
              <a:buClr>
                <a:schemeClr val="accent1"/>
              </a:buClr>
              <a:buSzPct val="80000"/>
              <a:defRPr/>
            </a:pPr>
            <a:endParaRPr lang="en-US" sz="3200" b="1" dirty="0">
              <a:solidFill>
                <a:schemeClr val="tx1"/>
              </a:solidFill>
              <a:latin typeface="Courier New" pitchFamily="49" charset="0"/>
              <a:cs typeface="Courier New" pitchFamily="49" charset="0"/>
            </a:endParaRPr>
          </a:p>
          <a:p>
            <a:pPr marL="438912" indent="-320040">
              <a:buClr>
                <a:schemeClr val="accent1"/>
              </a:buClr>
              <a:buSzPct val="80000"/>
              <a:defRPr/>
            </a:pPr>
            <a:r>
              <a:rPr lang="en-US" sz="3200" b="1" dirty="0">
                <a:solidFill>
                  <a:srgbClr val="0070C0"/>
                </a:solidFill>
                <a:latin typeface="Courier New" pitchFamily="49" charset="0"/>
                <a:cs typeface="Courier New" pitchFamily="49" charset="0"/>
              </a:rPr>
              <a:t>if</a:t>
            </a:r>
            <a:r>
              <a:rPr lang="en-US" sz="3200" b="1" dirty="0">
                <a:solidFill>
                  <a:schemeClr val="tx1"/>
                </a:solidFill>
                <a:latin typeface="Courier New" pitchFamily="49" charset="0"/>
                <a:cs typeface="Courier New" pitchFamily="49" charset="0"/>
              </a:rPr>
              <a:t> (</a:t>
            </a:r>
            <a:r>
              <a:rPr lang="en-US" sz="3200" b="1" dirty="0" err="1">
                <a:solidFill>
                  <a:schemeClr val="tx1"/>
                </a:solidFill>
                <a:latin typeface="Courier New" pitchFamily="49" charset="0"/>
                <a:cs typeface="Courier New" pitchFamily="49" charset="0"/>
              </a:rPr>
              <a:t>child_pid</a:t>
            </a:r>
            <a:r>
              <a:rPr lang="en-US" sz="3200" b="1" dirty="0">
                <a:solidFill>
                  <a:schemeClr val="tx1"/>
                </a:solidFill>
                <a:latin typeface="Courier New" pitchFamily="49" charset="0"/>
                <a:cs typeface="Courier New" pitchFamily="49" charset="0"/>
              </a:rPr>
              <a:t> == 0) </a:t>
            </a:r>
            <a:r>
              <a:rPr lang="en-US" sz="3200" b="1" dirty="0">
                <a:solidFill>
                  <a:srgbClr val="00B050"/>
                </a:solidFill>
                <a:latin typeface="Courier New" pitchFamily="49" charset="0"/>
                <a:cs typeface="Courier New" pitchFamily="49" charset="0"/>
              </a:rPr>
              <a:t>// child process</a:t>
            </a:r>
          </a:p>
          <a:p>
            <a:pPr marL="438912" indent="-320040">
              <a:buClr>
                <a:schemeClr val="accent1"/>
              </a:buClr>
              <a:buSzPct val="80000"/>
              <a:defRPr/>
            </a:pPr>
            <a:r>
              <a:rPr lang="en-US" sz="3200" b="1" dirty="0">
                <a:solidFill>
                  <a:schemeClr val="tx1"/>
                </a:solidFill>
                <a:latin typeface="Courier New" pitchFamily="49" charset="0"/>
                <a:cs typeface="Courier New" pitchFamily="49" charset="0"/>
              </a:rPr>
              <a:t>  {</a:t>
            </a:r>
          </a:p>
          <a:p>
            <a:pPr marL="438912" indent="-320040">
              <a:buClr>
                <a:schemeClr val="accent1"/>
              </a:buClr>
              <a:buSzPct val="80000"/>
              <a:defRPr/>
            </a:pPr>
            <a:r>
              <a:rPr lang="en-US" sz="3200" b="1" dirty="0">
                <a:solidFill>
                  <a:schemeClr val="tx1"/>
                </a:solidFill>
                <a:latin typeface="Courier New" pitchFamily="49" charset="0"/>
                <a:cs typeface="Courier New" pitchFamily="49" charset="0"/>
              </a:rPr>
              <a:t>    </a:t>
            </a:r>
            <a:r>
              <a:rPr lang="en-US" sz="3200" b="1" dirty="0">
                <a:solidFill>
                  <a:srgbClr val="0070C0"/>
                </a:solidFill>
                <a:latin typeface="Courier New" pitchFamily="49" charset="0"/>
                <a:cs typeface="Courier New" pitchFamily="49" charset="0"/>
              </a:rPr>
              <a:t>int</a:t>
            </a:r>
            <a:r>
              <a:rPr lang="en-US" sz="3200" b="1" dirty="0">
                <a:solidFill>
                  <a:schemeClr val="tx1"/>
                </a:solidFill>
                <a:latin typeface="Courier New" pitchFamily="49" charset="0"/>
                <a:cs typeface="Courier New" pitchFamily="49" charset="0"/>
              </a:rPr>
              <a:t> </a:t>
            </a:r>
            <a:r>
              <a:rPr lang="en-US" sz="3200" b="1" dirty="0" err="1">
                <a:solidFill>
                  <a:schemeClr val="tx1"/>
                </a:solidFill>
                <a:latin typeface="Courier New" pitchFamily="49" charset="0"/>
                <a:cs typeface="Courier New" pitchFamily="49" charset="0"/>
              </a:rPr>
              <a:t>rc</a:t>
            </a:r>
            <a:r>
              <a:rPr lang="en-US" sz="3200" b="1" dirty="0">
                <a:solidFill>
                  <a:schemeClr val="tx1"/>
                </a:solidFill>
                <a:latin typeface="Courier New" pitchFamily="49" charset="0"/>
                <a:cs typeface="Courier New" pitchFamily="49" charset="0"/>
              </a:rPr>
              <a:t> = </a:t>
            </a:r>
            <a:r>
              <a:rPr lang="en-US" sz="3200" b="1" dirty="0" err="1">
                <a:solidFill>
                  <a:schemeClr val="tx1"/>
                </a:solidFill>
                <a:latin typeface="Courier New" pitchFamily="49" charset="0"/>
                <a:cs typeface="Courier New" pitchFamily="49" charset="0"/>
              </a:rPr>
              <a:t>execlp</a:t>
            </a:r>
            <a:r>
              <a:rPr lang="en-US" sz="3200" b="1" dirty="0">
                <a:solidFill>
                  <a:schemeClr val="tx1"/>
                </a:solidFill>
                <a:latin typeface="Courier New" pitchFamily="49" charset="0"/>
                <a:cs typeface="Courier New" pitchFamily="49" charset="0"/>
              </a:rPr>
              <a:t> (</a:t>
            </a:r>
            <a:r>
              <a:rPr lang="en-US" sz="3200" b="1" dirty="0">
                <a:solidFill>
                  <a:srgbClr val="C00000"/>
                </a:solidFill>
                <a:latin typeface="Courier New" pitchFamily="49" charset="0"/>
                <a:cs typeface="Courier New" pitchFamily="49" charset="0"/>
              </a:rPr>
              <a:t>"ls"</a:t>
            </a:r>
            <a:r>
              <a:rPr lang="en-US" sz="3200" b="1" dirty="0">
                <a:solidFill>
                  <a:schemeClr val="tx1"/>
                </a:solidFill>
                <a:latin typeface="Courier New" pitchFamily="49" charset="0"/>
                <a:cs typeface="Courier New" pitchFamily="49" charset="0"/>
              </a:rPr>
              <a:t>, </a:t>
            </a:r>
            <a:r>
              <a:rPr lang="en-US" sz="3200" b="1" dirty="0">
                <a:solidFill>
                  <a:srgbClr val="C00000"/>
                </a:solidFill>
                <a:latin typeface="Courier New" pitchFamily="49" charset="0"/>
                <a:cs typeface="Courier New" pitchFamily="49" charset="0"/>
              </a:rPr>
              <a:t>"ls"</a:t>
            </a:r>
            <a:r>
              <a:rPr lang="en-US" sz="3200" b="1" dirty="0">
                <a:solidFill>
                  <a:schemeClr val="tx1"/>
                </a:solidFill>
                <a:latin typeface="Courier New" pitchFamily="49" charset="0"/>
                <a:cs typeface="Courier New" pitchFamily="49" charset="0"/>
              </a:rPr>
              <a:t>, </a:t>
            </a:r>
            <a:r>
              <a:rPr lang="en-US" sz="3200" b="1" dirty="0">
                <a:solidFill>
                  <a:srgbClr val="C00000"/>
                </a:solidFill>
                <a:latin typeface="Courier New" pitchFamily="49" charset="0"/>
                <a:cs typeface="Courier New" pitchFamily="49" charset="0"/>
              </a:rPr>
              <a:t>"-l"</a:t>
            </a:r>
            <a:r>
              <a:rPr lang="en-US" sz="3200" b="1" dirty="0">
                <a:solidFill>
                  <a:schemeClr val="tx1"/>
                </a:solidFill>
                <a:latin typeface="Courier New" pitchFamily="49" charset="0"/>
                <a:cs typeface="Courier New" pitchFamily="49" charset="0"/>
              </a:rPr>
              <a:t>, NULL);</a:t>
            </a:r>
          </a:p>
          <a:p>
            <a:pPr marL="438912" indent="-320040">
              <a:buClr>
                <a:schemeClr val="accent1"/>
              </a:buClr>
              <a:buSzPct val="80000"/>
              <a:defRPr/>
            </a:pPr>
            <a:r>
              <a:rPr lang="en-US" sz="3200" b="1" dirty="0">
                <a:solidFill>
                  <a:schemeClr val="tx1"/>
                </a:solidFill>
                <a:latin typeface="Courier New" pitchFamily="49" charset="0"/>
                <a:cs typeface="Courier New" pitchFamily="49" charset="0"/>
              </a:rPr>
              <a:t>    exit (1); </a:t>
            </a:r>
            <a:r>
              <a:rPr lang="en-US" sz="3200" b="1" dirty="0">
                <a:solidFill>
                  <a:srgbClr val="00B050"/>
                </a:solidFill>
                <a:latin typeface="Courier New" pitchFamily="49" charset="0"/>
                <a:cs typeface="Courier New" pitchFamily="49" charset="0"/>
              </a:rPr>
              <a:t>// only reached if exec() failed</a:t>
            </a:r>
          </a:p>
          <a:p>
            <a:pPr marL="438912" indent="-320040">
              <a:buClr>
                <a:schemeClr val="accent1"/>
              </a:buClr>
              <a:buSzPct val="80000"/>
              <a:defRPr/>
            </a:pPr>
            <a:r>
              <a:rPr lang="en-US" sz="3200" b="1" dirty="0">
                <a:solidFill>
                  <a:schemeClr val="tx1"/>
                </a:solidFill>
                <a:latin typeface="Courier New" pitchFamily="49" charset="0"/>
                <a:cs typeface="Courier New" pitchFamily="49" charset="0"/>
              </a:rPr>
              <a:t>  }	</a:t>
            </a:r>
          </a:p>
        </p:txBody>
      </p:sp>
    </p:spTree>
    <p:extLst>
      <p:ext uri="{BB962C8B-B14F-4D97-AF65-F5344CB8AC3E}">
        <p14:creationId xmlns:p14="http://schemas.microsoft.com/office/powerpoint/2010/main" val="28087885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animBg="1"/>
    </p:bld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08068A-8CFB-4153-A43A-AB64A7D942C4}"/>
              </a:ext>
            </a:extLst>
          </p:cNvPr>
          <p:cNvSpPr>
            <a:spLocks noGrp="1"/>
          </p:cNvSpPr>
          <p:nvPr>
            <p:ph type="title"/>
          </p:nvPr>
        </p:nvSpPr>
        <p:spPr/>
        <p:txBody>
          <a:bodyPr/>
          <a:lstStyle/>
          <a:p>
            <a:r>
              <a:rPr lang="en-US" dirty="0"/>
              <a:t>Waiting for a child to finish</a:t>
            </a:r>
          </a:p>
        </p:txBody>
      </p:sp>
      <p:sp>
        <p:nvSpPr>
          <p:cNvPr id="3" name="Content Placeholder 2">
            <a:extLst>
              <a:ext uri="{FF2B5EF4-FFF2-40B4-BE49-F238E27FC236}">
                <a16:creationId xmlns:a16="http://schemas.microsoft.com/office/drawing/2014/main" id="{D32CD3D2-EC77-4309-82C6-F2D6EF3271AE}"/>
              </a:ext>
            </a:extLst>
          </p:cNvPr>
          <p:cNvSpPr>
            <a:spLocks noGrp="1"/>
          </p:cNvSpPr>
          <p:nvPr>
            <p:ph idx="1"/>
          </p:nvPr>
        </p:nvSpPr>
        <p:spPr/>
        <p:txBody>
          <a:bodyPr>
            <a:normAutofit fontScale="92500" lnSpcReduction="20000"/>
          </a:bodyPr>
          <a:lstStyle/>
          <a:p>
            <a:r>
              <a:rPr lang="en-US" dirty="0"/>
              <a:t>Once you've forked or spawned a process, it will be scheduled to run</a:t>
            </a:r>
          </a:p>
          <a:p>
            <a:r>
              <a:rPr lang="en-US" dirty="0"/>
              <a:t>There are no guarantees about when a parent or a child will be scheduled relative to each other</a:t>
            </a:r>
          </a:p>
          <a:p>
            <a:r>
              <a:rPr lang="en-US" dirty="0"/>
              <a:t>It can be useful for a parent process to wait until its child processes have terminated</a:t>
            </a:r>
          </a:p>
          <a:p>
            <a:r>
              <a:rPr lang="en-US" dirty="0"/>
              <a:t>There are two functions for this:</a:t>
            </a:r>
          </a:p>
          <a:p>
            <a:pPr lvl="1"/>
            <a:r>
              <a:rPr lang="en-US" b="1" dirty="0">
                <a:latin typeface="Courier New" panose="02070309020205020404" pitchFamily="49" charset="0"/>
                <a:cs typeface="Courier New" panose="02070309020205020404" pitchFamily="49" charset="0"/>
              </a:rPr>
              <a:t>wait(int *</a:t>
            </a:r>
            <a:r>
              <a:rPr lang="en-US" b="1" dirty="0" err="1">
                <a:latin typeface="Courier New" panose="02070309020205020404" pitchFamily="49" charset="0"/>
                <a:cs typeface="Courier New" panose="02070309020205020404" pitchFamily="49" charset="0"/>
              </a:rPr>
              <a:t>stat_loc</a:t>
            </a:r>
            <a:r>
              <a:rPr lang="en-US" b="1" dirty="0">
                <a:latin typeface="Courier New" panose="02070309020205020404" pitchFamily="49" charset="0"/>
                <a:cs typeface="Courier New" panose="02070309020205020404" pitchFamily="49" charset="0"/>
              </a:rPr>
              <a:t>)</a:t>
            </a:r>
          </a:p>
          <a:p>
            <a:pPr lvl="2"/>
            <a:r>
              <a:rPr lang="en-US" dirty="0"/>
              <a:t>Waits for all children</a:t>
            </a:r>
          </a:p>
          <a:p>
            <a:pPr lvl="1"/>
            <a:r>
              <a:rPr lang="en-US" b="1" dirty="0" err="1">
                <a:latin typeface="Courier New" panose="02070309020205020404" pitchFamily="49" charset="0"/>
                <a:cs typeface="Courier New" panose="02070309020205020404" pitchFamily="49" charset="0"/>
              </a:rPr>
              <a:t>waitpid</a:t>
            </a:r>
            <a:r>
              <a:rPr lang="en-US" b="1" dirty="0">
                <a:latin typeface="Courier New" panose="02070309020205020404" pitchFamily="49" charset="0"/>
                <a:cs typeface="Courier New" panose="02070309020205020404" pitchFamily="49" charset="0"/>
              </a:rPr>
              <a:t>(</a:t>
            </a:r>
            <a:r>
              <a:rPr lang="en-US" b="1" dirty="0" err="1">
                <a:latin typeface="Courier New" panose="02070309020205020404" pitchFamily="49" charset="0"/>
                <a:cs typeface="Courier New" panose="02070309020205020404" pitchFamily="49" charset="0"/>
              </a:rPr>
              <a:t>pid_t</a:t>
            </a:r>
            <a:r>
              <a:rPr lang="en-US" b="1" dirty="0">
                <a:latin typeface="Courier New" panose="02070309020205020404" pitchFamily="49" charset="0"/>
                <a:cs typeface="Courier New" panose="02070309020205020404" pitchFamily="49" charset="0"/>
              </a:rPr>
              <a:t> </a:t>
            </a:r>
            <a:r>
              <a:rPr lang="en-US" b="1" dirty="0" err="1">
                <a:latin typeface="Courier New" panose="02070309020205020404" pitchFamily="49" charset="0"/>
                <a:cs typeface="Courier New" panose="02070309020205020404" pitchFamily="49" charset="0"/>
              </a:rPr>
              <a:t>pid</a:t>
            </a:r>
            <a:r>
              <a:rPr lang="en-US" b="1" dirty="0">
                <a:latin typeface="Courier New" panose="02070309020205020404" pitchFamily="49" charset="0"/>
                <a:cs typeface="Courier New" panose="02070309020205020404" pitchFamily="49" charset="0"/>
              </a:rPr>
              <a:t>, int *</a:t>
            </a:r>
            <a:r>
              <a:rPr lang="en-US" b="1" dirty="0" err="1">
                <a:latin typeface="Courier New" panose="02070309020205020404" pitchFamily="49" charset="0"/>
                <a:cs typeface="Courier New" panose="02070309020205020404" pitchFamily="49" charset="0"/>
              </a:rPr>
              <a:t>stat_loc</a:t>
            </a:r>
            <a:r>
              <a:rPr lang="en-US" b="1" dirty="0">
                <a:latin typeface="Courier New" panose="02070309020205020404" pitchFamily="49" charset="0"/>
                <a:cs typeface="Courier New" panose="02070309020205020404" pitchFamily="49" charset="0"/>
              </a:rPr>
              <a:t>, int options)</a:t>
            </a:r>
          </a:p>
          <a:p>
            <a:pPr lvl="2"/>
            <a:r>
              <a:rPr lang="en-US" dirty="0"/>
              <a:t>Waits only on child process with PID</a:t>
            </a:r>
          </a:p>
        </p:txBody>
      </p:sp>
    </p:spTree>
    <p:extLst>
      <p:ext uri="{BB962C8B-B14F-4D97-AF65-F5344CB8AC3E}">
        <p14:creationId xmlns:p14="http://schemas.microsoft.com/office/powerpoint/2010/main" val="22867849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C3A46E-D388-48D8-9F1B-9D39392E67B2}"/>
              </a:ext>
            </a:extLst>
          </p:cNvPr>
          <p:cNvSpPr>
            <a:spLocks noGrp="1"/>
          </p:cNvSpPr>
          <p:nvPr>
            <p:ph type="title"/>
          </p:nvPr>
        </p:nvSpPr>
        <p:spPr/>
        <p:txBody>
          <a:bodyPr/>
          <a:lstStyle/>
          <a:p>
            <a:r>
              <a:rPr lang="en-US" dirty="0"/>
              <a:t>Trying or waiting</a:t>
            </a:r>
          </a:p>
        </p:txBody>
      </p:sp>
      <p:sp>
        <p:nvSpPr>
          <p:cNvPr id="3" name="Content Placeholder 2">
            <a:extLst>
              <a:ext uri="{FF2B5EF4-FFF2-40B4-BE49-F238E27FC236}">
                <a16:creationId xmlns:a16="http://schemas.microsoft.com/office/drawing/2014/main" id="{A67248F4-F645-4574-A63D-9766BF467C15}"/>
              </a:ext>
            </a:extLst>
          </p:cNvPr>
          <p:cNvSpPr>
            <a:spLocks noGrp="1"/>
          </p:cNvSpPr>
          <p:nvPr>
            <p:ph idx="1"/>
          </p:nvPr>
        </p:nvSpPr>
        <p:spPr/>
        <p:txBody>
          <a:bodyPr>
            <a:normAutofit fontScale="92500" lnSpcReduction="10000"/>
          </a:bodyPr>
          <a:lstStyle/>
          <a:p>
            <a:r>
              <a:rPr lang="en-US" dirty="0"/>
              <a:t>Using a semaphore can be frustrating if you wanted to do other stuff and get blocked</a:t>
            </a:r>
          </a:p>
          <a:p>
            <a:r>
              <a:rPr lang="en-US" dirty="0"/>
              <a:t>Instead of calling </a:t>
            </a:r>
            <a:r>
              <a:rPr lang="en-US" b="1" dirty="0" err="1">
                <a:latin typeface="Courier New" panose="02070309020205020404" pitchFamily="49" charset="0"/>
                <a:cs typeface="Courier New" panose="02070309020205020404" pitchFamily="49" charset="0"/>
              </a:rPr>
              <a:t>sem_wait</a:t>
            </a:r>
            <a:r>
              <a:rPr lang="en-US" b="1" dirty="0">
                <a:latin typeface="Courier New" panose="02070309020205020404" pitchFamily="49" charset="0"/>
                <a:cs typeface="Courier New" panose="02070309020205020404" pitchFamily="49" charset="0"/>
              </a:rPr>
              <a:t>()</a:t>
            </a:r>
            <a:r>
              <a:rPr lang="en-US" dirty="0"/>
              <a:t>, there are two alternatives:</a:t>
            </a:r>
          </a:p>
          <a:p>
            <a:endParaRPr lang="en-US" dirty="0"/>
          </a:p>
          <a:p>
            <a:endParaRPr lang="en-US" dirty="0"/>
          </a:p>
          <a:p>
            <a:pPr lvl="1"/>
            <a:r>
              <a:rPr lang="en-US" dirty="0"/>
              <a:t>Tries to decrement the semaphore but gives an error code if it would block</a:t>
            </a:r>
          </a:p>
          <a:p>
            <a:pPr lvl="1"/>
            <a:endParaRPr lang="en-US" dirty="0"/>
          </a:p>
          <a:p>
            <a:pPr lvl="1"/>
            <a:endParaRPr lang="en-US" dirty="0"/>
          </a:p>
          <a:p>
            <a:pPr lvl="1"/>
            <a:r>
              <a:rPr lang="en-US" dirty="0"/>
              <a:t>Waits on the semaphore but waits only for the amount of time specified in the </a:t>
            </a:r>
            <a:r>
              <a:rPr lang="en-US" b="1" dirty="0">
                <a:latin typeface="Courier New" panose="02070309020205020404" pitchFamily="49" charset="0"/>
                <a:cs typeface="Courier New" panose="02070309020205020404" pitchFamily="49" charset="0"/>
              </a:rPr>
              <a:t>struct </a:t>
            </a:r>
            <a:r>
              <a:rPr lang="en-US" b="1" dirty="0" err="1">
                <a:latin typeface="Courier New" panose="02070309020205020404" pitchFamily="49" charset="0"/>
                <a:cs typeface="Courier New" panose="02070309020205020404" pitchFamily="49" charset="0"/>
              </a:rPr>
              <a:t>timespec</a:t>
            </a:r>
            <a:endParaRPr lang="en-US" b="1" dirty="0">
              <a:latin typeface="Courier New" panose="02070309020205020404" pitchFamily="49" charset="0"/>
              <a:cs typeface="Courier New" panose="02070309020205020404" pitchFamily="49" charset="0"/>
            </a:endParaRPr>
          </a:p>
        </p:txBody>
      </p:sp>
      <p:sp>
        <p:nvSpPr>
          <p:cNvPr id="4" name="Content Placeholder 2">
            <a:extLst>
              <a:ext uri="{FF2B5EF4-FFF2-40B4-BE49-F238E27FC236}">
                <a16:creationId xmlns:a16="http://schemas.microsoft.com/office/drawing/2014/main" id="{40257EF5-4F46-4519-ABB0-00F9D9D64A72}"/>
              </a:ext>
            </a:extLst>
          </p:cNvPr>
          <p:cNvSpPr txBox="1">
            <a:spLocks/>
          </p:cNvSpPr>
          <p:nvPr/>
        </p:nvSpPr>
        <p:spPr>
          <a:xfrm>
            <a:off x="304800" y="3200400"/>
            <a:ext cx="11201400" cy="609600"/>
          </a:xfrm>
          <a:prstGeom prst="rect">
            <a:avLst/>
          </a:prstGeom>
          <a:ln/>
        </p:spPr>
        <p:style>
          <a:lnRef idx="1">
            <a:schemeClr val="dk1"/>
          </a:lnRef>
          <a:fillRef idx="2">
            <a:schemeClr val="dk1"/>
          </a:fillRef>
          <a:effectRef idx="1">
            <a:schemeClr val="dk1"/>
          </a:effectRef>
          <a:fontRef idx="minor">
            <a:schemeClr val="dk1"/>
          </a:fontRef>
        </p:style>
        <p:txBody>
          <a:bodyPr vert="horz" lIns="54864" tIns="91440" rtlCol="0" anchor="ctr">
            <a:normAutofit/>
          </a:bodyPr>
          <a:lstStyle/>
          <a:p>
            <a:pPr marL="438912" indent="-320040">
              <a:buClr>
                <a:schemeClr val="accent1"/>
              </a:buClr>
              <a:buSzPct val="80000"/>
              <a:defRPr/>
            </a:pPr>
            <a:r>
              <a:rPr lang="pt-BR" sz="2500" b="1" dirty="0">
                <a:solidFill>
                  <a:srgbClr val="0070C0"/>
                </a:solidFill>
                <a:latin typeface="Courier New" pitchFamily="49" charset="0"/>
                <a:cs typeface="Courier New" pitchFamily="49" charset="0"/>
              </a:rPr>
              <a:t>int </a:t>
            </a:r>
            <a:r>
              <a:rPr lang="pt-BR" sz="2500" b="1" dirty="0">
                <a:solidFill>
                  <a:schemeClr val="tx1"/>
                </a:solidFill>
                <a:latin typeface="Courier New" pitchFamily="49" charset="0"/>
                <a:cs typeface="Courier New" pitchFamily="49" charset="0"/>
              </a:rPr>
              <a:t>sem_trywait (sem_t *sem);</a:t>
            </a:r>
            <a:endParaRPr lang="en-US" sz="2500" b="1" dirty="0">
              <a:solidFill>
                <a:schemeClr val="tx1"/>
              </a:solidFill>
              <a:latin typeface="Courier New" pitchFamily="49" charset="0"/>
              <a:cs typeface="Courier New" pitchFamily="49" charset="0"/>
            </a:endParaRPr>
          </a:p>
        </p:txBody>
      </p:sp>
      <p:sp>
        <p:nvSpPr>
          <p:cNvPr id="5" name="Content Placeholder 2">
            <a:extLst>
              <a:ext uri="{FF2B5EF4-FFF2-40B4-BE49-F238E27FC236}">
                <a16:creationId xmlns:a16="http://schemas.microsoft.com/office/drawing/2014/main" id="{A6DEF5B5-76FF-47B6-9AAE-3AA0B73B440D}"/>
              </a:ext>
            </a:extLst>
          </p:cNvPr>
          <p:cNvSpPr txBox="1">
            <a:spLocks/>
          </p:cNvSpPr>
          <p:nvPr/>
        </p:nvSpPr>
        <p:spPr>
          <a:xfrm>
            <a:off x="304800" y="4572000"/>
            <a:ext cx="11201400" cy="609600"/>
          </a:xfrm>
          <a:prstGeom prst="rect">
            <a:avLst/>
          </a:prstGeom>
          <a:ln/>
        </p:spPr>
        <p:style>
          <a:lnRef idx="1">
            <a:schemeClr val="dk1"/>
          </a:lnRef>
          <a:fillRef idx="2">
            <a:schemeClr val="dk1"/>
          </a:fillRef>
          <a:effectRef idx="1">
            <a:schemeClr val="dk1"/>
          </a:effectRef>
          <a:fontRef idx="minor">
            <a:schemeClr val="dk1"/>
          </a:fontRef>
        </p:style>
        <p:txBody>
          <a:bodyPr vert="horz" lIns="54864" tIns="91440" rtlCol="0" anchor="ctr">
            <a:normAutofit fontScale="92500"/>
          </a:bodyPr>
          <a:lstStyle/>
          <a:p>
            <a:pPr marL="438912" indent="-320040">
              <a:buClr>
                <a:schemeClr val="accent1"/>
              </a:buClr>
              <a:buSzPct val="80000"/>
              <a:defRPr/>
            </a:pPr>
            <a:r>
              <a:rPr lang="pt-BR" sz="2700" b="1" dirty="0">
                <a:solidFill>
                  <a:srgbClr val="0070C0"/>
                </a:solidFill>
                <a:latin typeface="Courier New" pitchFamily="49" charset="0"/>
                <a:cs typeface="Courier New" pitchFamily="49" charset="0"/>
              </a:rPr>
              <a:t>int </a:t>
            </a:r>
            <a:r>
              <a:rPr lang="pt-BR" sz="2700" b="1" dirty="0">
                <a:solidFill>
                  <a:schemeClr val="tx1"/>
                </a:solidFill>
                <a:latin typeface="Courier New" pitchFamily="49" charset="0"/>
                <a:cs typeface="Courier New" pitchFamily="49" charset="0"/>
              </a:rPr>
              <a:t>sem_timedwait (sem_t *sem, </a:t>
            </a:r>
            <a:r>
              <a:rPr lang="pt-BR" sz="2700" b="1" dirty="0">
                <a:solidFill>
                  <a:srgbClr val="0070C0"/>
                </a:solidFill>
                <a:latin typeface="Courier New" pitchFamily="49" charset="0"/>
                <a:cs typeface="Courier New" pitchFamily="49" charset="0"/>
              </a:rPr>
              <a:t>struct</a:t>
            </a:r>
            <a:r>
              <a:rPr lang="pt-BR" sz="2700" b="1" dirty="0">
                <a:solidFill>
                  <a:schemeClr val="tx1"/>
                </a:solidFill>
                <a:latin typeface="Courier New" pitchFamily="49" charset="0"/>
                <a:cs typeface="Courier New" pitchFamily="49" charset="0"/>
              </a:rPr>
              <a:t> timespec *time);</a:t>
            </a:r>
            <a:endParaRPr lang="en-US" sz="2700" b="1" dirty="0">
              <a:solidFill>
                <a:schemeClr val="tx1"/>
              </a:solidFill>
              <a:latin typeface="Courier New" pitchFamily="49" charset="0"/>
              <a:cs typeface="Courier New" pitchFamily="49" charset="0"/>
            </a:endParaRPr>
          </a:p>
        </p:txBody>
      </p:sp>
    </p:spTree>
    <p:extLst>
      <p:ext uri="{BB962C8B-B14F-4D97-AF65-F5344CB8AC3E}">
        <p14:creationId xmlns:p14="http://schemas.microsoft.com/office/powerpoint/2010/main" val="19316174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4" grpId="0" animBg="1"/>
      <p:bldP spid="5" grpId="0" animBg="1"/>
    </p:bld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8EE013-FF1E-46DA-A893-B2A6004BACB2}"/>
              </a:ext>
            </a:extLst>
          </p:cNvPr>
          <p:cNvSpPr>
            <a:spLocks noGrp="1"/>
          </p:cNvSpPr>
          <p:nvPr>
            <p:ph type="title"/>
          </p:nvPr>
        </p:nvSpPr>
        <p:spPr/>
        <p:txBody>
          <a:bodyPr/>
          <a:lstStyle/>
          <a:p>
            <a:r>
              <a:rPr lang="en-US" dirty="0"/>
              <a:t>Example with </a:t>
            </a:r>
            <a:r>
              <a:rPr lang="en-US" dirty="0">
                <a:latin typeface="Courier New" panose="02070309020205020404" pitchFamily="49" charset="0"/>
                <a:cs typeface="Courier New" panose="02070309020205020404" pitchFamily="49" charset="0"/>
              </a:rPr>
              <a:t>wait()</a:t>
            </a:r>
          </a:p>
        </p:txBody>
      </p:sp>
      <p:sp>
        <p:nvSpPr>
          <p:cNvPr id="3" name="Content Placeholder 2">
            <a:extLst>
              <a:ext uri="{FF2B5EF4-FFF2-40B4-BE49-F238E27FC236}">
                <a16:creationId xmlns:a16="http://schemas.microsoft.com/office/drawing/2014/main" id="{CBF1C5AF-060C-40D0-81BF-1A9B08EE50A5}"/>
              </a:ext>
            </a:extLst>
          </p:cNvPr>
          <p:cNvSpPr>
            <a:spLocks noGrp="1"/>
          </p:cNvSpPr>
          <p:nvPr>
            <p:ph idx="1"/>
          </p:nvPr>
        </p:nvSpPr>
        <p:spPr>
          <a:xfrm>
            <a:off x="609600" y="1775193"/>
            <a:ext cx="10972800" cy="1272808"/>
          </a:xfrm>
        </p:spPr>
        <p:txBody>
          <a:bodyPr>
            <a:normAutofit fontScale="85000" lnSpcReduction="10000"/>
          </a:bodyPr>
          <a:lstStyle/>
          <a:p>
            <a:r>
              <a:rPr lang="en-US" dirty="0"/>
              <a:t>Here's the </a:t>
            </a:r>
            <a:r>
              <a:rPr lang="en-US" b="1" dirty="0">
                <a:latin typeface="Courier New" panose="02070309020205020404" pitchFamily="49" charset="0"/>
                <a:cs typeface="Courier New" panose="02070309020205020404" pitchFamily="49" charset="0"/>
              </a:rPr>
              <a:t>ls</a:t>
            </a:r>
            <a:r>
              <a:rPr lang="en-US" dirty="0"/>
              <a:t> example from earlier, except that the parent process waits for </a:t>
            </a:r>
            <a:r>
              <a:rPr lang="en-US" b="1" dirty="0">
                <a:latin typeface="Courier New" panose="02070309020205020404" pitchFamily="49" charset="0"/>
                <a:cs typeface="Courier New" panose="02070309020205020404" pitchFamily="49" charset="0"/>
              </a:rPr>
              <a:t>ls</a:t>
            </a:r>
            <a:r>
              <a:rPr lang="en-US" dirty="0"/>
              <a:t> to finish</a:t>
            </a:r>
          </a:p>
          <a:p>
            <a:r>
              <a:rPr lang="en-US" dirty="0"/>
              <a:t>More code isn't shown, but the parent could continue doing other things</a:t>
            </a:r>
          </a:p>
        </p:txBody>
      </p:sp>
      <p:sp>
        <p:nvSpPr>
          <p:cNvPr id="4" name="Content Placeholder 2">
            <a:extLst>
              <a:ext uri="{FF2B5EF4-FFF2-40B4-BE49-F238E27FC236}">
                <a16:creationId xmlns:a16="http://schemas.microsoft.com/office/drawing/2014/main" id="{C76BD8CD-0472-497B-8B90-E039B77CB752}"/>
              </a:ext>
            </a:extLst>
          </p:cNvPr>
          <p:cNvSpPr txBox="1">
            <a:spLocks/>
          </p:cNvSpPr>
          <p:nvPr/>
        </p:nvSpPr>
        <p:spPr>
          <a:xfrm>
            <a:off x="381000" y="3048000"/>
            <a:ext cx="11506200" cy="3581400"/>
          </a:xfrm>
          <a:prstGeom prst="rect">
            <a:avLst/>
          </a:prstGeom>
          <a:ln/>
        </p:spPr>
        <p:style>
          <a:lnRef idx="1">
            <a:schemeClr val="dk1"/>
          </a:lnRef>
          <a:fillRef idx="2">
            <a:schemeClr val="dk1"/>
          </a:fillRef>
          <a:effectRef idx="1">
            <a:schemeClr val="dk1"/>
          </a:effectRef>
          <a:fontRef idx="minor">
            <a:schemeClr val="dk1"/>
          </a:fontRef>
        </p:style>
        <p:txBody>
          <a:bodyPr vert="horz" lIns="54864" tIns="91440" rtlCol="0" anchor="ctr">
            <a:normAutofit fontScale="77500" lnSpcReduction="20000"/>
          </a:bodyPr>
          <a:lstStyle/>
          <a:p>
            <a:pPr marL="438912" indent="-320040">
              <a:buClr>
                <a:schemeClr val="accent1"/>
              </a:buClr>
              <a:buSzPct val="80000"/>
              <a:defRPr/>
            </a:pPr>
            <a:r>
              <a:rPr lang="en-US" sz="3200" b="1" dirty="0" err="1">
                <a:solidFill>
                  <a:schemeClr val="tx1"/>
                </a:solidFill>
                <a:latin typeface="Courier New" pitchFamily="49" charset="0"/>
                <a:cs typeface="Courier New" pitchFamily="49" charset="0"/>
              </a:rPr>
              <a:t>pid_t</a:t>
            </a:r>
            <a:r>
              <a:rPr lang="en-US" sz="3200" b="1" dirty="0">
                <a:solidFill>
                  <a:schemeClr val="tx1"/>
                </a:solidFill>
                <a:latin typeface="Courier New" pitchFamily="49" charset="0"/>
                <a:cs typeface="Courier New" pitchFamily="49" charset="0"/>
              </a:rPr>
              <a:t> </a:t>
            </a:r>
            <a:r>
              <a:rPr lang="en-US" sz="3200" b="1" dirty="0" err="1">
                <a:solidFill>
                  <a:schemeClr val="tx1"/>
                </a:solidFill>
                <a:latin typeface="Courier New" pitchFamily="49" charset="0"/>
                <a:cs typeface="Courier New" pitchFamily="49" charset="0"/>
              </a:rPr>
              <a:t>child_pid</a:t>
            </a:r>
            <a:r>
              <a:rPr lang="en-US" sz="3200" b="1" dirty="0">
                <a:solidFill>
                  <a:schemeClr val="tx1"/>
                </a:solidFill>
                <a:latin typeface="Courier New" pitchFamily="49" charset="0"/>
                <a:cs typeface="Courier New" pitchFamily="49" charset="0"/>
              </a:rPr>
              <a:t> = fork ();</a:t>
            </a:r>
          </a:p>
          <a:p>
            <a:pPr marL="438912" indent="-320040">
              <a:buClr>
                <a:schemeClr val="accent1"/>
              </a:buClr>
              <a:buSzPct val="80000"/>
              <a:defRPr/>
            </a:pPr>
            <a:r>
              <a:rPr lang="en-US" sz="3200" b="1" dirty="0">
                <a:solidFill>
                  <a:srgbClr val="0070C0"/>
                </a:solidFill>
                <a:latin typeface="Courier New" pitchFamily="49" charset="0"/>
                <a:cs typeface="Courier New" pitchFamily="49" charset="0"/>
              </a:rPr>
              <a:t>if</a:t>
            </a:r>
            <a:r>
              <a:rPr lang="en-US" sz="3200" b="1" dirty="0">
                <a:solidFill>
                  <a:schemeClr val="tx1"/>
                </a:solidFill>
                <a:latin typeface="Courier New" pitchFamily="49" charset="0"/>
                <a:cs typeface="Courier New" pitchFamily="49" charset="0"/>
              </a:rPr>
              <a:t> (</a:t>
            </a:r>
            <a:r>
              <a:rPr lang="en-US" sz="3200" b="1" dirty="0" err="1">
                <a:solidFill>
                  <a:schemeClr val="tx1"/>
                </a:solidFill>
                <a:latin typeface="Courier New" pitchFamily="49" charset="0"/>
                <a:cs typeface="Courier New" pitchFamily="49" charset="0"/>
              </a:rPr>
              <a:t>child_pid</a:t>
            </a:r>
            <a:r>
              <a:rPr lang="en-US" sz="3200" b="1" dirty="0">
                <a:solidFill>
                  <a:schemeClr val="tx1"/>
                </a:solidFill>
                <a:latin typeface="Courier New" pitchFamily="49" charset="0"/>
                <a:cs typeface="Courier New" pitchFamily="49" charset="0"/>
              </a:rPr>
              <a:t> &lt; 0)</a:t>
            </a:r>
          </a:p>
          <a:p>
            <a:pPr marL="438912" indent="-320040">
              <a:buClr>
                <a:schemeClr val="accent1"/>
              </a:buClr>
              <a:buSzPct val="80000"/>
              <a:defRPr/>
            </a:pPr>
            <a:r>
              <a:rPr lang="en-US" sz="3200" b="1" dirty="0">
                <a:solidFill>
                  <a:schemeClr val="tx1"/>
                </a:solidFill>
                <a:latin typeface="Courier New" pitchFamily="49" charset="0"/>
                <a:cs typeface="Courier New" pitchFamily="49" charset="0"/>
              </a:rPr>
              <a:t>  exit (1); </a:t>
            </a:r>
            <a:r>
              <a:rPr lang="en-US" sz="3200" b="1" dirty="0">
                <a:solidFill>
                  <a:srgbClr val="00B050"/>
                </a:solidFill>
                <a:latin typeface="Courier New" pitchFamily="49" charset="0"/>
                <a:cs typeface="Courier New" pitchFamily="49" charset="0"/>
              </a:rPr>
              <a:t>// exit if fork() failed</a:t>
            </a:r>
          </a:p>
          <a:p>
            <a:pPr marL="438912" indent="-320040">
              <a:buClr>
                <a:schemeClr val="accent1"/>
              </a:buClr>
              <a:buSzPct val="80000"/>
              <a:defRPr/>
            </a:pPr>
            <a:endParaRPr lang="en-US" sz="3200" b="1" dirty="0">
              <a:solidFill>
                <a:schemeClr val="tx1"/>
              </a:solidFill>
              <a:latin typeface="Courier New" pitchFamily="49" charset="0"/>
              <a:cs typeface="Courier New" pitchFamily="49" charset="0"/>
            </a:endParaRPr>
          </a:p>
          <a:p>
            <a:pPr marL="438912" indent="-320040">
              <a:buClr>
                <a:schemeClr val="accent1"/>
              </a:buClr>
              <a:buSzPct val="80000"/>
              <a:defRPr/>
            </a:pPr>
            <a:r>
              <a:rPr lang="en-US" sz="3200" b="1" dirty="0">
                <a:solidFill>
                  <a:srgbClr val="0070C0"/>
                </a:solidFill>
                <a:latin typeface="Courier New" pitchFamily="49" charset="0"/>
                <a:cs typeface="Courier New" pitchFamily="49" charset="0"/>
              </a:rPr>
              <a:t>if</a:t>
            </a:r>
            <a:r>
              <a:rPr lang="en-US" sz="3200" b="1" dirty="0">
                <a:solidFill>
                  <a:schemeClr val="tx1"/>
                </a:solidFill>
                <a:latin typeface="Courier New" pitchFamily="49" charset="0"/>
                <a:cs typeface="Courier New" pitchFamily="49" charset="0"/>
              </a:rPr>
              <a:t> (</a:t>
            </a:r>
            <a:r>
              <a:rPr lang="en-US" sz="3200" b="1" dirty="0" err="1">
                <a:solidFill>
                  <a:schemeClr val="tx1"/>
                </a:solidFill>
                <a:latin typeface="Courier New" pitchFamily="49" charset="0"/>
                <a:cs typeface="Courier New" pitchFamily="49" charset="0"/>
              </a:rPr>
              <a:t>child_pid</a:t>
            </a:r>
            <a:r>
              <a:rPr lang="en-US" sz="3200" b="1" dirty="0">
                <a:solidFill>
                  <a:schemeClr val="tx1"/>
                </a:solidFill>
                <a:latin typeface="Courier New" pitchFamily="49" charset="0"/>
                <a:cs typeface="Courier New" pitchFamily="49" charset="0"/>
              </a:rPr>
              <a:t> == 0) </a:t>
            </a:r>
            <a:r>
              <a:rPr lang="en-US" sz="3200" b="1" dirty="0">
                <a:solidFill>
                  <a:srgbClr val="00B050"/>
                </a:solidFill>
                <a:latin typeface="Courier New" pitchFamily="49" charset="0"/>
                <a:cs typeface="Courier New" pitchFamily="49" charset="0"/>
              </a:rPr>
              <a:t>// child process</a:t>
            </a:r>
          </a:p>
          <a:p>
            <a:pPr marL="438912" indent="-320040">
              <a:buClr>
                <a:schemeClr val="accent1"/>
              </a:buClr>
              <a:buSzPct val="80000"/>
              <a:defRPr/>
            </a:pPr>
            <a:r>
              <a:rPr lang="en-US" sz="3200" b="1" dirty="0">
                <a:solidFill>
                  <a:schemeClr val="tx1"/>
                </a:solidFill>
                <a:latin typeface="Courier New" pitchFamily="49" charset="0"/>
                <a:cs typeface="Courier New" pitchFamily="49" charset="0"/>
              </a:rPr>
              <a:t>  {</a:t>
            </a:r>
          </a:p>
          <a:p>
            <a:pPr marL="438912" indent="-320040">
              <a:buClr>
                <a:schemeClr val="accent1"/>
              </a:buClr>
              <a:buSzPct val="80000"/>
              <a:defRPr/>
            </a:pPr>
            <a:r>
              <a:rPr lang="en-US" sz="3200" b="1" dirty="0">
                <a:solidFill>
                  <a:schemeClr val="tx1"/>
                </a:solidFill>
                <a:latin typeface="Courier New" pitchFamily="49" charset="0"/>
                <a:cs typeface="Courier New" pitchFamily="49" charset="0"/>
              </a:rPr>
              <a:t>    int </a:t>
            </a:r>
            <a:r>
              <a:rPr lang="en-US" sz="3200" b="1" dirty="0" err="1">
                <a:solidFill>
                  <a:schemeClr val="tx1"/>
                </a:solidFill>
                <a:latin typeface="Courier New" pitchFamily="49" charset="0"/>
                <a:cs typeface="Courier New" pitchFamily="49" charset="0"/>
              </a:rPr>
              <a:t>rc</a:t>
            </a:r>
            <a:r>
              <a:rPr lang="en-US" sz="3200" b="1" dirty="0">
                <a:solidFill>
                  <a:schemeClr val="tx1"/>
                </a:solidFill>
                <a:latin typeface="Courier New" pitchFamily="49" charset="0"/>
                <a:cs typeface="Courier New" pitchFamily="49" charset="0"/>
              </a:rPr>
              <a:t> = </a:t>
            </a:r>
            <a:r>
              <a:rPr lang="en-US" sz="3200" b="1" dirty="0" err="1">
                <a:solidFill>
                  <a:schemeClr val="tx1"/>
                </a:solidFill>
                <a:latin typeface="Courier New" pitchFamily="49" charset="0"/>
                <a:cs typeface="Courier New" pitchFamily="49" charset="0"/>
              </a:rPr>
              <a:t>execlp</a:t>
            </a:r>
            <a:r>
              <a:rPr lang="en-US" sz="3200" b="1" dirty="0">
                <a:solidFill>
                  <a:schemeClr val="tx1"/>
                </a:solidFill>
                <a:latin typeface="Courier New" pitchFamily="49" charset="0"/>
                <a:cs typeface="Courier New" pitchFamily="49" charset="0"/>
              </a:rPr>
              <a:t> (</a:t>
            </a:r>
            <a:r>
              <a:rPr lang="en-US" sz="3200" b="1" dirty="0">
                <a:solidFill>
                  <a:srgbClr val="C00000"/>
                </a:solidFill>
                <a:latin typeface="Courier New" pitchFamily="49" charset="0"/>
                <a:cs typeface="Courier New" pitchFamily="49" charset="0"/>
              </a:rPr>
              <a:t>"ls"</a:t>
            </a:r>
            <a:r>
              <a:rPr lang="en-US" sz="3200" b="1" dirty="0">
                <a:solidFill>
                  <a:schemeClr val="tx1"/>
                </a:solidFill>
                <a:latin typeface="Courier New" pitchFamily="49" charset="0"/>
                <a:cs typeface="Courier New" pitchFamily="49" charset="0"/>
              </a:rPr>
              <a:t>, </a:t>
            </a:r>
            <a:r>
              <a:rPr lang="en-US" sz="3200" b="1" dirty="0">
                <a:solidFill>
                  <a:srgbClr val="C00000"/>
                </a:solidFill>
                <a:latin typeface="Courier New" pitchFamily="49" charset="0"/>
                <a:cs typeface="Courier New" pitchFamily="49" charset="0"/>
              </a:rPr>
              <a:t>"ls"</a:t>
            </a:r>
            <a:r>
              <a:rPr lang="en-US" sz="3200" b="1" dirty="0">
                <a:solidFill>
                  <a:schemeClr val="tx1"/>
                </a:solidFill>
                <a:latin typeface="Courier New" pitchFamily="49" charset="0"/>
                <a:cs typeface="Courier New" pitchFamily="49" charset="0"/>
              </a:rPr>
              <a:t>, </a:t>
            </a:r>
            <a:r>
              <a:rPr lang="en-US" sz="3200" b="1" dirty="0">
                <a:solidFill>
                  <a:srgbClr val="C00000"/>
                </a:solidFill>
                <a:latin typeface="Courier New" pitchFamily="49" charset="0"/>
                <a:cs typeface="Courier New" pitchFamily="49" charset="0"/>
              </a:rPr>
              <a:t>"-l"</a:t>
            </a:r>
            <a:r>
              <a:rPr lang="en-US" sz="3200" b="1" dirty="0">
                <a:solidFill>
                  <a:schemeClr val="tx1"/>
                </a:solidFill>
                <a:latin typeface="Courier New" pitchFamily="49" charset="0"/>
                <a:cs typeface="Courier New" pitchFamily="49" charset="0"/>
              </a:rPr>
              <a:t>, NULL);</a:t>
            </a:r>
          </a:p>
          <a:p>
            <a:pPr marL="438912" indent="-320040">
              <a:buClr>
                <a:schemeClr val="accent1"/>
              </a:buClr>
              <a:buSzPct val="80000"/>
              <a:defRPr/>
            </a:pPr>
            <a:r>
              <a:rPr lang="en-US" sz="3200" b="1" dirty="0">
                <a:solidFill>
                  <a:schemeClr val="tx1"/>
                </a:solidFill>
                <a:latin typeface="Courier New" pitchFamily="49" charset="0"/>
                <a:cs typeface="Courier New" pitchFamily="49" charset="0"/>
              </a:rPr>
              <a:t>    exit (1); </a:t>
            </a:r>
            <a:r>
              <a:rPr lang="en-US" sz="3200" b="1" dirty="0">
                <a:solidFill>
                  <a:srgbClr val="00B050"/>
                </a:solidFill>
                <a:latin typeface="Courier New" pitchFamily="49" charset="0"/>
                <a:cs typeface="Courier New" pitchFamily="49" charset="0"/>
              </a:rPr>
              <a:t>// only reached if exec() failed</a:t>
            </a:r>
          </a:p>
          <a:p>
            <a:pPr marL="438912" indent="-320040">
              <a:buClr>
                <a:schemeClr val="accent1"/>
              </a:buClr>
              <a:buSzPct val="80000"/>
              <a:defRPr/>
            </a:pPr>
            <a:r>
              <a:rPr lang="en-US" sz="3200" b="1" dirty="0">
                <a:solidFill>
                  <a:schemeClr val="tx1"/>
                </a:solidFill>
                <a:latin typeface="Courier New" pitchFamily="49" charset="0"/>
                <a:cs typeface="Courier New" pitchFamily="49" charset="0"/>
              </a:rPr>
              <a:t>  }</a:t>
            </a:r>
          </a:p>
          <a:p>
            <a:pPr marL="438912" indent="-320040">
              <a:buClr>
                <a:schemeClr val="accent1"/>
              </a:buClr>
              <a:buSzPct val="80000"/>
              <a:defRPr/>
            </a:pPr>
            <a:endParaRPr lang="en-US" sz="3200" b="1" dirty="0">
              <a:solidFill>
                <a:schemeClr val="tx1"/>
              </a:solidFill>
              <a:latin typeface="Courier New" pitchFamily="49" charset="0"/>
              <a:cs typeface="Courier New" pitchFamily="49" charset="0"/>
            </a:endParaRPr>
          </a:p>
          <a:p>
            <a:pPr marL="438912" indent="-320040">
              <a:buClr>
                <a:schemeClr val="accent1"/>
              </a:buClr>
              <a:buSzPct val="80000"/>
              <a:defRPr/>
            </a:pPr>
            <a:r>
              <a:rPr lang="en-US" sz="3200" b="1" dirty="0">
                <a:solidFill>
                  <a:schemeClr val="tx1"/>
                </a:solidFill>
                <a:latin typeface="Courier New" pitchFamily="49" charset="0"/>
                <a:cs typeface="Courier New" pitchFamily="49" charset="0"/>
              </a:rPr>
              <a:t>wait (NULL); </a:t>
            </a:r>
            <a:r>
              <a:rPr lang="en-US" sz="3200" b="1" dirty="0">
                <a:solidFill>
                  <a:srgbClr val="00B050"/>
                </a:solidFill>
                <a:latin typeface="Courier New" panose="02070309020205020404" pitchFamily="49" charset="0"/>
                <a:cs typeface="Courier New" panose="02070309020205020404" pitchFamily="49" charset="0"/>
              </a:rPr>
              <a:t>// waits for ls to finish</a:t>
            </a:r>
          </a:p>
        </p:txBody>
      </p:sp>
    </p:spTree>
    <p:extLst>
      <p:ext uri="{BB962C8B-B14F-4D97-AF65-F5344CB8AC3E}">
        <p14:creationId xmlns:p14="http://schemas.microsoft.com/office/powerpoint/2010/main" val="5305996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animBg="1"/>
    </p:bld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989503-8740-40B6-8461-7E2AD564C22F}"/>
              </a:ext>
            </a:extLst>
          </p:cNvPr>
          <p:cNvSpPr>
            <a:spLocks noGrp="1"/>
          </p:cNvSpPr>
          <p:nvPr>
            <p:ph type="title"/>
          </p:nvPr>
        </p:nvSpPr>
        <p:spPr/>
        <p:txBody>
          <a:bodyPr/>
          <a:lstStyle/>
          <a:p>
            <a:r>
              <a:rPr lang="en-US" dirty="0"/>
              <a:t>Files</a:t>
            </a:r>
          </a:p>
        </p:txBody>
      </p:sp>
      <p:sp>
        <p:nvSpPr>
          <p:cNvPr id="3" name="Text Placeholder 2">
            <a:extLst>
              <a:ext uri="{FF2B5EF4-FFF2-40B4-BE49-F238E27FC236}">
                <a16:creationId xmlns:a16="http://schemas.microsoft.com/office/drawing/2014/main" id="{D24FAB95-3882-4659-A8E7-AD1DFBD1E71C}"/>
              </a:ext>
            </a:extLst>
          </p:cNvPr>
          <p:cNvSpPr>
            <a:spLocks noGrp="1"/>
          </p:cNvSpPr>
          <p:nvPr>
            <p:ph type="body" idx="1"/>
          </p:nvPr>
        </p:nvSpPr>
        <p:spPr/>
        <p:txBody>
          <a:bodyPr/>
          <a:lstStyle/>
          <a:p>
            <a:endParaRPr lang="en-US"/>
          </a:p>
        </p:txBody>
      </p:sp>
    </p:spTree>
    <p:extLst>
      <p:ext uri="{BB962C8B-B14F-4D97-AF65-F5344CB8AC3E}">
        <p14:creationId xmlns:p14="http://schemas.microsoft.com/office/powerpoint/2010/main" val="201227157"/>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64AC0C-6092-43FF-BC8C-A4CFFB9DA630}"/>
              </a:ext>
            </a:extLst>
          </p:cNvPr>
          <p:cNvSpPr>
            <a:spLocks noGrp="1"/>
          </p:cNvSpPr>
          <p:nvPr>
            <p:ph type="title"/>
          </p:nvPr>
        </p:nvSpPr>
        <p:spPr/>
        <p:txBody>
          <a:bodyPr/>
          <a:lstStyle/>
          <a:p>
            <a:r>
              <a:rPr lang="en-US" dirty="0"/>
              <a:t>Sharing resources</a:t>
            </a:r>
          </a:p>
        </p:txBody>
      </p:sp>
      <p:sp>
        <p:nvSpPr>
          <p:cNvPr id="3" name="Content Placeholder 2">
            <a:extLst>
              <a:ext uri="{FF2B5EF4-FFF2-40B4-BE49-F238E27FC236}">
                <a16:creationId xmlns:a16="http://schemas.microsoft.com/office/drawing/2014/main" id="{3B02FD6B-576F-4D79-ADFE-BC3A7FFE45D0}"/>
              </a:ext>
            </a:extLst>
          </p:cNvPr>
          <p:cNvSpPr>
            <a:spLocks noGrp="1"/>
          </p:cNvSpPr>
          <p:nvPr>
            <p:ph idx="1"/>
          </p:nvPr>
        </p:nvSpPr>
        <p:spPr/>
        <p:txBody>
          <a:bodyPr>
            <a:normAutofit lnSpcReduction="10000"/>
          </a:bodyPr>
          <a:lstStyle/>
          <a:p>
            <a:r>
              <a:rPr lang="en-US" dirty="0"/>
              <a:t>Although physical memory is shared between processes, the virtual memory system means that processes don't share memory directly</a:t>
            </a:r>
          </a:p>
          <a:p>
            <a:r>
              <a:rPr lang="en-US" dirty="0"/>
              <a:t>Other things must be shared by processes:</a:t>
            </a:r>
          </a:p>
          <a:p>
            <a:pPr lvl="1"/>
            <a:r>
              <a:rPr lang="en-US" dirty="0"/>
              <a:t>Network cards</a:t>
            </a:r>
          </a:p>
          <a:p>
            <a:pPr lvl="1"/>
            <a:r>
              <a:rPr lang="en-US" dirty="0"/>
              <a:t>Hard drives and SSDs</a:t>
            </a:r>
          </a:p>
          <a:p>
            <a:pPr lvl="1"/>
            <a:r>
              <a:rPr lang="en-US" dirty="0"/>
              <a:t>User input and output devices</a:t>
            </a:r>
          </a:p>
          <a:p>
            <a:r>
              <a:rPr lang="en-US" dirty="0"/>
              <a:t>A uniform way to work with most shared resources is to </a:t>
            </a:r>
            <a:r>
              <a:rPr lang="en-US" i="1" dirty="0"/>
              <a:t>treat them all like files</a:t>
            </a:r>
          </a:p>
          <a:p>
            <a:r>
              <a:rPr lang="en-US" dirty="0"/>
              <a:t>This file abstraction makes many libraries similar and simpler</a:t>
            </a:r>
          </a:p>
        </p:txBody>
      </p:sp>
    </p:spTree>
    <p:extLst>
      <p:ext uri="{BB962C8B-B14F-4D97-AF65-F5344CB8AC3E}">
        <p14:creationId xmlns:p14="http://schemas.microsoft.com/office/powerpoint/2010/main" val="1028914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1EC80BEF-FF38-43D1-AB2E-1DB8E42470B3}"/>
              </a:ext>
            </a:extLst>
          </p:cNvPr>
          <p:cNvSpPr>
            <a:spLocks noGrp="1"/>
          </p:cNvSpPr>
          <p:nvPr>
            <p:ph type="title"/>
          </p:nvPr>
        </p:nvSpPr>
        <p:spPr/>
        <p:txBody>
          <a:bodyPr/>
          <a:lstStyle/>
          <a:p>
            <a:r>
              <a:rPr lang="en-US" dirty="0"/>
              <a:t>UNIX file abstraction</a:t>
            </a:r>
          </a:p>
        </p:txBody>
      </p:sp>
      <p:sp>
        <p:nvSpPr>
          <p:cNvPr id="5" name="Content Placeholder 4">
            <a:extLst>
              <a:ext uri="{FF2B5EF4-FFF2-40B4-BE49-F238E27FC236}">
                <a16:creationId xmlns:a16="http://schemas.microsoft.com/office/drawing/2014/main" id="{4705D358-0868-4069-88B3-CC563424555C}"/>
              </a:ext>
            </a:extLst>
          </p:cNvPr>
          <p:cNvSpPr>
            <a:spLocks noGrp="1"/>
          </p:cNvSpPr>
          <p:nvPr>
            <p:ph idx="1"/>
          </p:nvPr>
        </p:nvSpPr>
        <p:spPr/>
        <p:txBody>
          <a:bodyPr>
            <a:normAutofit fontScale="92500" lnSpcReduction="10000"/>
          </a:bodyPr>
          <a:lstStyle/>
          <a:p>
            <a:r>
              <a:rPr lang="en-US" dirty="0"/>
              <a:t>The UNIX file abstraction uses two key ideas:</a:t>
            </a:r>
          </a:p>
          <a:p>
            <a:pPr lvl="1"/>
            <a:r>
              <a:rPr lang="en-US" dirty="0"/>
              <a:t>A file is a sequence of bytes</a:t>
            </a:r>
          </a:p>
          <a:p>
            <a:pPr lvl="1"/>
            <a:r>
              <a:rPr lang="en-US" dirty="0"/>
              <a:t>Everything is a file</a:t>
            </a:r>
          </a:p>
          <a:p>
            <a:r>
              <a:rPr lang="en-US" dirty="0"/>
              <a:t>This abstraction is different from the traditional idea of files in a few ways:</a:t>
            </a:r>
          </a:p>
          <a:p>
            <a:pPr lvl="1"/>
            <a:r>
              <a:rPr lang="en-US" dirty="0"/>
              <a:t>Moving backwards and forwards within a file isn't always possible</a:t>
            </a:r>
          </a:p>
          <a:p>
            <a:pPr lvl="1"/>
            <a:r>
              <a:rPr lang="en-US" dirty="0"/>
              <a:t>Files don't always have names or live in a particular place</a:t>
            </a:r>
          </a:p>
          <a:p>
            <a:pPr lvl="1"/>
            <a:r>
              <a:rPr lang="en-US" dirty="0"/>
              <a:t>Files don't always have a set structure</a:t>
            </a:r>
          </a:p>
          <a:p>
            <a:r>
              <a:rPr lang="en-US" dirty="0"/>
              <a:t>Even so, creating, deleting, opening, closing, reading, and writing can be treated the same</a:t>
            </a:r>
          </a:p>
        </p:txBody>
      </p:sp>
    </p:spTree>
    <p:extLst>
      <p:ext uri="{BB962C8B-B14F-4D97-AF65-F5344CB8AC3E}">
        <p14:creationId xmlns:p14="http://schemas.microsoft.com/office/powerpoint/2010/main" val="22717819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5">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5">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5">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Opening files</a:t>
            </a:r>
          </a:p>
        </p:txBody>
      </p:sp>
      <p:sp>
        <p:nvSpPr>
          <p:cNvPr id="3" name="Content Placeholder 2"/>
          <p:cNvSpPr>
            <a:spLocks noGrp="1"/>
          </p:cNvSpPr>
          <p:nvPr>
            <p:ph idx="1"/>
          </p:nvPr>
        </p:nvSpPr>
        <p:spPr>
          <a:xfrm>
            <a:off x="609600" y="1775193"/>
            <a:ext cx="10972800" cy="3330208"/>
          </a:xfrm>
        </p:spPr>
        <p:txBody>
          <a:bodyPr>
            <a:normAutofit/>
          </a:bodyPr>
          <a:lstStyle/>
          <a:p>
            <a:r>
              <a:rPr lang="en-US" dirty="0"/>
              <a:t>To open a file for reading or writing, use the </a:t>
            </a:r>
            <a:r>
              <a:rPr lang="en-US" b="1" dirty="0">
                <a:latin typeface="Courier New" pitchFamily="49" charset="0"/>
                <a:cs typeface="Courier New" pitchFamily="49" charset="0"/>
              </a:rPr>
              <a:t>open()</a:t>
            </a:r>
            <a:r>
              <a:rPr lang="en-US" dirty="0"/>
              <a:t> function</a:t>
            </a:r>
          </a:p>
          <a:p>
            <a:r>
              <a:rPr lang="en-US" dirty="0"/>
              <a:t>The </a:t>
            </a:r>
            <a:r>
              <a:rPr lang="en-US" b="1" dirty="0">
                <a:latin typeface="Courier New" pitchFamily="49" charset="0"/>
                <a:cs typeface="Courier New" pitchFamily="49" charset="0"/>
              </a:rPr>
              <a:t>open()</a:t>
            </a:r>
            <a:r>
              <a:rPr lang="en-US" dirty="0"/>
              <a:t> function takes the file name, an </a:t>
            </a:r>
            <a:r>
              <a:rPr lang="en-US" b="1" dirty="0">
                <a:latin typeface="Courier New" pitchFamily="49" charset="0"/>
                <a:cs typeface="Courier New" pitchFamily="49" charset="0"/>
              </a:rPr>
              <a:t>int</a:t>
            </a:r>
            <a:r>
              <a:rPr lang="en-US" dirty="0"/>
              <a:t> for mode, and an (optional) </a:t>
            </a:r>
            <a:r>
              <a:rPr lang="en-US" b="1" dirty="0" err="1">
                <a:latin typeface="Courier New" pitchFamily="49" charset="0"/>
                <a:cs typeface="Courier New" pitchFamily="49" charset="0"/>
              </a:rPr>
              <a:t>mode_t</a:t>
            </a:r>
            <a:r>
              <a:rPr lang="en-US" dirty="0"/>
              <a:t> for permissions</a:t>
            </a:r>
          </a:p>
          <a:p>
            <a:r>
              <a:rPr lang="en-US" dirty="0"/>
              <a:t>The name refers to an entity somewhere in the directory structure that might or might not be a normal file</a:t>
            </a:r>
          </a:p>
          <a:p>
            <a:r>
              <a:rPr lang="en-US" dirty="0"/>
              <a:t>It returns a file descriptor as an </a:t>
            </a:r>
            <a:r>
              <a:rPr lang="en-US" b="1" dirty="0">
                <a:latin typeface="Courier New" panose="02070309020205020404" pitchFamily="49" charset="0"/>
                <a:cs typeface="Courier New" panose="02070309020205020404" pitchFamily="49" charset="0"/>
              </a:rPr>
              <a:t>int</a:t>
            </a:r>
          </a:p>
        </p:txBody>
      </p:sp>
      <p:sp>
        <p:nvSpPr>
          <p:cNvPr id="4" name="Content Placeholder 4"/>
          <p:cNvSpPr txBox="1">
            <a:spLocks/>
          </p:cNvSpPr>
          <p:nvPr/>
        </p:nvSpPr>
        <p:spPr>
          <a:xfrm>
            <a:off x="609600" y="5257800"/>
            <a:ext cx="10972800" cy="914400"/>
          </a:xfrm>
          <a:prstGeom prst="rect">
            <a:avLst/>
          </a:prstGeom>
        </p:spPr>
        <p:style>
          <a:lnRef idx="1">
            <a:schemeClr val="dk1"/>
          </a:lnRef>
          <a:fillRef idx="2">
            <a:schemeClr val="dk1"/>
          </a:fillRef>
          <a:effectRef idx="1">
            <a:schemeClr val="dk1"/>
          </a:effectRef>
          <a:fontRef idx="minor">
            <a:schemeClr val="dk1"/>
          </a:fontRef>
        </p:style>
        <p:txBody>
          <a:bodyPr vert="horz" lIns="54864" tIns="91440" rtlCol="0" anchor="ctr">
            <a:normAutofit/>
          </a:bodyPr>
          <a:lstStyle>
            <a:lvl1pPr marL="438912" indent="-320040" algn="l" rtl="0" eaLnBrk="1" latinLnBrk="0" hangingPunct="1">
              <a:spcBef>
                <a:spcPts val="0"/>
              </a:spcBef>
              <a:buClr>
                <a:schemeClr val="accent1"/>
              </a:buClr>
              <a:buSzPct val="80000"/>
              <a:buFont typeface="Wingdings 2"/>
              <a:buChar char=""/>
              <a:defRPr kumimoji="0" sz="3200" kern="1200">
                <a:solidFill>
                  <a:schemeClr val="dk1"/>
                </a:solidFill>
                <a:latin typeface="+mn-lt"/>
                <a:ea typeface="+mn-ea"/>
                <a:cs typeface="+mn-cs"/>
              </a:defRPr>
            </a:lvl1pPr>
            <a:lvl2pPr marL="731520" indent="-274320" algn="l" rtl="0" eaLnBrk="1" latinLnBrk="0" hangingPunct="1">
              <a:spcBef>
                <a:spcPct val="20000"/>
              </a:spcBef>
              <a:buClr>
                <a:schemeClr val="accent2"/>
              </a:buClr>
              <a:buSzPct val="90000"/>
              <a:buFont typeface="Wingdings"/>
              <a:buChar char=""/>
              <a:defRPr kumimoji="0" sz="2800" kern="1200">
                <a:solidFill>
                  <a:schemeClr val="dk1"/>
                </a:solidFill>
                <a:latin typeface="+mn-lt"/>
                <a:ea typeface="+mn-ea"/>
                <a:cs typeface="+mn-cs"/>
              </a:defRPr>
            </a:lvl2pPr>
            <a:lvl3pPr marL="996696" indent="-228600" algn="l" rtl="0" eaLnBrk="1" latinLnBrk="0" hangingPunct="1">
              <a:spcBef>
                <a:spcPct val="20000"/>
              </a:spcBef>
              <a:buClr>
                <a:schemeClr val="accent3"/>
              </a:buClr>
              <a:buFont typeface="Arial"/>
              <a:buChar char="▪"/>
              <a:defRPr kumimoji="0" sz="2400" kern="1200">
                <a:solidFill>
                  <a:schemeClr val="dk1"/>
                </a:solidFill>
                <a:latin typeface="+mn-lt"/>
                <a:ea typeface="+mn-ea"/>
                <a:cs typeface="+mn-cs"/>
              </a:defRPr>
            </a:lvl3pPr>
            <a:lvl4pPr marL="1216152" indent="-182880" algn="l" rtl="0" eaLnBrk="1" latinLnBrk="0" hangingPunct="1">
              <a:spcBef>
                <a:spcPct val="20000"/>
              </a:spcBef>
              <a:buClr>
                <a:schemeClr val="accent4"/>
              </a:buClr>
              <a:buFont typeface="Arial"/>
              <a:buChar char="▪"/>
              <a:defRPr kumimoji="0" sz="2000" kern="1200">
                <a:solidFill>
                  <a:schemeClr val="dk1"/>
                </a:solidFill>
                <a:latin typeface="+mn-lt"/>
                <a:ea typeface="+mn-ea"/>
                <a:cs typeface="+mn-cs"/>
              </a:defRPr>
            </a:lvl4pPr>
            <a:lvl5pPr marL="1426464" indent="-182880" algn="l" rtl="0" eaLnBrk="1" latinLnBrk="0" hangingPunct="1">
              <a:spcBef>
                <a:spcPct val="20000"/>
              </a:spcBef>
              <a:buClr>
                <a:schemeClr val="accent5"/>
              </a:buClr>
              <a:buFont typeface="Wingdings 3"/>
              <a:buChar char=""/>
              <a:defRPr kumimoji="0" lang="en-US" sz="2000" kern="1200" smtClean="0">
                <a:solidFill>
                  <a:schemeClr val="dk1"/>
                </a:solidFill>
                <a:latin typeface="+mn-lt"/>
                <a:ea typeface="+mn-ea"/>
                <a:cs typeface="+mn-cs"/>
              </a:defRPr>
            </a:lvl5pPr>
            <a:lvl6pPr marL="1627632" indent="-182880" algn="l" rtl="0" eaLnBrk="1" latinLnBrk="0" hangingPunct="1">
              <a:spcBef>
                <a:spcPct val="20000"/>
              </a:spcBef>
              <a:buClr>
                <a:schemeClr val="accent6"/>
              </a:buClr>
              <a:buSzPct val="100000"/>
              <a:buFont typeface="Wingdings 2"/>
              <a:buChar char=""/>
              <a:defRPr kumimoji="0" sz="2000" kern="1200">
                <a:solidFill>
                  <a:schemeClr val="dk1"/>
                </a:solidFill>
                <a:latin typeface="+mn-lt"/>
                <a:ea typeface="+mn-ea"/>
                <a:cs typeface="+mn-cs"/>
              </a:defRPr>
            </a:lvl6pPr>
            <a:lvl7pPr marL="1828800" indent="-182880" algn="l" rtl="0" eaLnBrk="1" latinLnBrk="0" hangingPunct="1">
              <a:spcBef>
                <a:spcPct val="20000"/>
              </a:spcBef>
              <a:buClr>
                <a:schemeClr val="accent1"/>
              </a:buClr>
              <a:buSzPct val="100000"/>
              <a:buFont typeface="Wingdings 2"/>
              <a:buChar char=""/>
              <a:defRPr kumimoji="0" sz="1800" kern="1200">
                <a:solidFill>
                  <a:schemeClr val="dk1"/>
                </a:solidFill>
                <a:latin typeface="+mn-lt"/>
                <a:ea typeface="+mn-ea"/>
                <a:cs typeface="+mn-cs"/>
              </a:defRPr>
            </a:lvl7pPr>
            <a:lvl8pPr marL="2029968" indent="-182880" algn="l" rtl="0" eaLnBrk="1" latinLnBrk="0" hangingPunct="1">
              <a:spcBef>
                <a:spcPct val="20000"/>
              </a:spcBef>
              <a:buClr>
                <a:schemeClr val="accent2"/>
              </a:buClr>
              <a:buFont typeface="Wingdings 2" pitchFamily="18" charset="2"/>
              <a:buChar char=""/>
              <a:defRPr kumimoji="0" sz="1800" kern="1200">
                <a:solidFill>
                  <a:schemeClr val="dk1"/>
                </a:solidFill>
                <a:latin typeface="+mn-lt"/>
                <a:ea typeface="+mn-ea"/>
                <a:cs typeface="+mn-cs"/>
              </a:defRPr>
            </a:lvl8pPr>
            <a:lvl9pPr marL="2231136" indent="-182880" algn="l" rtl="0" eaLnBrk="1" latinLnBrk="0" hangingPunct="1">
              <a:spcBef>
                <a:spcPct val="20000"/>
              </a:spcBef>
              <a:buClr>
                <a:schemeClr val="accent3"/>
              </a:buClr>
              <a:buFont typeface="Wingdings 2" pitchFamily="18" charset="2"/>
              <a:buChar char=""/>
              <a:defRPr kumimoji="0" sz="1800" kern="1200" baseline="0">
                <a:solidFill>
                  <a:schemeClr val="dk1"/>
                </a:solidFill>
                <a:latin typeface="+mn-lt"/>
                <a:ea typeface="+mn-ea"/>
                <a:cs typeface="+mn-cs"/>
              </a:defRPr>
            </a:lvl9pPr>
            <a:extLst/>
          </a:lstStyle>
          <a:p>
            <a:pPr marL="118872" indent="0">
              <a:buNone/>
            </a:pPr>
            <a:r>
              <a:rPr lang="en-US" sz="2800" b="1" dirty="0">
                <a:solidFill>
                  <a:srgbClr val="0070C0"/>
                </a:solidFill>
                <a:latin typeface="Courier New" pitchFamily="49" charset="0"/>
                <a:cs typeface="Courier New" pitchFamily="49" charset="0"/>
              </a:rPr>
              <a:t>int</a:t>
            </a:r>
            <a:r>
              <a:rPr lang="en-US" sz="2800" b="1" dirty="0">
                <a:solidFill>
                  <a:schemeClr val="tx1"/>
                </a:solidFill>
                <a:latin typeface="Courier New" pitchFamily="49" charset="0"/>
                <a:cs typeface="Courier New" pitchFamily="49" charset="0"/>
              </a:rPr>
              <a:t> </a:t>
            </a:r>
            <a:r>
              <a:rPr lang="en-US" sz="2800" b="1" dirty="0" err="1">
                <a:solidFill>
                  <a:schemeClr val="tx1"/>
                </a:solidFill>
                <a:latin typeface="Courier New" pitchFamily="49" charset="0"/>
                <a:cs typeface="Courier New" pitchFamily="49" charset="0"/>
              </a:rPr>
              <a:t>fd</a:t>
            </a:r>
            <a:r>
              <a:rPr lang="en-US" sz="2800" b="1" dirty="0">
                <a:solidFill>
                  <a:schemeClr val="tx1"/>
                </a:solidFill>
                <a:latin typeface="Courier New" pitchFamily="49" charset="0"/>
                <a:cs typeface="Courier New" pitchFamily="49" charset="0"/>
              </a:rPr>
              <a:t> = open(</a:t>
            </a:r>
            <a:r>
              <a:rPr lang="en-US" sz="2800" b="1" dirty="0">
                <a:solidFill>
                  <a:srgbClr val="C00000"/>
                </a:solidFill>
                <a:latin typeface="Courier New" pitchFamily="49" charset="0"/>
                <a:cs typeface="Courier New" pitchFamily="49" charset="0"/>
              </a:rPr>
              <a:t>"input.dat"</a:t>
            </a:r>
            <a:r>
              <a:rPr lang="en-US" sz="2800" b="1" dirty="0">
                <a:solidFill>
                  <a:schemeClr val="tx1"/>
                </a:solidFill>
                <a:latin typeface="Courier New" pitchFamily="49" charset="0"/>
                <a:cs typeface="Courier New" pitchFamily="49" charset="0"/>
              </a:rPr>
              <a:t>, O_RDONLY);</a:t>
            </a:r>
          </a:p>
        </p:txBody>
      </p:sp>
    </p:spTree>
    <p:extLst>
      <p:ext uri="{BB962C8B-B14F-4D97-AF65-F5344CB8AC3E}">
        <p14:creationId xmlns:p14="http://schemas.microsoft.com/office/powerpoint/2010/main" val="36234860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animBg="1"/>
    </p:bld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026D08-F952-4EC0-9106-546F9AB1CCF0}"/>
              </a:ext>
            </a:extLst>
          </p:cNvPr>
          <p:cNvSpPr>
            <a:spLocks noGrp="1"/>
          </p:cNvSpPr>
          <p:nvPr>
            <p:ph type="title"/>
          </p:nvPr>
        </p:nvSpPr>
        <p:spPr/>
        <p:txBody>
          <a:bodyPr/>
          <a:lstStyle/>
          <a:p>
            <a:r>
              <a:rPr lang="en-US" dirty="0"/>
              <a:t>Constants</a:t>
            </a:r>
          </a:p>
        </p:txBody>
      </p:sp>
      <p:sp>
        <p:nvSpPr>
          <p:cNvPr id="3" name="Content Placeholder 2">
            <a:extLst>
              <a:ext uri="{FF2B5EF4-FFF2-40B4-BE49-F238E27FC236}">
                <a16:creationId xmlns:a16="http://schemas.microsoft.com/office/drawing/2014/main" id="{7F928702-BCF5-40A7-8106-258AD8DE7569}"/>
              </a:ext>
            </a:extLst>
          </p:cNvPr>
          <p:cNvSpPr>
            <a:spLocks noGrp="1"/>
          </p:cNvSpPr>
          <p:nvPr>
            <p:ph idx="1"/>
          </p:nvPr>
        </p:nvSpPr>
        <p:spPr>
          <a:xfrm>
            <a:off x="609600" y="1775193"/>
            <a:ext cx="10972800" cy="1272807"/>
          </a:xfrm>
        </p:spPr>
        <p:txBody>
          <a:bodyPr>
            <a:normAutofit fontScale="70000" lnSpcReduction="20000"/>
          </a:bodyPr>
          <a:lstStyle/>
          <a:p>
            <a:r>
              <a:rPr lang="en-US" dirty="0"/>
              <a:t>A number of constants specify whether the opening is for reading or writing</a:t>
            </a:r>
          </a:p>
          <a:p>
            <a:r>
              <a:rPr lang="en-US" dirty="0"/>
              <a:t>The optional permissions value has other constants to set the permissions of the file when creating a new one</a:t>
            </a:r>
          </a:p>
          <a:p>
            <a:r>
              <a:rPr lang="en-US" dirty="0"/>
              <a:t>Both sets of constants can be bitwise </a:t>
            </a:r>
            <a:r>
              <a:rPr lang="en-US" dirty="0" err="1"/>
              <a:t>ORed</a:t>
            </a:r>
            <a:r>
              <a:rPr lang="en-US" dirty="0"/>
              <a:t> together to make complicated values</a:t>
            </a:r>
          </a:p>
        </p:txBody>
      </p:sp>
      <p:graphicFrame>
        <p:nvGraphicFramePr>
          <p:cNvPr id="4" name="Table 3">
            <a:extLst>
              <a:ext uri="{FF2B5EF4-FFF2-40B4-BE49-F238E27FC236}">
                <a16:creationId xmlns:a16="http://schemas.microsoft.com/office/drawing/2014/main" id="{C8DF13E6-E93D-41EE-87A9-F989AFEEAFD9}"/>
              </a:ext>
            </a:extLst>
          </p:cNvPr>
          <p:cNvGraphicFramePr>
            <a:graphicFrameLocks noGrp="1"/>
          </p:cNvGraphicFramePr>
          <p:nvPr>
            <p:extLst/>
          </p:nvPr>
        </p:nvGraphicFramePr>
        <p:xfrm>
          <a:off x="639636" y="3393440"/>
          <a:ext cx="7707948" cy="2966720"/>
        </p:xfrm>
        <a:graphic>
          <a:graphicData uri="http://schemas.openxmlformats.org/drawingml/2006/table">
            <a:tbl>
              <a:tblPr firstRow="1" bandRow="1">
                <a:tableStyleId>{5C22544A-7EE6-4342-B048-85BDC9FD1C3A}</a:tableStyleId>
              </a:tblPr>
              <a:tblGrid>
                <a:gridCol w="1684655">
                  <a:extLst>
                    <a:ext uri="{9D8B030D-6E8A-4147-A177-3AD203B41FA5}">
                      <a16:colId xmlns:a16="http://schemas.microsoft.com/office/drawing/2014/main" val="2812063620"/>
                    </a:ext>
                  </a:extLst>
                </a:gridCol>
                <a:gridCol w="6023293">
                  <a:extLst>
                    <a:ext uri="{9D8B030D-6E8A-4147-A177-3AD203B41FA5}">
                      <a16:colId xmlns:a16="http://schemas.microsoft.com/office/drawing/2014/main" val="2196293215"/>
                    </a:ext>
                  </a:extLst>
                </a:gridCol>
              </a:tblGrid>
              <a:tr h="370840">
                <a:tc>
                  <a:txBody>
                    <a:bodyPr/>
                    <a:lstStyle/>
                    <a:p>
                      <a:pPr algn="ctr"/>
                      <a:r>
                        <a:rPr lang="en-US" dirty="0"/>
                        <a:t>Access</a:t>
                      </a:r>
                    </a:p>
                  </a:txBody>
                  <a:tcPr/>
                </a:tc>
                <a:tc>
                  <a:txBody>
                    <a:bodyPr/>
                    <a:lstStyle/>
                    <a:p>
                      <a:r>
                        <a:rPr lang="en-US" dirty="0"/>
                        <a:t>Meaning</a:t>
                      </a:r>
                    </a:p>
                  </a:txBody>
                  <a:tcPr/>
                </a:tc>
                <a:extLst>
                  <a:ext uri="{0D108BD9-81ED-4DB2-BD59-A6C34878D82A}">
                    <a16:rowId xmlns:a16="http://schemas.microsoft.com/office/drawing/2014/main" val="734441046"/>
                  </a:ext>
                </a:extLst>
              </a:tr>
              <a:tr h="370840">
                <a:tc>
                  <a:txBody>
                    <a:bodyPr/>
                    <a:lstStyle/>
                    <a:p>
                      <a:pPr algn="ctr" fontAlgn="t"/>
                      <a:r>
                        <a:rPr lang="en-US" b="1" dirty="0">
                          <a:effectLst/>
                          <a:latin typeface="Courier New" panose="02070309020205020404" pitchFamily="49" charset="0"/>
                          <a:cs typeface="Courier New" panose="02070309020205020404" pitchFamily="49" charset="0"/>
                        </a:rPr>
                        <a:t>O_RDONLY</a:t>
                      </a:r>
                    </a:p>
                  </a:txBody>
                  <a:tcPr/>
                </a:tc>
                <a:tc>
                  <a:txBody>
                    <a:bodyPr/>
                    <a:lstStyle/>
                    <a:p>
                      <a:pPr fontAlgn="t"/>
                      <a:r>
                        <a:rPr lang="en-US">
                          <a:effectLst/>
                        </a:rPr>
                        <a:t>Open for reading only</a:t>
                      </a:r>
                    </a:p>
                  </a:txBody>
                  <a:tcPr/>
                </a:tc>
                <a:extLst>
                  <a:ext uri="{0D108BD9-81ED-4DB2-BD59-A6C34878D82A}">
                    <a16:rowId xmlns:a16="http://schemas.microsoft.com/office/drawing/2014/main" val="2399556047"/>
                  </a:ext>
                </a:extLst>
              </a:tr>
              <a:tr h="370840">
                <a:tc>
                  <a:txBody>
                    <a:bodyPr/>
                    <a:lstStyle/>
                    <a:p>
                      <a:pPr algn="ctr" fontAlgn="t"/>
                      <a:r>
                        <a:rPr lang="en-US" b="1">
                          <a:effectLst/>
                          <a:latin typeface="Courier New" panose="02070309020205020404" pitchFamily="49" charset="0"/>
                          <a:cs typeface="Courier New" panose="02070309020205020404" pitchFamily="49" charset="0"/>
                        </a:rPr>
                        <a:t>O_WRONLY</a:t>
                      </a:r>
                    </a:p>
                  </a:txBody>
                  <a:tcPr/>
                </a:tc>
                <a:tc>
                  <a:txBody>
                    <a:bodyPr/>
                    <a:lstStyle/>
                    <a:p>
                      <a:pPr fontAlgn="t"/>
                      <a:r>
                        <a:rPr lang="en-US">
                          <a:effectLst/>
                        </a:rPr>
                        <a:t>Open for writing only</a:t>
                      </a:r>
                    </a:p>
                  </a:txBody>
                  <a:tcPr/>
                </a:tc>
                <a:extLst>
                  <a:ext uri="{0D108BD9-81ED-4DB2-BD59-A6C34878D82A}">
                    <a16:rowId xmlns:a16="http://schemas.microsoft.com/office/drawing/2014/main" val="1922972976"/>
                  </a:ext>
                </a:extLst>
              </a:tr>
              <a:tr h="370840">
                <a:tc>
                  <a:txBody>
                    <a:bodyPr/>
                    <a:lstStyle/>
                    <a:p>
                      <a:pPr algn="ctr" fontAlgn="t"/>
                      <a:r>
                        <a:rPr lang="en-US" b="1">
                          <a:effectLst/>
                          <a:latin typeface="Courier New" panose="02070309020205020404" pitchFamily="49" charset="0"/>
                          <a:cs typeface="Courier New" panose="02070309020205020404" pitchFamily="49" charset="0"/>
                        </a:rPr>
                        <a:t>O_RDWR</a:t>
                      </a:r>
                    </a:p>
                  </a:txBody>
                  <a:tcPr/>
                </a:tc>
                <a:tc>
                  <a:txBody>
                    <a:bodyPr/>
                    <a:lstStyle/>
                    <a:p>
                      <a:pPr fontAlgn="t"/>
                      <a:r>
                        <a:rPr lang="en-US" dirty="0">
                          <a:effectLst/>
                        </a:rPr>
                        <a:t>Open for reading and writing</a:t>
                      </a:r>
                    </a:p>
                  </a:txBody>
                  <a:tcPr/>
                </a:tc>
                <a:extLst>
                  <a:ext uri="{0D108BD9-81ED-4DB2-BD59-A6C34878D82A}">
                    <a16:rowId xmlns:a16="http://schemas.microsoft.com/office/drawing/2014/main" val="2462640147"/>
                  </a:ext>
                </a:extLst>
              </a:tr>
              <a:tr h="370840">
                <a:tc>
                  <a:txBody>
                    <a:bodyPr/>
                    <a:lstStyle/>
                    <a:p>
                      <a:pPr algn="ctr" fontAlgn="t"/>
                      <a:r>
                        <a:rPr lang="en-US" b="1">
                          <a:effectLst/>
                          <a:latin typeface="Courier New" panose="02070309020205020404" pitchFamily="49" charset="0"/>
                          <a:cs typeface="Courier New" panose="02070309020205020404" pitchFamily="49" charset="0"/>
                        </a:rPr>
                        <a:t>O_NONBLOCK</a:t>
                      </a:r>
                    </a:p>
                  </a:txBody>
                  <a:tcPr/>
                </a:tc>
                <a:tc>
                  <a:txBody>
                    <a:bodyPr/>
                    <a:lstStyle/>
                    <a:p>
                      <a:pPr fontAlgn="t"/>
                      <a:r>
                        <a:rPr lang="en-US" dirty="0">
                          <a:effectLst/>
                        </a:rPr>
                        <a:t>Do not block on opening while waiting for data</a:t>
                      </a:r>
                    </a:p>
                  </a:txBody>
                  <a:tcPr/>
                </a:tc>
                <a:extLst>
                  <a:ext uri="{0D108BD9-81ED-4DB2-BD59-A6C34878D82A}">
                    <a16:rowId xmlns:a16="http://schemas.microsoft.com/office/drawing/2014/main" val="3571843503"/>
                  </a:ext>
                </a:extLst>
              </a:tr>
              <a:tr h="370840">
                <a:tc>
                  <a:txBody>
                    <a:bodyPr/>
                    <a:lstStyle/>
                    <a:p>
                      <a:pPr algn="ctr" fontAlgn="t"/>
                      <a:r>
                        <a:rPr lang="en-US" b="1">
                          <a:effectLst/>
                          <a:latin typeface="Courier New" panose="02070309020205020404" pitchFamily="49" charset="0"/>
                          <a:cs typeface="Courier New" panose="02070309020205020404" pitchFamily="49" charset="0"/>
                        </a:rPr>
                        <a:t>O_CREAT</a:t>
                      </a:r>
                    </a:p>
                  </a:txBody>
                  <a:tcPr/>
                </a:tc>
                <a:tc>
                  <a:txBody>
                    <a:bodyPr/>
                    <a:lstStyle/>
                    <a:p>
                      <a:pPr fontAlgn="t"/>
                      <a:r>
                        <a:rPr lang="en-US" dirty="0">
                          <a:effectLst/>
                        </a:rPr>
                        <a:t>Create the file if it does not exist, requires  </a:t>
                      </a:r>
                      <a:r>
                        <a:rPr lang="en-US" b="1" dirty="0" err="1">
                          <a:effectLst/>
                          <a:latin typeface="Courier New" panose="02070309020205020404" pitchFamily="49" charset="0"/>
                          <a:cs typeface="Courier New" panose="02070309020205020404" pitchFamily="49" charset="0"/>
                        </a:rPr>
                        <a:t>mode_t</a:t>
                      </a:r>
                      <a:r>
                        <a:rPr lang="en-US" dirty="0">
                          <a:effectLst/>
                        </a:rPr>
                        <a:t> argument</a:t>
                      </a:r>
                    </a:p>
                  </a:txBody>
                  <a:tcPr/>
                </a:tc>
                <a:extLst>
                  <a:ext uri="{0D108BD9-81ED-4DB2-BD59-A6C34878D82A}">
                    <a16:rowId xmlns:a16="http://schemas.microsoft.com/office/drawing/2014/main" val="1098864202"/>
                  </a:ext>
                </a:extLst>
              </a:tr>
              <a:tr h="370840">
                <a:tc>
                  <a:txBody>
                    <a:bodyPr/>
                    <a:lstStyle/>
                    <a:p>
                      <a:pPr algn="ctr" fontAlgn="t"/>
                      <a:r>
                        <a:rPr lang="en-US" b="1" dirty="0">
                          <a:effectLst/>
                          <a:latin typeface="Courier New" panose="02070309020205020404" pitchFamily="49" charset="0"/>
                          <a:cs typeface="Courier New" panose="02070309020205020404" pitchFamily="49" charset="0"/>
                        </a:rPr>
                        <a:t>O_TRUNC</a:t>
                      </a:r>
                    </a:p>
                  </a:txBody>
                  <a:tcPr/>
                </a:tc>
                <a:tc>
                  <a:txBody>
                    <a:bodyPr/>
                    <a:lstStyle/>
                    <a:p>
                      <a:pPr fontAlgn="t"/>
                      <a:r>
                        <a:rPr lang="en-US">
                          <a:effectLst/>
                        </a:rPr>
                        <a:t>Truncate to size 0</a:t>
                      </a:r>
                    </a:p>
                  </a:txBody>
                  <a:tcPr/>
                </a:tc>
                <a:extLst>
                  <a:ext uri="{0D108BD9-81ED-4DB2-BD59-A6C34878D82A}">
                    <a16:rowId xmlns:a16="http://schemas.microsoft.com/office/drawing/2014/main" val="3018874274"/>
                  </a:ext>
                </a:extLst>
              </a:tr>
              <a:tr h="370840">
                <a:tc>
                  <a:txBody>
                    <a:bodyPr/>
                    <a:lstStyle/>
                    <a:p>
                      <a:pPr algn="ctr" fontAlgn="t"/>
                      <a:r>
                        <a:rPr lang="en-US" b="1" dirty="0">
                          <a:effectLst/>
                          <a:latin typeface="Courier New" panose="02070309020205020404" pitchFamily="49" charset="0"/>
                          <a:cs typeface="Courier New" panose="02070309020205020404" pitchFamily="49" charset="0"/>
                        </a:rPr>
                        <a:t>O_EXCL</a:t>
                      </a:r>
                    </a:p>
                  </a:txBody>
                  <a:tcPr/>
                </a:tc>
                <a:tc>
                  <a:txBody>
                    <a:bodyPr/>
                    <a:lstStyle/>
                    <a:p>
                      <a:pPr fontAlgn="t"/>
                      <a:r>
                        <a:rPr lang="en-US" dirty="0">
                          <a:effectLst/>
                        </a:rPr>
                        <a:t>Error if </a:t>
                      </a:r>
                      <a:r>
                        <a:rPr lang="en-US" b="1" dirty="0">
                          <a:effectLst/>
                          <a:latin typeface="Courier New" panose="02070309020205020404" pitchFamily="49" charset="0"/>
                          <a:cs typeface="Courier New" panose="02070309020205020404" pitchFamily="49" charset="0"/>
                        </a:rPr>
                        <a:t>O_CREAT</a:t>
                      </a:r>
                      <a:r>
                        <a:rPr lang="en-US" dirty="0">
                          <a:effectLst/>
                        </a:rPr>
                        <a:t> and the file exists</a:t>
                      </a:r>
                    </a:p>
                  </a:txBody>
                  <a:tcPr/>
                </a:tc>
                <a:extLst>
                  <a:ext uri="{0D108BD9-81ED-4DB2-BD59-A6C34878D82A}">
                    <a16:rowId xmlns:a16="http://schemas.microsoft.com/office/drawing/2014/main" val="2481993661"/>
                  </a:ext>
                </a:extLst>
              </a:tr>
            </a:tbl>
          </a:graphicData>
        </a:graphic>
      </p:graphicFrame>
      <p:graphicFrame>
        <p:nvGraphicFramePr>
          <p:cNvPr id="6" name="Table 5">
            <a:extLst>
              <a:ext uri="{FF2B5EF4-FFF2-40B4-BE49-F238E27FC236}">
                <a16:creationId xmlns:a16="http://schemas.microsoft.com/office/drawing/2014/main" id="{58065288-2D5E-41E4-A87B-BD27E14DD12B}"/>
              </a:ext>
            </a:extLst>
          </p:cNvPr>
          <p:cNvGraphicFramePr>
            <a:graphicFrameLocks noGrp="1"/>
          </p:cNvGraphicFramePr>
          <p:nvPr>
            <p:extLst/>
          </p:nvPr>
        </p:nvGraphicFramePr>
        <p:xfrm>
          <a:off x="8763000" y="2994152"/>
          <a:ext cx="2999232" cy="3708400"/>
        </p:xfrm>
        <a:graphic>
          <a:graphicData uri="http://schemas.openxmlformats.org/drawingml/2006/table">
            <a:tbl>
              <a:tblPr firstRow="1" bandRow="1">
                <a:tableStyleId>{5C22544A-7EE6-4342-B048-85BDC9FD1C3A}</a:tableStyleId>
              </a:tblPr>
              <a:tblGrid>
                <a:gridCol w="1275080">
                  <a:extLst>
                    <a:ext uri="{9D8B030D-6E8A-4147-A177-3AD203B41FA5}">
                      <a16:colId xmlns:a16="http://schemas.microsoft.com/office/drawing/2014/main" val="3660873256"/>
                    </a:ext>
                  </a:extLst>
                </a:gridCol>
                <a:gridCol w="1724152">
                  <a:extLst>
                    <a:ext uri="{9D8B030D-6E8A-4147-A177-3AD203B41FA5}">
                      <a16:colId xmlns:a16="http://schemas.microsoft.com/office/drawing/2014/main" val="360254153"/>
                    </a:ext>
                  </a:extLst>
                </a:gridCol>
              </a:tblGrid>
              <a:tr h="370840">
                <a:tc>
                  <a:txBody>
                    <a:bodyPr/>
                    <a:lstStyle/>
                    <a:p>
                      <a:pPr algn="ctr" fontAlgn="b"/>
                      <a:r>
                        <a:rPr lang="en-US" dirty="0">
                          <a:effectLst/>
                        </a:rPr>
                        <a:t>Name</a:t>
                      </a:r>
                    </a:p>
                  </a:txBody>
                  <a:tcPr anchor="b"/>
                </a:tc>
                <a:tc>
                  <a:txBody>
                    <a:bodyPr/>
                    <a:lstStyle/>
                    <a:p>
                      <a:pPr algn="l" fontAlgn="b"/>
                      <a:r>
                        <a:rPr lang="en-US">
                          <a:effectLst/>
                        </a:rPr>
                        <a:t>Description</a:t>
                      </a:r>
                    </a:p>
                  </a:txBody>
                  <a:tcPr anchor="b"/>
                </a:tc>
                <a:extLst>
                  <a:ext uri="{0D108BD9-81ED-4DB2-BD59-A6C34878D82A}">
                    <a16:rowId xmlns:a16="http://schemas.microsoft.com/office/drawing/2014/main" val="949237728"/>
                  </a:ext>
                </a:extLst>
              </a:tr>
              <a:tr h="370840">
                <a:tc>
                  <a:txBody>
                    <a:bodyPr/>
                    <a:lstStyle/>
                    <a:p>
                      <a:pPr algn="ctr" fontAlgn="t"/>
                      <a:r>
                        <a:rPr lang="en-US" b="1" dirty="0">
                          <a:effectLst/>
                          <a:latin typeface="Courier New" panose="02070309020205020404" pitchFamily="49" charset="0"/>
                          <a:cs typeface="Courier New" panose="02070309020205020404" pitchFamily="49" charset="0"/>
                        </a:rPr>
                        <a:t>S_IRUSR</a:t>
                      </a:r>
                    </a:p>
                  </a:txBody>
                  <a:tcPr/>
                </a:tc>
                <a:tc>
                  <a:txBody>
                    <a:bodyPr/>
                    <a:lstStyle/>
                    <a:p>
                      <a:pPr algn="l" fontAlgn="t"/>
                      <a:r>
                        <a:rPr lang="en-US">
                          <a:effectLst/>
                        </a:rPr>
                        <a:t>Read (user)</a:t>
                      </a:r>
                    </a:p>
                  </a:txBody>
                  <a:tcPr/>
                </a:tc>
                <a:extLst>
                  <a:ext uri="{0D108BD9-81ED-4DB2-BD59-A6C34878D82A}">
                    <a16:rowId xmlns:a16="http://schemas.microsoft.com/office/drawing/2014/main" val="4010605459"/>
                  </a:ext>
                </a:extLst>
              </a:tr>
              <a:tr h="370840">
                <a:tc>
                  <a:txBody>
                    <a:bodyPr/>
                    <a:lstStyle/>
                    <a:p>
                      <a:pPr algn="ctr" fontAlgn="t"/>
                      <a:r>
                        <a:rPr lang="en-US" b="1" dirty="0">
                          <a:effectLst/>
                          <a:latin typeface="Courier New" panose="02070309020205020404" pitchFamily="49" charset="0"/>
                          <a:cs typeface="Courier New" panose="02070309020205020404" pitchFamily="49" charset="0"/>
                        </a:rPr>
                        <a:t>S_IWUSR</a:t>
                      </a:r>
                    </a:p>
                  </a:txBody>
                  <a:tcPr/>
                </a:tc>
                <a:tc>
                  <a:txBody>
                    <a:bodyPr/>
                    <a:lstStyle/>
                    <a:p>
                      <a:pPr algn="l" fontAlgn="t"/>
                      <a:r>
                        <a:rPr lang="en-US">
                          <a:effectLst/>
                        </a:rPr>
                        <a:t>Write (user)</a:t>
                      </a:r>
                    </a:p>
                  </a:txBody>
                  <a:tcPr/>
                </a:tc>
                <a:extLst>
                  <a:ext uri="{0D108BD9-81ED-4DB2-BD59-A6C34878D82A}">
                    <a16:rowId xmlns:a16="http://schemas.microsoft.com/office/drawing/2014/main" val="2219498077"/>
                  </a:ext>
                </a:extLst>
              </a:tr>
              <a:tr h="370840">
                <a:tc>
                  <a:txBody>
                    <a:bodyPr/>
                    <a:lstStyle/>
                    <a:p>
                      <a:pPr algn="ctr" fontAlgn="t"/>
                      <a:r>
                        <a:rPr lang="en-US" b="1" dirty="0">
                          <a:effectLst/>
                          <a:latin typeface="Courier New" panose="02070309020205020404" pitchFamily="49" charset="0"/>
                          <a:cs typeface="Courier New" panose="02070309020205020404" pitchFamily="49" charset="0"/>
                        </a:rPr>
                        <a:t>S_IXUSR</a:t>
                      </a:r>
                    </a:p>
                  </a:txBody>
                  <a:tcPr/>
                </a:tc>
                <a:tc>
                  <a:txBody>
                    <a:bodyPr/>
                    <a:lstStyle/>
                    <a:p>
                      <a:pPr algn="l" fontAlgn="t"/>
                      <a:r>
                        <a:rPr lang="en-US">
                          <a:effectLst/>
                        </a:rPr>
                        <a:t>Execute (user)</a:t>
                      </a:r>
                    </a:p>
                  </a:txBody>
                  <a:tcPr/>
                </a:tc>
                <a:extLst>
                  <a:ext uri="{0D108BD9-81ED-4DB2-BD59-A6C34878D82A}">
                    <a16:rowId xmlns:a16="http://schemas.microsoft.com/office/drawing/2014/main" val="2382111432"/>
                  </a:ext>
                </a:extLst>
              </a:tr>
              <a:tr h="370840">
                <a:tc>
                  <a:txBody>
                    <a:bodyPr/>
                    <a:lstStyle/>
                    <a:p>
                      <a:pPr algn="ctr" fontAlgn="t"/>
                      <a:r>
                        <a:rPr lang="en-US" b="1" dirty="0">
                          <a:effectLst/>
                          <a:latin typeface="Courier New" panose="02070309020205020404" pitchFamily="49" charset="0"/>
                          <a:cs typeface="Courier New" panose="02070309020205020404" pitchFamily="49" charset="0"/>
                        </a:rPr>
                        <a:t>S_IRGRP</a:t>
                      </a:r>
                    </a:p>
                  </a:txBody>
                  <a:tcPr/>
                </a:tc>
                <a:tc>
                  <a:txBody>
                    <a:bodyPr/>
                    <a:lstStyle/>
                    <a:p>
                      <a:pPr algn="l" fontAlgn="t"/>
                      <a:r>
                        <a:rPr lang="en-US">
                          <a:effectLst/>
                        </a:rPr>
                        <a:t>Read (group)</a:t>
                      </a:r>
                    </a:p>
                  </a:txBody>
                  <a:tcPr/>
                </a:tc>
                <a:extLst>
                  <a:ext uri="{0D108BD9-81ED-4DB2-BD59-A6C34878D82A}">
                    <a16:rowId xmlns:a16="http://schemas.microsoft.com/office/drawing/2014/main" val="2735938711"/>
                  </a:ext>
                </a:extLst>
              </a:tr>
              <a:tr h="370840">
                <a:tc>
                  <a:txBody>
                    <a:bodyPr/>
                    <a:lstStyle/>
                    <a:p>
                      <a:pPr algn="ctr" fontAlgn="t"/>
                      <a:r>
                        <a:rPr lang="en-US" b="1" dirty="0">
                          <a:effectLst/>
                          <a:latin typeface="Courier New" panose="02070309020205020404" pitchFamily="49" charset="0"/>
                          <a:cs typeface="Courier New" panose="02070309020205020404" pitchFamily="49" charset="0"/>
                        </a:rPr>
                        <a:t>S_IWGRP</a:t>
                      </a:r>
                    </a:p>
                  </a:txBody>
                  <a:tcPr/>
                </a:tc>
                <a:tc>
                  <a:txBody>
                    <a:bodyPr/>
                    <a:lstStyle/>
                    <a:p>
                      <a:pPr algn="l" fontAlgn="t"/>
                      <a:r>
                        <a:rPr lang="en-US">
                          <a:effectLst/>
                        </a:rPr>
                        <a:t>Write (group)</a:t>
                      </a:r>
                    </a:p>
                  </a:txBody>
                  <a:tcPr/>
                </a:tc>
                <a:extLst>
                  <a:ext uri="{0D108BD9-81ED-4DB2-BD59-A6C34878D82A}">
                    <a16:rowId xmlns:a16="http://schemas.microsoft.com/office/drawing/2014/main" val="4208932705"/>
                  </a:ext>
                </a:extLst>
              </a:tr>
              <a:tr h="370840">
                <a:tc>
                  <a:txBody>
                    <a:bodyPr/>
                    <a:lstStyle/>
                    <a:p>
                      <a:pPr algn="ctr" fontAlgn="t"/>
                      <a:r>
                        <a:rPr lang="en-US" b="1" dirty="0">
                          <a:effectLst/>
                          <a:latin typeface="Courier New" panose="02070309020205020404" pitchFamily="49" charset="0"/>
                          <a:cs typeface="Courier New" panose="02070309020205020404" pitchFamily="49" charset="0"/>
                        </a:rPr>
                        <a:t>S_IXGRP</a:t>
                      </a:r>
                    </a:p>
                  </a:txBody>
                  <a:tcPr/>
                </a:tc>
                <a:tc>
                  <a:txBody>
                    <a:bodyPr/>
                    <a:lstStyle/>
                    <a:p>
                      <a:pPr algn="l" fontAlgn="t"/>
                      <a:r>
                        <a:rPr lang="en-US">
                          <a:effectLst/>
                        </a:rPr>
                        <a:t>Execute (group)</a:t>
                      </a:r>
                    </a:p>
                  </a:txBody>
                  <a:tcPr/>
                </a:tc>
                <a:extLst>
                  <a:ext uri="{0D108BD9-81ED-4DB2-BD59-A6C34878D82A}">
                    <a16:rowId xmlns:a16="http://schemas.microsoft.com/office/drawing/2014/main" val="789027668"/>
                  </a:ext>
                </a:extLst>
              </a:tr>
              <a:tr h="370840">
                <a:tc>
                  <a:txBody>
                    <a:bodyPr/>
                    <a:lstStyle/>
                    <a:p>
                      <a:pPr algn="ctr" fontAlgn="t"/>
                      <a:r>
                        <a:rPr lang="en-US" b="1" dirty="0">
                          <a:effectLst/>
                          <a:latin typeface="Courier New" panose="02070309020205020404" pitchFamily="49" charset="0"/>
                          <a:cs typeface="Courier New" panose="02070309020205020404" pitchFamily="49" charset="0"/>
                        </a:rPr>
                        <a:t>S_IROTH</a:t>
                      </a:r>
                    </a:p>
                  </a:txBody>
                  <a:tcPr/>
                </a:tc>
                <a:tc>
                  <a:txBody>
                    <a:bodyPr/>
                    <a:lstStyle/>
                    <a:p>
                      <a:pPr algn="l" fontAlgn="t"/>
                      <a:r>
                        <a:rPr lang="en-US">
                          <a:effectLst/>
                        </a:rPr>
                        <a:t>Read (other)</a:t>
                      </a:r>
                    </a:p>
                  </a:txBody>
                  <a:tcPr/>
                </a:tc>
                <a:extLst>
                  <a:ext uri="{0D108BD9-81ED-4DB2-BD59-A6C34878D82A}">
                    <a16:rowId xmlns:a16="http://schemas.microsoft.com/office/drawing/2014/main" val="923103493"/>
                  </a:ext>
                </a:extLst>
              </a:tr>
              <a:tr h="370840">
                <a:tc>
                  <a:txBody>
                    <a:bodyPr/>
                    <a:lstStyle/>
                    <a:p>
                      <a:pPr algn="ctr" fontAlgn="t"/>
                      <a:r>
                        <a:rPr lang="en-US" b="1" dirty="0">
                          <a:effectLst/>
                          <a:latin typeface="Courier New" panose="02070309020205020404" pitchFamily="49" charset="0"/>
                          <a:cs typeface="Courier New" panose="02070309020205020404" pitchFamily="49" charset="0"/>
                        </a:rPr>
                        <a:t>S_IWOTH</a:t>
                      </a:r>
                    </a:p>
                  </a:txBody>
                  <a:tcPr/>
                </a:tc>
                <a:tc>
                  <a:txBody>
                    <a:bodyPr/>
                    <a:lstStyle/>
                    <a:p>
                      <a:pPr algn="l" fontAlgn="t"/>
                      <a:r>
                        <a:rPr lang="en-US">
                          <a:effectLst/>
                        </a:rPr>
                        <a:t>Write (other)</a:t>
                      </a:r>
                    </a:p>
                  </a:txBody>
                  <a:tcPr/>
                </a:tc>
                <a:extLst>
                  <a:ext uri="{0D108BD9-81ED-4DB2-BD59-A6C34878D82A}">
                    <a16:rowId xmlns:a16="http://schemas.microsoft.com/office/drawing/2014/main" val="2699687697"/>
                  </a:ext>
                </a:extLst>
              </a:tr>
              <a:tr h="370840">
                <a:tc>
                  <a:txBody>
                    <a:bodyPr/>
                    <a:lstStyle/>
                    <a:p>
                      <a:pPr algn="ctr" fontAlgn="t"/>
                      <a:r>
                        <a:rPr lang="en-US" b="1" dirty="0">
                          <a:effectLst/>
                          <a:latin typeface="Courier New" panose="02070309020205020404" pitchFamily="49" charset="0"/>
                          <a:cs typeface="Courier New" panose="02070309020205020404" pitchFamily="49" charset="0"/>
                        </a:rPr>
                        <a:t>S_IXOTH</a:t>
                      </a:r>
                    </a:p>
                  </a:txBody>
                  <a:tcPr/>
                </a:tc>
                <a:tc>
                  <a:txBody>
                    <a:bodyPr/>
                    <a:lstStyle/>
                    <a:p>
                      <a:pPr algn="l" fontAlgn="t"/>
                      <a:r>
                        <a:rPr lang="en-US" dirty="0">
                          <a:effectLst/>
                        </a:rPr>
                        <a:t>Execute (other)</a:t>
                      </a:r>
                    </a:p>
                  </a:txBody>
                  <a:tcPr/>
                </a:tc>
                <a:extLst>
                  <a:ext uri="{0D108BD9-81ED-4DB2-BD59-A6C34878D82A}">
                    <a16:rowId xmlns:a16="http://schemas.microsoft.com/office/drawing/2014/main" val="3104998501"/>
                  </a:ext>
                </a:extLst>
              </a:tr>
            </a:tbl>
          </a:graphicData>
        </a:graphic>
      </p:graphicFrame>
    </p:spTree>
    <p:extLst>
      <p:ext uri="{BB962C8B-B14F-4D97-AF65-F5344CB8AC3E}">
        <p14:creationId xmlns:p14="http://schemas.microsoft.com/office/powerpoint/2010/main" val="6977416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7AECC8-F365-4534-B5B6-3365D86163F6}"/>
              </a:ext>
            </a:extLst>
          </p:cNvPr>
          <p:cNvSpPr>
            <a:spLocks noGrp="1"/>
          </p:cNvSpPr>
          <p:nvPr>
            <p:ph type="title"/>
          </p:nvPr>
        </p:nvSpPr>
        <p:spPr/>
        <p:txBody>
          <a:bodyPr/>
          <a:lstStyle/>
          <a:p>
            <a:r>
              <a:rPr lang="en-US" dirty="0"/>
              <a:t>Example with other constants</a:t>
            </a:r>
          </a:p>
        </p:txBody>
      </p:sp>
      <p:sp>
        <p:nvSpPr>
          <p:cNvPr id="3" name="Content Placeholder 2">
            <a:extLst>
              <a:ext uri="{FF2B5EF4-FFF2-40B4-BE49-F238E27FC236}">
                <a16:creationId xmlns:a16="http://schemas.microsoft.com/office/drawing/2014/main" id="{D830755C-D551-4F9A-844F-79F6E4FA93D4}"/>
              </a:ext>
            </a:extLst>
          </p:cNvPr>
          <p:cNvSpPr>
            <a:spLocks noGrp="1"/>
          </p:cNvSpPr>
          <p:nvPr>
            <p:ph idx="1"/>
          </p:nvPr>
        </p:nvSpPr>
        <p:spPr/>
        <p:txBody>
          <a:bodyPr>
            <a:normAutofit fontScale="85000" lnSpcReduction="20000"/>
          </a:bodyPr>
          <a:lstStyle/>
          <a:p>
            <a:r>
              <a:rPr lang="en-US" dirty="0"/>
              <a:t>The following example shows how to open a file</a:t>
            </a:r>
          </a:p>
          <a:p>
            <a:pPr lvl="1"/>
            <a:r>
              <a:rPr lang="en-US" dirty="0"/>
              <a:t>For writing</a:t>
            </a:r>
          </a:p>
          <a:p>
            <a:pPr lvl="1"/>
            <a:r>
              <a:rPr lang="en-US" dirty="0"/>
              <a:t>By creating it</a:t>
            </a:r>
          </a:p>
          <a:p>
            <a:pPr lvl="1"/>
            <a:r>
              <a:rPr lang="en-US" dirty="0"/>
              <a:t>Truncating its size to 0 if there's already something in the file</a:t>
            </a:r>
          </a:p>
          <a:p>
            <a:pPr lvl="1"/>
            <a:r>
              <a:rPr lang="en-US" dirty="0"/>
              <a:t>Making it readable and writable to the user and readable to others</a:t>
            </a:r>
          </a:p>
          <a:p>
            <a:pPr lvl="1"/>
            <a:endParaRPr lang="en-US" dirty="0"/>
          </a:p>
          <a:p>
            <a:pPr lvl="1"/>
            <a:endParaRPr lang="en-US" dirty="0"/>
          </a:p>
          <a:p>
            <a:pPr lvl="1"/>
            <a:endParaRPr lang="en-US" dirty="0"/>
          </a:p>
          <a:p>
            <a:r>
              <a:rPr lang="en-US" dirty="0"/>
              <a:t>It's also common to use numbers in octal for permissions, where the 64's place is permission for the user, the 8's place is permission for the group, and the 1's place is permission for others</a:t>
            </a:r>
          </a:p>
          <a:p>
            <a:pPr lvl="1"/>
            <a:r>
              <a:rPr lang="en-US" b="1" dirty="0">
                <a:latin typeface="Courier New" pitchFamily="49" charset="0"/>
                <a:cs typeface="Courier New" pitchFamily="49" charset="0"/>
              </a:rPr>
              <a:t>S_IRUSR | S_IWUSR | S_IROTH = 110 000 100 = 0604</a:t>
            </a:r>
            <a:endParaRPr lang="en-US" dirty="0"/>
          </a:p>
        </p:txBody>
      </p:sp>
      <p:sp>
        <p:nvSpPr>
          <p:cNvPr id="4" name="Content Placeholder 4">
            <a:extLst>
              <a:ext uri="{FF2B5EF4-FFF2-40B4-BE49-F238E27FC236}">
                <a16:creationId xmlns:a16="http://schemas.microsoft.com/office/drawing/2014/main" id="{042646B5-F421-4DA4-84A0-8D6C50863A8A}"/>
              </a:ext>
            </a:extLst>
          </p:cNvPr>
          <p:cNvSpPr txBox="1">
            <a:spLocks/>
          </p:cNvSpPr>
          <p:nvPr/>
        </p:nvSpPr>
        <p:spPr>
          <a:xfrm>
            <a:off x="609600" y="3733800"/>
            <a:ext cx="10972800" cy="914400"/>
          </a:xfrm>
          <a:prstGeom prst="rect">
            <a:avLst/>
          </a:prstGeom>
        </p:spPr>
        <p:style>
          <a:lnRef idx="1">
            <a:schemeClr val="dk1"/>
          </a:lnRef>
          <a:fillRef idx="2">
            <a:schemeClr val="dk1"/>
          </a:fillRef>
          <a:effectRef idx="1">
            <a:schemeClr val="dk1"/>
          </a:effectRef>
          <a:fontRef idx="minor">
            <a:schemeClr val="dk1"/>
          </a:fontRef>
        </p:style>
        <p:txBody>
          <a:bodyPr vert="horz" lIns="54864" tIns="91440" rtlCol="0" anchor="ctr">
            <a:normAutofit fontScale="92500" lnSpcReduction="10000"/>
          </a:bodyPr>
          <a:lstStyle>
            <a:lvl1pPr marL="438912" indent="-320040" algn="l" rtl="0" eaLnBrk="1" latinLnBrk="0" hangingPunct="1">
              <a:spcBef>
                <a:spcPts val="0"/>
              </a:spcBef>
              <a:buClr>
                <a:schemeClr val="accent1"/>
              </a:buClr>
              <a:buSzPct val="80000"/>
              <a:buFont typeface="Wingdings 2"/>
              <a:buChar char=""/>
              <a:defRPr kumimoji="0" sz="3200" kern="1200">
                <a:solidFill>
                  <a:schemeClr val="dk1"/>
                </a:solidFill>
                <a:latin typeface="+mn-lt"/>
                <a:ea typeface="+mn-ea"/>
                <a:cs typeface="+mn-cs"/>
              </a:defRPr>
            </a:lvl1pPr>
            <a:lvl2pPr marL="731520" indent="-274320" algn="l" rtl="0" eaLnBrk="1" latinLnBrk="0" hangingPunct="1">
              <a:spcBef>
                <a:spcPct val="20000"/>
              </a:spcBef>
              <a:buClr>
                <a:schemeClr val="accent2"/>
              </a:buClr>
              <a:buSzPct val="90000"/>
              <a:buFont typeface="Wingdings"/>
              <a:buChar char=""/>
              <a:defRPr kumimoji="0" sz="2800" kern="1200">
                <a:solidFill>
                  <a:schemeClr val="dk1"/>
                </a:solidFill>
                <a:latin typeface="+mn-lt"/>
                <a:ea typeface="+mn-ea"/>
                <a:cs typeface="+mn-cs"/>
              </a:defRPr>
            </a:lvl2pPr>
            <a:lvl3pPr marL="996696" indent="-228600" algn="l" rtl="0" eaLnBrk="1" latinLnBrk="0" hangingPunct="1">
              <a:spcBef>
                <a:spcPct val="20000"/>
              </a:spcBef>
              <a:buClr>
                <a:schemeClr val="accent3"/>
              </a:buClr>
              <a:buFont typeface="Arial"/>
              <a:buChar char="▪"/>
              <a:defRPr kumimoji="0" sz="2400" kern="1200">
                <a:solidFill>
                  <a:schemeClr val="dk1"/>
                </a:solidFill>
                <a:latin typeface="+mn-lt"/>
                <a:ea typeface="+mn-ea"/>
                <a:cs typeface="+mn-cs"/>
              </a:defRPr>
            </a:lvl3pPr>
            <a:lvl4pPr marL="1216152" indent="-182880" algn="l" rtl="0" eaLnBrk="1" latinLnBrk="0" hangingPunct="1">
              <a:spcBef>
                <a:spcPct val="20000"/>
              </a:spcBef>
              <a:buClr>
                <a:schemeClr val="accent4"/>
              </a:buClr>
              <a:buFont typeface="Arial"/>
              <a:buChar char="▪"/>
              <a:defRPr kumimoji="0" sz="2000" kern="1200">
                <a:solidFill>
                  <a:schemeClr val="dk1"/>
                </a:solidFill>
                <a:latin typeface="+mn-lt"/>
                <a:ea typeface="+mn-ea"/>
                <a:cs typeface="+mn-cs"/>
              </a:defRPr>
            </a:lvl4pPr>
            <a:lvl5pPr marL="1426464" indent="-182880" algn="l" rtl="0" eaLnBrk="1" latinLnBrk="0" hangingPunct="1">
              <a:spcBef>
                <a:spcPct val="20000"/>
              </a:spcBef>
              <a:buClr>
                <a:schemeClr val="accent5"/>
              </a:buClr>
              <a:buFont typeface="Wingdings 3"/>
              <a:buChar char=""/>
              <a:defRPr kumimoji="0" lang="en-US" sz="2000" kern="1200" smtClean="0">
                <a:solidFill>
                  <a:schemeClr val="dk1"/>
                </a:solidFill>
                <a:latin typeface="+mn-lt"/>
                <a:ea typeface="+mn-ea"/>
                <a:cs typeface="+mn-cs"/>
              </a:defRPr>
            </a:lvl5pPr>
            <a:lvl6pPr marL="1627632" indent="-182880" algn="l" rtl="0" eaLnBrk="1" latinLnBrk="0" hangingPunct="1">
              <a:spcBef>
                <a:spcPct val="20000"/>
              </a:spcBef>
              <a:buClr>
                <a:schemeClr val="accent6"/>
              </a:buClr>
              <a:buSzPct val="100000"/>
              <a:buFont typeface="Wingdings 2"/>
              <a:buChar char=""/>
              <a:defRPr kumimoji="0" sz="2000" kern="1200">
                <a:solidFill>
                  <a:schemeClr val="dk1"/>
                </a:solidFill>
                <a:latin typeface="+mn-lt"/>
                <a:ea typeface="+mn-ea"/>
                <a:cs typeface="+mn-cs"/>
              </a:defRPr>
            </a:lvl6pPr>
            <a:lvl7pPr marL="1828800" indent="-182880" algn="l" rtl="0" eaLnBrk="1" latinLnBrk="0" hangingPunct="1">
              <a:spcBef>
                <a:spcPct val="20000"/>
              </a:spcBef>
              <a:buClr>
                <a:schemeClr val="accent1"/>
              </a:buClr>
              <a:buSzPct val="100000"/>
              <a:buFont typeface="Wingdings 2"/>
              <a:buChar char=""/>
              <a:defRPr kumimoji="0" sz="1800" kern="1200">
                <a:solidFill>
                  <a:schemeClr val="dk1"/>
                </a:solidFill>
                <a:latin typeface="+mn-lt"/>
                <a:ea typeface="+mn-ea"/>
                <a:cs typeface="+mn-cs"/>
              </a:defRPr>
            </a:lvl7pPr>
            <a:lvl8pPr marL="2029968" indent="-182880" algn="l" rtl="0" eaLnBrk="1" latinLnBrk="0" hangingPunct="1">
              <a:spcBef>
                <a:spcPct val="20000"/>
              </a:spcBef>
              <a:buClr>
                <a:schemeClr val="accent2"/>
              </a:buClr>
              <a:buFont typeface="Wingdings 2" pitchFamily="18" charset="2"/>
              <a:buChar char=""/>
              <a:defRPr kumimoji="0" sz="1800" kern="1200">
                <a:solidFill>
                  <a:schemeClr val="dk1"/>
                </a:solidFill>
                <a:latin typeface="+mn-lt"/>
                <a:ea typeface="+mn-ea"/>
                <a:cs typeface="+mn-cs"/>
              </a:defRPr>
            </a:lvl8pPr>
            <a:lvl9pPr marL="2231136" indent="-182880" algn="l" rtl="0" eaLnBrk="1" latinLnBrk="0" hangingPunct="1">
              <a:spcBef>
                <a:spcPct val="20000"/>
              </a:spcBef>
              <a:buClr>
                <a:schemeClr val="accent3"/>
              </a:buClr>
              <a:buFont typeface="Wingdings 2" pitchFamily="18" charset="2"/>
              <a:buChar char=""/>
              <a:defRPr kumimoji="0" sz="1800" kern="1200" baseline="0">
                <a:solidFill>
                  <a:schemeClr val="dk1"/>
                </a:solidFill>
                <a:latin typeface="+mn-lt"/>
                <a:ea typeface="+mn-ea"/>
                <a:cs typeface="+mn-cs"/>
              </a:defRPr>
            </a:lvl9pPr>
            <a:extLst/>
          </a:lstStyle>
          <a:p>
            <a:pPr marL="118872" indent="0">
              <a:buNone/>
            </a:pPr>
            <a:r>
              <a:rPr lang="en-US" sz="2800" b="1" dirty="0">
                <a:solidFill>
                  <a:srgbClr val="0070C0"/>
                </a:solidFill>
                <a:latin typeface="Courier New" pitchFamily="49" charset="0"/>
                <a:cs typeface="Courier New" pitchFamily="49" charset="0"/>
              </a:rPr>
              <a:t>int</a:t>
            </a:r>
            <a:r>
              <a:rPr lang="en-US" sz="2800" b="1" dirty="0">
                <a:solidFill>
                  <a:schemeClr val="tx1"/>
                </a:solidFill>
                <a:latin typeface="Courier New" pitchFamily="49" charset="0"/>
                <a:cs typeface="Courier New" pitchFamily="49" charset="0"/>
              </a:rPr>
              <a:t> </a:t>
            </a:r>
            <a:r>
              <a:rPr lang="en-US" sz="2800" b="1" dirty="0" err="1">
                <a:solidFill>
                  <a:schemeClr val="tx1"/>
                </a:solidFill>
                <a:latin typeface="Courier New" pitchFamily="49" charset="0"/>
                <a:cs typeface="Courier New" pitchFamily="49" charset="0"/>
              </a:rPr>
              <a:t>fd</a:t>
            </a:r>
            <a:r>
              <a:rPr lang="en-US" sz="2800" b="1" dirty="0">
                <a:solidFill>
                  <a:schemeClr val="tx1"/>
                </a:solidFill>
                <a:latin typeface="Courier New" pitchFamily="49" charset="0"/>
                <a:cs typeface="Courier New" pitchFamily="49" charset="0"/>
              </a:rPr>
              <a:t> = open(</a:t>
            </a:r>
            <a:r>
              <a:rPr lang="en-US" sz="2800" b="1" dirty="0">
                <a:solidFill>
                  <a:srgbClr val="C00000"/>
                </a:solidFill>
                <a:latin typeface="Courier New" pitchFamily="49" charset="0"/>
                <a:cs typeface="Courier New" pitchFamily="49" charset="0"/>
              </a:rPr>
              <a:t>"output.dat"</a:t>
            </a:r>
            <a:r>
              <a:rPr lang="en-US" sz="2800" b="1" dirty="0">
                <a:solidFill>
                  <a:schemeClr val="tx1"/>
                </a:solidFill>
                <a:latin typeface="Courier New" pitchFamily="49" charset="0"/>
                <a:cs typeface="Courier New" pitchFamily="49" charset="0"/>
              </a:rPr>
              <a:t>, O_CREAT | O_TRUNC | O_WRONLY, S_IRUSR | S_IWUSR | S_IROTH);</a:t>
            </a:r>
          </a:p>
        </p:txBody>
      </p:sp>
    </p:spTree>
    <p:extLst>
      <p:ext uri="{BB962C8B-B14F-4D97-AF65-F5344CB8AC3E}">
        <p14:creationId xmlns:p14="http://schemas.microsoft.com/office/powerpoint/2010/main" val="19644869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4"/>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4" grpId="0" animBg="1"/>
    </p:bld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Reading from files</a:t>
            </a:r>
            <a:endParaRPr lang="en-US" dirty="0">
              <a:latin typeface="Courier New" pitchFamily="49" charset="0"/>
              <a:cs typeface="Courier New" pitchFamily="49" charset="0"/>
            </a:endParaRPr>
          </a:p>
        </p:txBody>
      </p:sp>
      <p:sp>
        <p:nvSpPr>
          <p:cNvPr id="3" name="Content Placeholder 2"/>
          <p:cNvSpPr>
            <a:spLocks noGrp="1"/>
          </p:cNvSpPr>
          <p:nvPr>
            <p:ph idx="1"/>
          </p:nvPr>
        </p:nvSpPr>
        <p:spPr>
          <a:xfrm>
            <a:off x="609600" y="1775193"/>
            <a:ext cx="10972800" cy="2873008"/>
          </a:xfrm>
        </p:spPr>
        <p:txBody>
          <a:bodyPr>
            <a:normAutofit fontScale="92500" lnSpcReduction="20000"/>
          </a:bodyPr>
          <a:lstStyle/>
          <a:p>
            <a:r>
              <a:rPr lang="en-US" dirty="0"/>
              <a:t>Opening the file is actually the hardest part</a:t>
            </a:r>
          </a:p>
          <a:p>
            <a:r>
              <a:rPr lang="en-US" dirty="0"/>
              <a:t>Reading is straightforward with the </a:t>
            </a:r>
            <a:r>
              <a:rPr lang="en-US" b="1" dirty="0">
                <a:latin typeface="Courier New" pitchFamily="49" charset="0"/>
                <a:cs typeface="Courier New" pitchFamily="49" charset="0"/>
              </a:rPr>
              <a:t>read()</a:t>
            </a:r>
            <a:r>
              <a:rPr lang="en-US" dirty="0"/>
              <a:t> function</a:t>
            </a:r>
          </a:p>
          <a:p>
            <a:r>
              <a:rPr lang="en-US" dirty="0"/>
              <a:t>Its arguments are</a:t>
            </a:r>
          </a:p>
          <a:p>
            <a:pPr lvl="1"/>
            <a:r>
              <a:rPr lang="en-US" dirty="0"/>
              <a:t>The file descriptor</a:t>
            </a:r>
          </a:p>
          <a:p>
            <a:pPr lvl="1"/>
            <a:r>
              <a:rPr lang="en-US" dirty="0"/>
              <a:t>A pointer to the memory to read into</a:t>
            </a:r>
          </a:p>
          <a:p>
            <a:pPr lvl="1"/>
            <a:r>
              <a:rPr lang="en-US" dirty="0"/>
              <a:t>The number of bytes to read</a:t>
            </a:r>
          </a:p>
          <a:p>
            <a:r>
              <a:rPr lang="en-US" dirty="0"/>
              <a:t>Its return value is the number of bytes successfully read</a:t>
            </a:r>
          </a:p>
        </p:txBody>
      </p:sp>
      <p:sp>
        <p:nvSpPr>
          <p:cNvPr id="4" name="Content Placeholder 4"/>
          <p:cNvSpPr txBox="1">
            <a:spLocks/>
          </p:cNvSpPr>
          <p:nvPr/>
        </p:nvSpPr>
        <p:spPr>
          <a:xfrm>
            <a:off x="609600" y="4648201"/>
            <a:ext cx="10972800" cy="1904999"/>
          </a:xfrm>
          <a:prstGeom prst="rect">
            <a:avLst/>
          </a:prstGeom>
        </p:spPr>
        <p:style>
          <a:lnRef idx="1">
            <a:schemeClr val="dk1"/>
          </a:lnRef>
          <a:fillRef idx="2">
            <a:schemeClr val="dk1"/>
          </a:fillRef>
          <a:effectRef idx="1">
            <a:schemeClr val="dk1"/>
          </a:effectRef>
          <a:fontRef idx="minor">
            <a:schemeClr val="dk1"/>
          </a:fontRef>
        </p:style>
        <p:txBody>
          <a:bodyPr vert="horz" lIns="54864" tIns="91440" rtlCol="0" anchor="ctr">
            <a:normAutofit/>
          </a:bodyPr>
          <a:lstStyle>
            <a:lvl1pPr marL="438912" indent="-320040" algn="l" rtl="0" eaLnBrk="1" latinLnBrk="0" hangingPunct="1">
              <a:spcBef>
                <a:spcPts val="0"/>
              </a:spcBef>
              <a:buClr>
                <a:schemeClr val="accent1"/>
              </a:buClr>
              <a:buSzPct val="80000"/>
              <a:buFont typeface="Wingdings 2"/>
              <a:buChar char=""/>
              <a:defRPr kumimoji="0" sz="3200" kern="1200">
                <a:solidFill>
                  <a:schemeClr val="dk1"/>
                </a:solidFill>
                <a:latin typeface="+mn-lt"/>
                <a:ea typeface="+mn-ea"/>
                <a:cs typeface="+mn-cs"/>
              </a:defRPr>
            </a:lvl1pPr>
            <a:lvl2pPr marL="731520" indent="-274320" algn="l" rtl="0" eaLnBrk="1" latinLnBrk="0" hangingPunct="1">
              <a:spcBef>
                <a:spcPct val="20000"/>
              </a:spcBef>
              <a:buClr>
                <a:schemeClr val="accent2"/>
              </a:buClr>
              <a:buSzPct val="90000"/>
              <a:buFont typeface="Wingdings"/>
              <a:buChar char=""/>
              <a:defRPr kumimoji="0" sz="2800" kern="1200">
                <a:solidFill>
                  <a:schemeClr val="dk1"/>
                </a:solidFill>
                <a:latin typeface="+mn-lt"/>
                <a:ea typeface="+mn-ea"/>
                <a:cs typeface="+mn-cs"/>
              </a:defRPr>
            </a:lvl2pPr>
            <a:lvl3pPr marL="996696" indent="-228600" algn="l" rtl="0" eaLnBrk="1" latinLnBrk="0" hangingPunct="1">
              <a:spcBef>
                <a:spcPct val="20000"/>
              </a:spcBef>
              <a:buClr>
                <a:schemeClr val="accent3"/>
              </a:buClr>
              <a:buFont typeface="Arial"/>
              <a:buChar char="▪"/>
              <a:defRPr kumimoji="0" sz="2400" kern="1200">
                <a:solidFill>
                  <a:schemeClr val="dk1"/>
                </a:solidFill>
                <a:latin typeface="+mn-lt"/>
                <a:ea typeface="+mn-ea"/>
                <a:cs typeface="+mn-cs"/>
              </a:defRPr>
            </a:lvl3pPr>
            <a:lvl4pPr marL="1216152" indent="-182880" algn="l" rtl="0" eaLnBrk="1" latinLnBrk="0" hangingPunct="1">
              <a:spcBef>
                <a:spcPct val="20000"/>
              </a:spcBef>
              <a:buClr>
                <a:schemeClr val="accent4"/>
              </a:buClr>
              <a:buFont typeface="Arial"/>
              <a:buChar char="▪"/>
              <a:defRPr kumimoji="0" sz="2000" kern="1200">
                <a:solidFill>
                  <a:schemeClr val="dk1"/>
                </a:solidFill>
                <a:latin typeface="+mn-lt"/>
                <a:ea typeface="+mn-ea"/>
                <a:cs typeface="+mn-cs"/>
              </a:defRPr>
            </a:lvl4pPr>
            <a:lvl5pPr marL="1426464" indent="-182880" algn="l" rtl="0" eaLnBrk="1" latinLnBrk="0" hangingPunct="1">
              <a:spcBef>
                <a:spcPct val="20000"/>
              </a:spcBef>
              <a:buClr>
                <a:schemeClr val="accent5"/>
              </a:buClr>
              <a:buFont typeface="Wingdings 3"/>
              <a:buChar char=""/>
              <a:defRPr kumimoji="0" lang="en-US" sz="2000" kern="1200" smtClean="0">
                <a:solidFill>
                  <a:schemeClr val="dk1"/>
                </a:solidFill>
                <a:latin typeface="+mn-lt"/>
                <a:ea typeface="+mn-ea"/>
                <a:cs typeface="+mn-cs"/>
              </a:defRPr>
            </a:lvl5pPr>
            <a:lvl6pPr marL="1627632" indent="-182880" algn="l" rtl="0" eaLnBrk="1" latinLnBrk="0" hangingPunct="1">
              <a:spcBef>
                <a:spcPct val="20000"/>
              </a:spcBef>
              <a:buClr>
                <a:schemeClr val="accent6"/>
              </a:buClr>
              <a:buSzPct val="100000"/>
              <a:buFont typeface="Wingdings 2"/>
              <a:buChar char=""/>
              <a:defRPr kumimoji="0" sz="2000" kern="1200">
                <a:solidFill>
                  <a:schemeClr val="dk1"/>
                </a:solidFill>
                <a:latin typeface="+mn-lt"/>
                <a:ea typeface="+mn-ea"/>
                <a:cs typeface="+mn-cs"/>
              </a:defRPr>
            </a:lvl6pPr>
            <a:lvl7pPr marL="1828800" indent="-182880" algn="l" rtl="0" eaLnBrk="1" latinLnBrk="0" hangingPunct="1">
              <a:spcBef>
                <a:spcPct val="20000"/>
              </a:spcBef>
              <a:buClr>
                <a:schemeClr val="accent1"/>
              </a:buClr>
              <a:buSzPct val="100000"/>
              <a:buFont typeface="Wingdings 2"/>
              <a:buChar char=""/>
              <a:defRPr kumimoji="0" sz="1800" kern="1200">
                <a:solidFill>
                  <a:schemeClr val="dk1"/>
                </a:solidFill>
                <a:latin typeface="+mn-lt"/>
                <a:ea typeface="+mn-ea"/>
                <a:cs typeface="+mn-cs"/>
              </a:defRPr>
            </a:lvl7pPr>
            <a:lvl8pPr marL="2029968" indent="-182880" algn="l" rtl="0" eaLnBrk="1" latinLnBrk="0" hangingPunct="1">
              <a:spcBef>
                <a:spcPct val="20000"/>
              </a:spcBef>
              <a:buClr>
                <a:schemeClr val="accent2"/>
              </a:buClr>
              <a:buFont typeface="Wingdings 2" pitchFamily="18" charset="2"/>
              <a:buChar char=""/>
              <a:defRPr kumimoji="0" sz="1800" kern="1200">
                <a:solidFill>
                  <a:schemeClr val="dk1"/>
                </a:solidFill>
                <a:latin typeface="+mn-lt"/>
                <a:ea typeface="+mn-ea"/>
                <a:cs typeface="+mn-cs"/>
              </a:defRPr>
            </a:lvl8pPr>
            <a:lvl9pPr marL="2231136" indent="-182880" algn="l" rtl="0" eaLnBrk="1" latinLnBrk="0" hangingPunct="1">
              <a:spcBef>
                <a:spcPct val="20000"/>
              </a:spcBef>
              <a:buClr>
                <a:schemeClr val="accent3"/>
              </a:buClr>
              <a:buFont typeface="Wingdings 2" pitchFamily="18" charset="2"/>
              <a:buChar char=""/>
              <a:defRPr kumimoji="0" sz="1800" kern="1200" baseline="0">
                <a:solidFill>
                  <a:schemeClr val="dk1"/>
                </a:solidFill>
                <a:latin typeface="+mn-lt"/>
                <a:ea typeface="+mn-ea"/>
                <a:cs typeface="+mn-cs"/>
              </a:defRPr>
            </a:lvl9pPr>
            <a:extLst/>
          </a:lstStyle>
          <a:p>
            <a:pPr marL="118872" indent="0">
              <a:buNone/>
            </a:pPr>
            <a:r>
              <a:rPr lang="en-US" sz="2200" b="1" dirty="0" err="1">
                <a:solidFill>
                  <a:srgbClr val="0070C0"/>
                </a:solidFill>
                <a:latin typeface="Courier New" pitchFamily="49" charset="0"/>
                <a:cs typeface="Courier New" pitchFamily="49" charset="0"/>
              </a:rPr>
              <a:t>int</a:t>
            </a:r>
            <a:r>
              <a:rPr lang="en-US" sz="2200" b="1" dirty="0">
                <a:solidFill>
                  <a:schemeClr val="tx1"/>
                </a:solidFill>
                <a:latin typeface="Courier New" pitchFamily="49" charset="0"/>
                <a:cs typeface="Courier New" pitchFamily="49" charset="0"/>
              </a:rPr>
              <a:t> </a:t>
            </a:r>
            <a:r>
              <a:rPr lang="en-US" sz="2200" b="1" dirty="0" err="1">
                <a:solidFill>
                  <a:schemeClr val="tx1"/>
                </a:solidFill>
                <a:latin typeface="Courier New" pitchFamily="49" charset="0"/>
                <a:cs typeface="Courier New" pitchFamily="49" charset="0"/>
              </a:rPr>
              <a:t>fd</a:t>
            </a:r>
            <a:r>
              <a:rPr lang="en-US" sz="2200" b="1" dirty="0">
                <a:solidFill>
                  <a:schemeClr val="tx1"/>
                </a:solidFill>
                <a:latin typeface="Courier New" pitchFamily="49" charset="0"/>
                <a:cs typeface="Courier New" pitchFamily="49" charset="0"/>
              </a:rPr>
              <a:t> = open(</a:t>
            </a:r>
            <a:r>
              <a:rPr lang="en-US" sz="2200" b="1" dirty="0">
                <a:solidFill>
                  <a:srgbClr val="C00000"/>
                </a:solidFill>
                <a:latin typeface="Courier New" pitchFamily="49" charset="0"/>
                <a:cs typeface="Courier New" pitchFamily="49" charset="0"/>
              </a:rPr>
              <a:t>"input.dat"</a:t>
            </a:r>
            <a:r>
              <a:rPr lang="en-US" sz="2200" b="1" dirty="0">
                <a:solidFill>
                  <a:schemeClr val="tx1"/>
                </a:solidFill>
                <a:latin typeface="Courier New" pitchFamily="49" charset="0"/>
                <a:cs typeface="Courier New" pitchFamily="49" charset="0"/>
              </a:rPr>
              <a:t>, O_RDONLY);</a:t>
            </a:r>
          </a:p>
          <a:p>
            <a:pPr marL="118872" indent="0">
              <a:buNone/>
            </a:pPr>
            <a:r>
              <a:rPr lang="en-US" sz="2200" b="1" dirty="0">
                <a:solidFill>
                  <a:srgbClr val="0070C0"/>
                </a:solidFill>
                <a:latin typeface="Courier New" pitchFamily="49" charset="0"/>
                <a:cs typeface="Courier New" pitchFamily="49" charset="0"/>
              </a:rPr>
              <a:t>int</a:t>
            </a:r>
            <a:r>
              <a:rPr lang="en-US" sz="2200" b="1" dirty="0">
                <a:solidFill>
                  <a:schemeClr val="tx1"/>
                </a:solidFill>
                <a:latin typeface="Courier New" pitchFamily="49" charset="0"/>
                <a:cs typeface="Courier New" pitchFamily="49" charset="0"/>
              </a:rPr>
              <a:t> buffer[100];</a:t>
            </a:r>
          </a:p>
          <a:p>
            <a:pPr marL="118872" indent="0">
              <a:buNone/>
            </a:pPr>
            <a:r>
              <a:rPr lang="en-US" sz="2200" b="1" dirty="0">
                <a:solidFill>
                  <a:srgbClr val="00B050"/>
                </a:solidFill>
                <a:latin typeface="Courier New" pitchFamily="49" charset="0"/>
                <a:cs typeface="Courier New" pitchFamily="49" charset="0"/>
              </a:rPr>
              <a:t>// Fill with something</a:t>
            </a:r>
            <a:endParaRPr lang="en-US" sz="2200" b="1" dirty="0">
              <a:solidFill>
                <a:schemeClr val="tx1"/>
              </a:solidFill>
              <a:latin typeface="Courier New" pitchFamily="49" charset="0"/>
              <a:cs typeface="Courier New" pitchFamily="49" charset="0"/>
            </a:endParaRPr>
          </a:p>
          <a:p>
            <a:pPr marL="118872" indent="0">
              <a:buNone/>
            </a:pPr>
            <a:r>
              <a:rPr lang="en-US" sz="2200" b="1" dirty="0">
                <a:solidFill>
                  <a:schemeClr val="tx1"/>
                </a:solidFill>
                <a:latin typeface="Courier New" pitchFamily="49" charset="0"/>
                <a:cs typeface="Courier New" pitchFamily="49" charset="0"/>
              </a:rPr>
              <a:t>read( </a:t>
            </a:r>
            <a:r>
              <a:rPr lang="en-US" sz="2200" b="1" dirty="0" err="1">
                <a:solidFill>
                  <a:schemeClr val="tx1"/>
                </a:solidFill>
                <a:latin typeface="Courier New" pitchFamily="49" charset="0"/>
                <a:cs typeface="Courier New" pitchFamily="49" charset="0"/>
              </a:rPr>
              <a:t>fd</a:t>
            </a:r>
            <a:r>
              <a:rPr lang="en-US" sz="2200" b="1" dirty="0">
                <a:solidFill>
                  <a:schemeClr val="tx1"/>
                </a:solidFill>
                <a:latin typeface="Courier New" pitchFamily="49" charset="0"/>
                <a:cs typeface="Courier New" pitchFamily="49" charset="0"/>
              </a:rPr>
              <a:t>, buffer, </a:t>
            </a:r>
            <a:r>
              <a:rPr lang="en-US" sz="2200" b="1" dirty="0" err="1">
                <a:solidFill>
                  <a:srgbClr val="0070C0"/>
                </a:solidFill>
                <a:latin typeface="Courier New" pitchFamily="49" charset="0"/>
                <a:cs typeface="Courier New" pitchFamily="49" charset="0"/>
              </a:rPr>
              <a:t>sizeof</a:t>
            </a:r>
            <a:r>
              <a:rPr lang="en-US" sz="2200" b="1" dirty="0">
                <a:solidFill>
                  <a:schemeClr val="tx1"/>
                </a:solidFill>
                <a:latin typeface="Courier New" pitchFamily="49" charset="0"/>
                <a:cs typeface="Courier New" pitchFamily="49" charset="0"/>
              </a:rPr>
              <a:t>(</a:t>
            </a:r>
            <a:r>
              <a:rPr lang="en-US" sz="2200" b="1" dirty="0">
                <a:solidFill>
                  <a:srgbClr val="0070C0"/>
                </a:solidFill>
                <a:latin typeface="Courier New" pitchFamily="49" charset="0"/>
                <a:cs typeface="Courier New" pitchFamily="49" charset="0"/>
              </a:rPr>
              <a:t>int</a:t>
            </a:r>
            <a:r>
              <a:rPr lang="en-US" sz="2200" b="1" dirty="0">
                <a:solidFill>
                  <a:schemeClr val="tx1"/>
                </a:solidFill>
                <a:latin typeface="Courier New" pitchFamily="49" charset="0"/>
                <a:cs typeface="Courier New" pitchFamily="49" charset="0"/>
              </a:rPr>
              <a:t>)*100 );</a:t>
            </a:r>
          </a:p>
        </p:txBody>
      </p:sp>
    </p:spTree>
    <p:extLst>
      <p:ext uri="{BB962C8B-B14F-4D97-AF65-F5344CB8AC3E}">
        <p14:creationId xmlns:p14="http://schemas.microsoft.com/office/powerpoint/2010/main" val="6851577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animBg="1"/>
    </p:bld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Closing files</a:t>
            </a:r>
          </a:p>
        </p:txBody>
      </p:sp>
      <p:sp>
        <p:nvSpPr>
          <p:cNvPr id="3" name="Content Placeholder 2"/>
          <p:cNvSpPr>
            <a:spLocks noGrp="1"/>
          </p:cNvSpPr>
          <p:nvPr>
            <p:ph idx="1"/>
          </p:nvPr>
        </p:nvSpPr>
        <p:spPr/>
        <p:txBody>
          <a:bodyPr/>
          <a:lstStyle/>
          <a:p>
            <a:r>
              <a:rPr lang="en-US" dirty="0"/>
              <a:t>To close a file descriptor, call the </a:t>
            </a:r>
            <a:r>
              <a:rPr lang="en-US" b="1" dirty="0">
                <a:latin typeface="Courier New" pitchFamily="49" charset="0"/>
                <a:cs typeface="Courier New" pitchFamily="49" charset="0"/>
              </a:rPr>
              <a:t>close()</a:t>
            </a:r>
            <a:r>
              <a:rPr lang="en-US" dirty="0"/>
              <a:t> function</a:t>
            </a:r>
          </a:p>
          <a:p>
            <a:r>
              <a:rPr lang="en-US" dirty="0"/>
              <a:t>Close files when you're done with them</a:t>
            </a:r>
          </a:p>
          <a:p>
            <a:endParaRPr lang="en-US" dirty="0"/>
          </a:p>
        </p:txBody>
      </p:sp>
      <p:sp>
        <p:nvSpPr>
          <p:cNvPr id="4" name="Content Placeholder 4"/>
          <p:cNvSpPr txBox="1">
            <a:spLocks/>
          </p:cNvSpPr>
          <p:nvPr/>
        </p:nvSpPr>
        <p:spPr>
          <a:xfrm>
            <a:off x="609600" y="3505200"/>
            <a:ext cx="10972800" cy="1676400"/>
          </a:xfrm>
          <a:prstGeom prst="rect">
            <a:avLst/>
          </a:prstGeom>
        </p:spPr>
        <p:style>
          <a:lnRef idx="1">
            <a:schemeClr val="dk1"/>
          </a:lnRef>
          <a:fillRef idx="2">
            <a:schemeClr val="dk1"/>
          </a:fillRef>
          <a:effectRef idx="1">
            <a:schemeClr val="dk1"/>
          </a:effectRef>
          <a:fontRef idx="minor">
            <a:schemeClr val="dk1"/>
          </a:fontRef>
        </p:style>
        <p:txBody>
          <a:bodyPr vert="horz" lIns="54864" tIns="91440" rtlCol="0" anchor="ctr">
            <a:normAutofit/>
          </a:bodyPr>
          <a:lstStyle>
            <a:lvl1pPr marL="438912" indent="-320040" algn="l" rtl="0" eaLnBrk="1" latinLnBrk="0" hangingPunct="1">
              <a:spcBef>
                <a:spcPts val="0"/>
              </a:spcBef>
              <a:buClr>
                <a:schemeClr val="accent1"/>
              </a:buClr>
              <a:buSzPct val="80000"/>
              <a:buFont typeface="Wingdings 2"/>
              <a:buChar char=""/>
              <a:defRPr kumimoji="0" sz="3200" kern="1200">
                <a:solidFill>
                  <a:schemeClr val="dk1"/>
                </a:solidFill>
                <a:latin typeface="+mn-lt"/>
                <a:ea typeface="+mn-ea"/>
                <a:cs typeface="+mn-cs"/>
              </a:defRPr>
            </a:lvl1pPr>
            <a:lvl2pPr marL="731520" indent="-274320" algn="l" rtl="0" eaLnBrk="1" latinLnBrk="0" hangingPunct="1">
              <a:spcBef>
                <a:spcPct val="20000"/>
              </a:spcBef>
              <a:buClr>
                <a:schemeClr val="accent2"/>
              </a:buClr>
              <a:buSzPct val="90000"/>
              <a:buFont typeface="Wingdings"/>
              <a:buChar char=""/>
              <a:defRPr kumimoji="0" sz="2800" kern="1200">
                <a:solidFill>
                  <a:schemeClr val="dk1"/>
                </a:solidFill>
                <a:latin typeface="+mn-lt"/>
                <a:ea typeface="+mn-ea"/>
                <a:cs typeface="+mn-cs"/>
              </a:defRPr>
            </a:lvl2pPr>
            <a:lvl3pPr marL="996696" indent="-228600" algn="l" rtl="0" eaLnBrk="1" latinLnBrk="0" hangingPunct="1">
              <a:spcBef>
                <a:spcPct val="20000"/>
              </a:spcBef>
              <a:buClr>
                <a:schemeClr val="accent3"/>
              </a:buClr>
              <a:buFont typeface="Arial"/>
              <a:buChar char="▪"/>
              <a:defRPr kumimoji="0" sz="2400" kern="1200">
                <a:solidFill>
                  <a:schemeClr val="dk1"/>
                </a:solidFill>
                <a:latin typeface="+mn-lt"/>
                <a:ea typeface="+mn-ea"/>
                <a:cs typeface="+mn-cs"/>
              </a:defRPr>
            </a:lvl3pPr>
            <a:lvl4pPr marL="1216152" indent="-182880" algn="l" rtl="0" eaLnBrk="1" latinLnBrk="0" hangingPunct="1">
              <a:spcBef>
                <a:spcPct val="20000"/>
              </a:spcBef>
              <a:buClr>
                <a:schemeClr val="accent4"/>
              </a:buClr>
              <a:buFont typeface="Arial"/>
              <a:buChar char="▪"/>
              <a:defRPr kumimoji="0" sz="2000" kern="1200">
                <a:solidFill>
                  <a:schemeClr val="dk1"/>
                </a:solidFill>
                <a:latin typeface="+mn-lt"/>
                <a:ea typeface="+mn-ea"/>
                <a:cs typeface="+mn-cs"/>
              </a:defRPr>
            </a:lvl4pPr>
            <a:lvl5pPr marL="1426464" indent="-182880" algn="l" rtl="0" eaLnBrk="1" latinLnBrk="0" hangingPunct="1">
              <a:spcBef>
                <a:spcPct val="20000"/>
              </a:spcBef>
              <a:buClr>
                <a:schemeClr val="accent5"/>
              </a:buClr>
              <a:buFont typeface="Wingdings 3"/>
              <a:buChar char=""/>
              <a:defRPr kumimoji="0" lang="en-US" sz="2000" kern="1200" smtClean="0">
                <a:solidFill>
                  <a:schemeClr val="dk1"/>
                </a:solidFill>
                <a:latin typeface="+mn-lt"/>
                <a:ea typeface="+mn-ea"/>
                <a:cs typeface="+mn-cs"/>
              </a:defRPr>
            </a:lvl5pPr>
            <a:lvl6pPr marL="1627632" indent="-182880" algn="l" rtl="0" eaLnBrk="1" latinLnBrk="0" hangingPunct="1">
              <a:spcBef>
                <a:spcPct val="20000"/>
              </a:spcBef>
              <a:buClr>
                <a:schemeClr val="accent6"/>
              </a:buClr>
              <a:buSzPct val="100000"/>
              <a:buFont typeface="Wingdings 2"/>
              <a:buChar char=""/>
              <a:defRPr kumimoji="0" sz="2000" kern="1200">
                <a:solidFill>
                  <a:schemeClr val="dk1"/>
                </a:solidFill>
                <a:latin typeface="+mn-lt"/>
                <a:ea typeface="+mn-ea"/>
                <a:cs typeface="+mn-cs"/>
              </a:defRPr>
            </a:lvl6pPr>
            <a:lvl7pPr marL="1828800" indent="-182880" algn="l" rtl="0" eaLnBrk="1" latinLnBrk="0" hangingPunct="1">
              <a:spcBef>
                <a:spcPct val="20000"/>
              </a:spcBef>
              <a:buClr>
                <a:schemeClr val="accent1"/>
              </a:buClr>
              <a:buSzPct val="100000"/>
              <a:buFont typeface="Wingdings 2"/>
              <a:buChar char=""/>
              <a:defRPr kumimoji="0" sz="1800" kern="1200">
                <a:solidFill>
                  <a:schemeClr val="dk1"/>
                </a:solidFill>
                <a:latin typeface="+mn-lt"/>
                <a:ea typeface="+mn-ea"/>
                <a:cs typeface="+mn-cs"/>
              </a:defRPr>
            </a:lvl7pPr>
            <a:lvl8pPr marL="2029968" indent="-182880" algn="l" rtl="0" eaLnBrk="1" latinLnBrk="0" hangingPunct="1">
              <a:spcBef>
                <a:spcPct val="20000"/>
              </a:spcBef>
              <a:buClr>
                <a:schemeClr val="accent2"/>
              </a:buClr>
              <a:buFont typeface="Wingdings 2" pitchFamily="18" charset="2"/>
              <a:buChar char=""/>
              <a:defRPr kumimoji="0" sz="1800" kern="1200">
                <a:solidFill>
                  <a:schemeClr val="dk1"/>
                </a:solidFill>
                <a:latin typeface="+mn-lt"/>
                <a:ea typeface="+mn-ea"/>
                <a:cs typeface="+mn-cs"/>
              </a:defRPr>
            </a:lvl8pPr>
            <a:lvl9pPr marL="2231136" indent="-182880" algn="l" rtl="0" eaLnBrk="1" latinLnBrk="0" hangingPunct="1">
              <a:spcBef>
                <a:spcPct val="20000"/>
              </a:spcBef>
              <a:buClr>
                <a:schemeClr val="accent3"/>
              </a:buClr>
              <a:buFont typeface="Wingdings 2" pitchFamily="18" charset="2"/>
              <a:buChar char=""/>
              <a:defRPr kumimoji="0" sz="1800" kern="1200" baseline="0">
                <a:solidFill>
                  <a:schemeClr val="dk1"/>
                </a:solidFill>
                <a:latin typeface="+mn-lt"/>
                <a:ea typeface="+mn-ea"/>
                <a:cs typeface="+mn-cs"/>
              </a:defRPr>
            </a:lvl9pPr>
            <a:extLst/>
          </a:lstStyle>
          <a:p>
            <a:pPr marL="118872" indent="0">
              <a:buNone/>
            </a:pPr>
            <a:r>
              <a:rPr lang="en-US" sz="2400" b="1" dirty="0">
                <a:solidFill>
                  <a:srgbClr val="0070C0"/>
                </a:solidFill>
                <a:latin typeface="Courier New" pitchFamily="49" charset="0"/>
                <a:cs typeface="Courier New" pitchFamily="49" charset="0"/>
              </a:rPr>
              <a:t>int</a:t>
            </a:r>
            <a:r>
              <a:rPr lang="en-US" sz="2400" b="1" dirty="0">
                <a:solidFill>
                  <a:schemeClr val="tx1"/>
                </a:solidFill>
                <a:latin typeface="Courier New" pitchFamily="49" charset="0"/>
                <a:cs typeface="Courier New" pitchFamily="49" charset="0"/>
              </a:rPr>
              <a:t> </a:t>
            </a:r>
            <a:r>
              <a:rPr lang="en-US" sz="2400" b="1" dirty="0" err="1">
                <a:solidFill>
                  <a:schemeClr val="tx1"/>
                </a:solidFill>
                <a:latin typeface="Courier New" pitchFamily="49" charset="0"/>
                <a:cs typeface="Courier New" pitchFamily="49" charset="0"/>
              </a:rPr>
              <a:t>fd</a:t>
            </a:r>
            <a:r>
              <a:rPr lang="en-US" sz="2400" b="1" dirty="0">
                <a:solidFill>
                  <a:schemeClr val="tx1"/>
                </a:solidFill>
                <a:latin typeface="Courier New" pitchFamily="49" charset="0"/>
                <a:cs typeface="Courier New" pitchFamily="49" charset="0"/>
              </a:rPr>
              <a:t> = open(</a:t>
            </a:r>
            <a:r>
              <a:rPr lang="en-US" sz="2400" b="1" dirty="0">
                <a:solidFill>
                  <a:srgbClr val="C00000"/>
                </a:solidFill>
                <a:latin typeface="Courier New" pitchFamily="49" charset="0"/>
                <a:cs typeface="Courier New" pitchFamily="49" charset="0"/>
              </a:rPr>
              <a:t>"output.dat"</a:t>
            </a:r>
            <a:r>
              <a:rPr lang="en-US" sz="2400" b="1" dirty="0">
                <a:solidFill>
                  <a:schemeClr val="tx1"/>
                </a:solidFill>
                <a:latin typeface="Courier New" pitchFamily="49" charset="0"/>
                <a:cs typeface="Courier New" pitchFamily="49" charset="0"/>
              </a:rPr>
              <a:t>, O_WRONLY | O_CREAT | O_TRUNC, 0644);</a:t>
            </a:r>
          </a:p>
          <a:p>
            <a:pPr marL="118872" indent="0">
              <a:buNone/>
            </a:pPr>
            <a:r>
              <a:rPr lang="en-US" sz="2400" b="1" dirty="0">
                <a:solidFill>
                  <a:srgbClr val="00B050"/>
                </a:solidFill>
                <a:latin typeface="Courier New" pitchFamily="49" charset="0"/>
                <a:cs typeface="Courier New" pitchFamily="49" charset="0"/>
              </a:rPr>
              <a:t>// Write some stuff</a:t>
            </a:r>
          </a:p>
          <a:p>
            <a:pPr marL="118872" indent="0">
              <a:buNone/>
            </a:pPr>
            <a:r>
              <a:rPr lang="en-US" sz="2400" b="1" dirty="0">
                <a:solidFill>
                  <a:schemeClr val="tx1"/>
                </a:solidFill>
                <a:latin typeface="Courier New" pitchFamily="49" charset="0"/>
                <a:cs typeface="Courier New" pitchFamily="49" charset="0"/>
              </a:rPr>
              <a:t>close( </a:t>
            </a:r>
            <a:r>
              <a:rPr lang="en-US" sz="2400" b="1" dirty="0" err="1">
                <a:solidFill>
                  <a:schemeClr val="tx1"/>
                </a:solidFill>
                <a:latin typeface="Courier New" pitchFamily="49" charset="0"/>
                <a:cs typeface="Courier New" pitchFamily="49" charset="0"/>
              </a:rPr>
              <a:t>fd</a:t>
            </a:r>
            <a:r>
              <a:rPr lang="en-US" sz="2400" b="1" dirty="0">
                <a:solidFill>
                  <a:schemeClr val="tx1"/>
                </a:solidFill>
                <a:latin typeface="Courier New" pitchFamily="49" charset="0"/>
                <a:cs typeface="Courier New" pitchFamily="49" charset="0"/>
              </a:rPr>
              <a:t> );</a:t>
            </a:r>
          </a:p>
        </p:txBody>
      </p:sp>
    </p:spTree>
    <p:extLst>
      <p:ext uri="{BB962C8B-B14F-4D97-AF65-F5344CB8AC3E}">
        <p14:creationId xmlns:p14="http://schemas.microsoft.com/office/powerpoint/2010/main" val="20267483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animBg="1"/>
    </p:bld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83C028-B6F3-4F78-9948-A19581050431}"/>
              </a:ext>
            </a:extLst>
          </p:cNvPr>
          <p:cNvSpPr>
            <a:spLocks noGrp="1"/>
          </p:cNvSpPr>
          <p:nvPr>
            <p:ph type="title"/>
          </p:nvPr>
        </p:nvSpPr>
        <p:spPr/>
        <p:txBody>
          <a:bodyPr/>
          <a:lstStyle/>
          <a:p>
            <a:r>
              <a:rPr lang="en-US" dirty="0"/>
              <a:t>Special files</a:t>
            </a:r>
          </a:p>
        </p:txBody>
      </p:sp>
      <p:sp>
        <p:nvSpPr>
          <p:cNvPr id="3" name="Content Placeholder 2">
            <a:extLst>
              <a:ext uri="{FF2B5EF4-FFF2-40B4-BE49-F238E27FC236}">
                <a16:creationId xmlns:a16="http://schemas.microsoft.com/office/drawing/2014/main" id="{A70AB50C-1920-4892-B06E-0E184DE6A01D}"/>
              </a:ext>
            </a:extLst>
          </p:cNvPr>
          <p:cNvSpPr>
            <a:spLocks noGrp="1"/>
          </p:cNvSpPr>
          <p:nvPr>
            <p:ph idx="1"/>
          </p:nvPr>
        </p:nvSpPr>
        <p:spPr>
          <a:xfrm>
            <a:off x="609600" y="1775192"/>
            <a:ext cx="10972800" cy="4854208"/>
          </a:xfrm>
        </p:spPr>
        <p:txBody>
          <a:bodyPr>
            <a:normAutofit fontScale="85000" lnSpcReduction="20000"/>
          </a:bodyPr>
          <a:lstStyle/>
          <a:p>
            <a:r>
              <a:rPr lang="en-US" dirty="0"/>
              <a:t>Linux provides some "special" files</a:t>
            </a:r>
          </a:p>
          <a:p>
            <a:pPr lvl="1"/>
            <a:r>
              <a:rPr lang="en-US" b="1" dirty="0">
                <a:latin typeface="Courier New" panose="02070309020205020404" pitchFamily="49" charset="0"/>
                <a:cs typeface="Courier New" panose="02070309020205020404" pitchFamily="49" charset="0"/>
              </a:rPr>
              <a:t>/dev/full</a:t>
            </a:r>
          </a:p>
          <a:p>
            <a:pPr lvl="2"/>
            <a:r>
              <a:rPr lang="en-US" dirty="0"/>
              <a:t>A file that's says the device is full if you try to write to it, gives unlimited zeroes if you try to read from it</a:t>
            </a:r>
          </a:p>
          <a:p>
            <a:pPr lvl="1"/>
            <a:r>
              <a:rPr lang="en-US" b="1" dirty="0">
                <a:latin typeface="Courier New" panose="02070309020205020404" pitchFamily="49" charset="0"/>
                <a:cs typeface="Courier New" panose="02070309020205020404" pitchFamily="49" charset="0"/>
              </a:rPr>
              <a:t>/dev/null</a:t>
            </a:r>
          </a:p>
          <a:p>
            <a:pPr lvl="2"/>
            <a:r>
              <a:rPr lang="en-US" dirty="0"/>
              <a:t>A file you can write to forever but simple discards the data (while saying that the write succeeded)</a:t>
            </a:r>
          </a:p>
          <a:p>
            <a:pPr lvl="1"/>
            <a:r>
              <a:rPr lang="en-US" b="1" dirty="0">
                <a:latin typeface="Courier New" panose="02070309020205020404" pitchFamily="49" charset="0"/>
                <a:cs typeface="Courier New" panose="02070309020205020404" pitchFamily="49" charset="0"/>
              </a:rPr>
              <a:t>/dev/random</a:t>
            </a:r>
          </a:p>
          <a:p>
            <a:pPr lvl="2"/>
            <a:r>
              <a:rPr lang="en-US" dirty="0"/>
              <a:t>A file you can read a stream of random bytes from</a:t>
            </a:r>
          </a:p>
          <a:p>
            <a:pPr lvl="1"/>
            <a:r>
              <a:rPr lang="en-US" b="1" dirty="0">
                <a:latin typeface="Courier New" panose="02070309020205020404" pitchFamily="49" charset="0"/>
                <a:cs typeface="Courier New" panose="02070309020205020404" pitchFamily="49" charset="0"/>
              </a:rPr>
              <a:t>/dev/zero</a:t>
            </a:r>
          </a:p>
          <a:p>
            <a:pPr lvl="2"/>
            <a:r>
              <a:rPr lang="en-US" dirty="0"/>
              <a:t>A file you can read an unlimited stream of zero bytes from</a:t>
            </a:r>
          </a:p>
          <a:p>
            <a:r>
              <a:rPr lang="en-US" dirty="0"/>
              <a:t>They're not actually files, but you can treat them as if they are</a:t>
            </a:r>
          </a:p>
          <a:p>
            <a:r>
              <a:rPr lang="en-US" dirty="0"/>
              <a:t>They can be useful for testing and sometimes even for the operation of program</a:t>
            </a:r>
          </a:p>
        </p:txBody>
      </p:sp>
    </p:spTree>
    <p:extLst>
      <p:ext uri="{BB962C8B-B14F-4D97-AF65-F5344CB8AC3E}">
        <p14:creationId xmlns:p14="http://schemas.microsoft.com/office/powerpoint/2010/main" val="5814534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30A60D-65AB-49CB-80E1-660BA8B4A670}"/>
              </a:ext>
            </a:extLst>
          </p:cNvPr>
          <p:cNvSpPr>
            <a:spLocks noGrp="1"/>
          </p:cNvSpPr>
          <p:nvPr>
            <p:ph type="title"/>
          </p:nvPr>
        </p:nvSpPr>
        <p:spPr/>
        <p:txBody>
          <a:bodyPr/>
          <a:lstStyle/>
          <a:p>
            <a:r>
              <a:rPr lang="en-US" dirty="0"/>
              <a:t>Unnamed semaphores</a:t>
            </a:r>
          </a:p>
        </p:txBody>
      </p:sp>
      <p:sp>
        <p:nvSpPr>
          <p:cNvPr id="3" name="Content Placeholder 2">
            <a:extLst>
              <a:ext uri="{FF2B5EF4-FFF2-40B4-BE49-F238E27FC236}">
                <a16:creationId xmlns:a16="http://schemas.microsoft.com/office/drawing/2014/main" id="{94CA12F3-5928-489F-B473-61EE440B59B8}"/>
              </a:ext>
            </a:extLst>
          </p:cNvPr>
          <p:cNvSpPr>
            <a:spLocks noGrp="1"/>
          </p:cNvSpPr>
          <p:nvPr>
            <p:ph idx="1"/>
          </p:nvPr>
        </p:nvSpPr>
        <p:spPr/>
        <p:txBody>
          <a:bodyPr>
            <a:normAutofit lnSpcReduction="10000"/>
          </a:bodyPr>
          <a:lstStyle/>
          <a:p>
            <a:r>
              <a:rPr lang="en-US" dirty="0"/>
              <a:t>In order to avoid worrying about names, it's also possible to create unnamed semaphores, using the following functions:</a:t>
            </a:r>
          </a:p>
          <a:p>
            <a:endParaRPr lang="en-US" dirty="0"/>
          </a:p>
          <a:p>
            <a:endParaRPr lang="en-US" dirty="0"/>
          </a:p>
          <a:p>
            <a:pPr lvl="1"/>
            <a:r>
              <a:rPr lang="en-US" dirty="0"/>
              <a:t>Create an unnamed semaphore</a:t>
            </a:r>
          </a:p>
          <a:p>
            <a:pPr lvl="1"/>
            <a:r>
              <a:rPr lang="en-US" b="1" dirty="0" err="1">
                <a:latin typeface="Courier New" panose="02070309020205020404" pitchFamily="49" charset="0"/>
                <a:cs typeface="Courier New" panose="02070309020205020404" pitchFamily="49" charset="0"/>
              </a:rPr>
              <a:t>pshared</a:t>
            </a:r>
            <a:r>
              <a:rPr lang="en-US" dirty="0"/>
              <a:t> is 0 if used only by threads of the same process and non-zero is shared by different processes</a:t>
            </a:r>
          </a:p>
          <a:p>
            <a:pPr lvl="1"/>
            <a:endParaRPr lang="en-US" dirty="0"/>
          </a:p>
          <a:p>
            <a:pPr lvl="1"/>
            <a:endParaRPr lang="en-US" dirty="0"/>
          </a:p>
          <a:p>
            <a:pPr lvl="1"/>
            <a:r>
              <a:rPr lang="en-US" dirty="0"/>
              <a:t>Delete an unnamed semaphore</a:t>
            </a:r>
          </a:p>
        </p:txBody>
      </p:sp>
      <p:sp>
        <p:nvSpPr>
          <p:cNvPr id="4" name="Content Placeholder 2">
            <a:extLst>
              <a:ext uri="{FF2B5EF4-FFF2-40B4-BE49-F238E27FC236}">
                <a16:creationId xmlns:a16="http://schemas.microsoft.com/office/drawing/2014/main" id="{19BCAE2F-2957-43C9-B5D3-CE300CCAA1E7}"/>
              </a:ext>
            </a:extLst>
          </p:cNvPr>
          <p:cNvSpPr txBox="1">
            <a:spLocks/>
          </p:cNvSpPr>
          <p:nvPr/>
        </p:nvSpPr>
        <p:spPr>
          <a:xfrm>
            <a:off x="304800" y="2971800"/>
            <a:ext cx="11201400" cy="609600"/>
          </a:xfrm>
          <a:prstGeom prst="rect">
            <a:avLst/>
          </a:prstGeom>
          <a:ln/>
        </p:spPr>
        <p:style>
          <a:lnRef idx="1">
            <a:schemeClr val="dk1"/>
          </a:lnRef>
          <a:fillRef idx="2">
            <a:schemeClr val="dk1"/>
          </a:fillRef>
          <a:effectRef idx="1">
            <a:schemeClr val="dk1"/>
          </a:effectRef>
          <a:fontRef idx="minor">
            <a:schemeClr val="dk1"/>
          </a:fontRef>
        </p:style>
        <p:txBody>
          <a:bodyPr vert="horz" lIns="54864" tIns="91440" rtlCol="0" anchor="ctr">
            <a:normAutofit fontScale="92500"/>
          </a:bodyPr>
          <a:lstStyle/>
          <a:p>
            <a:pPr marL="438912" indent="-320040">
              <a:buClr>
                <a:schemeClr val="accent1"/>
              </a:buClr>
              <a:buSzPct val="80000"/>
              <a:defRPr/>
            </a:pPr>
            <a:r>
              <a:rPr lang="en-US" sz="2500" b="1" dirty="0">
                <a:solidFill>
                  <a:srgbClr val="0070C0"/>
                </a:solidFill>
                <a:latin typeface="Courier New" pitchFamily="49" charset="0"/>
                <a:cs typeface="Courier New" pitchFamily="49" charset="0"/>
              </a:rPr>
              <a:t>int </a:t>
            </a:r>
            <a:r>
              <a:rPr lang="en-US" sz="2500" b="1" dirty="0" err="1">
                <a:solidFill>
                  <a:schemeClr val="tx1"/>
                </a:solidFill>
                <a:latin typeface="Courier New" pitchFamily="49" charset="0"/>
                <a:cs typeface="Courier New" pitchFamily="49" charset="0"/>
              </a:rPr>
              <a:t>sem_init</a:t>
            </a:r>
            <a:r>
              <a:rPr lang="en-US" sz="2500" b="1" dirty="0">
                <a:solidFill>
                  <a:schemeClr val="tx1"/>
                </a:solidFill>
                <a:latin typeface="Courier New" pitchFamily="49" charset="0"/>
                <a:cs typeface="Courier New" pitchFamily="49" charset="0"/>
              </a:rPr>
              <a:t> (</a:t>
            </a:r>
            <a:r>
              <a:rPr lang="en-US" sz="2500" b="1" dirty="0" err="1">
                <a:solidFill>
                  <a:schemeClr val="tx1"/>
                </a:solidFill>
                <a:latin typeface="Courier New" pitchFamily="49" charset="0"/>
                <a:cs typeface="Courier New" pitchFamily="49" charset="0"/>
              </a:rPr>
              <a:t>sem_t</a:t>
            </a:r>
            <a:r>
              <a:rPr lang="en-US" sz="2500" b="1" dirty="0">
                <a:solidFill>
                  <a:schemeClr val="tx1"/>
                </a:solidFill>
                <a:latin typeface="Courier New" pitchFamily="49" charset="0"/>
                <a:cs typeface="Courier New" pitchFamily="49" charset="0"/>
              </a:rPr>
              <a:t> *</a:t>
            </a:r>
            <a:r>
              <a:rPr lang="en-US" sz="2500" b="1" dirty="0" err="1">
                <a:solidFill>
                  <a:schemeClr val="tx1"/>
                </a:solidFill>
                <a:latin typeface="Courier New" pitchFamily="49" charset="0"/>
                <a:cs typeface="Courier New" pitchFamily="49" charset="0"/>
              </a:rPr>
              <a:t>sem</a:t>
            </a:r>
            <a:r>
              <a:rPr lang="en-US" sz="2500" b="1" dirty="0">
                <a:solidFill>
                  <a:schemeClr val="tx1"/>
                </a:solidFill>
                <a:latin typeface="Courier New" pitchFamily="49" charset="0"/>
                <a:cs typeface="Courier New" pitchFamily="49" charset="0"/>
              </a:rPr>
              <a:t>, </a:t>
            </a:r>
            <a:r>
              <a:rPr lang="en-US" sz="2500" b="1" dirty="0">
                <a:solidFill>
                  <a:srgbClr val="0070C0"/>
                </a:solidFill>
                <a:latin typeface="Courier New" pitchFamily="49" charset="0"/>
                <a:cs typeface="Courier New" pitchFamily="49" charset="0"/>
              </a:rPr>
              <a:t>int</a:t>
            </a:r>
            <a:r>
              <a:rPr lang="en-US" sz="2500" b="1" dirty="0">
                <a:solidFill>
                  <a:schemeClr val="tx1"/>
                </a:solidFill>
                <a:latin typeface="Courier New" pitchFamily="49" charset="0"/>
                <a:cs typeface="Courier New" pitchFamily="49" charset="0"/>
              </a:rPr>
              <a:t> </a:t>
            </a:r>
            <a:r>
              <a:rPr lang="en-US" sz="2500" b="1" dirty="0" err="1">
                <a:solidFill>
                  <a:schemeClr val="tx1"/>
                </a:solidFill>
                <a:latin typeface="Courier New" pitchFamily="49" charset="0"/>
                <a:cs typeface="Courier New" pitchFamily="49" charset="0"/>
              </a:rPr>
              <a:t>pshared</a:t>
            </a:r>
            <a:r>
              <a:rPr lang="en-US" sz="2500" b="1" dirty="0">
                <a:solidFill>
                  <a:schemeClr val="tx1"/>
                </a:solidFill>
                <a:latin typeface="Courier New" pitchFamily="49" charset="0"/>
                <a:cs typeface="Courier New" pitchFamily="49" charset="0"/>
              </a:rPr>
              <a:t>, </a:t>
            </a:r>
            <a:r>
              <a:rPr lang="en-US" sz="2500" b="1" dirty="0">
                <a:solidFill>
                  <a:srgbClr val="0070C0"/>
                </a:solidFill>
                <a:latin typeface="Courier New" pitchFamily="49" charset="0"/>
                <a:cs typeface="Courier New" pitchFamily="49" charset="0"/>
              </a:rPr>
              <a:t>unsigned int </a:t>
            </a:r>
            <a:r>
              <a:rPr lang="en-US" sz="2500" b="1" dirty="0">
                <a:solidFill>
                  <a:schemeClr val="tx1"/>
                </a:solidFill>
                <a:latin typeface="Courier New" pitchFamily="49" charset="0"/>
                <a:cs typeface="Courier New" pitchFamily="49" charset="0"/>
              </a:rPr>
              <a:t>value);</a:t>
            </a:r>
          </a:p>
        </p:txBody>
      </p:sp>
      <p:sp>
        <p:nvSpPr>
          <p:cNvPr id="5" name="Content Placeholder 2">
            <a:extLst>
              <a:ext uri="{FF2B5EF4-FFF2-40B4-BE49-F238E27FC236}">
                <a16:creationId xmlns:a16="http://schemas.microsoft.com/office/drawing/2014/main" id="{1CDF771A-9084-4742-AF0D-85DB00A6C3B6}"/>
              </a:ext>
            </a:extLst>
          </p:cNvPr>
          <p:cNvSpPr txBox="1">
            <a:spLocks/>
          </p:cNvSpPr>
          <p:nvPr/>
        </p:nvSpPr>
        <p:spPr>
          <a:xfrm>
            <a:off x="304800" y="5105400"/>
            <a:ext cx="11201400" cy="609600"/>
          </a:xfrm>
          <a:prstGeom prst="rect">
            <a:avLst/>
          </a:prstGeom>
          <a:ln/>
        </p:spPr>
        <p:style>
          <a:lnRef idx="1">
            <a:schemeClr val="dk1"/>
          </a:lnRef>
          <a:fillRef idx="2">
            <a:schemeClr val="dk1"/>
          </a:fillRef>
          <a:effectRef idx="1">
            <a:schemeClr val="dk1"/>
          </a:effectRef>
          <a:fontRef idx="minor">
            <a:schemeClr val="dk1"/>
          </a:fontRef>
        </p:style>
        <p:txBody>
          <a:bodyPr vert="horz" lIns="54864" tIns="91440" rtlCol="0" anchor="ctr">
            <a:normAutofit/>
          </a:bodyPr>
          <a:lstStyle/>
          <a:p>
            <a:pPr marL="438912" indent="-320040">
              <a:buClr>
                <a:schemeClr val="accent1"/>
              </a:buClr>
              <a:buSzPct val="80000"/>
              <a:defRPr/>
            </a:pPr>
            <a:r>
              <a:rPr lang="pt-BR" sz="2500" b="1" dirty="0">
                <a:solidFill>
                  <a:srgbClr val="0070C0"/>
                </a:solidFill>
                <a:latin typeface="Courier New" pitchFamily="49" charset="0"/>
                <a:cs typeface="Courier New" pitchFamily="49" charset="0"/>
              </a:rPr>
              <a:t>int </a:t>
            </a:r>
            <a:r>
              <a:rPr lang="pt-BR" sz="2500" b="1" dirty="0">
                <a:solidFill>
                  <a:schemeClr val="tx1"/>
                </a:solidFill>
                <a:latin typeface="Courier New" pitchFamily="49" charset="0"/>
                <a:cs typeface="Courier New" pitchFamily="49" charset="0"/>
              </a:rPr>
              <a:t>sem_destroy (sem_t *sem);</a:t>
            </a:r>
            <a:endParaRPr lang="en-US" sz="2500" b="1" dirty="0">
              <a:solidFill>
                <a:schemeClr val="tx1"/>
              </a:solidFill>
              <a:latin typeface="Courier New" pitchFamily="49" charset="0"/>
              <a:cs typeface="Courier New" pitchFamily="49" charset="0"/>
            </a:endParaRPr>
          </a:p>
        </p:txBody>
      </p:sp>
    </p:spTree>
    <p:extLst>
      <p:ext uri="{BB962C8B-B14F-4D97-AF65-F5344CB8AC3E}">
        <p14:creationId xmlns:p14="http://schemas.microsoft.com/office/powerpoint/2010/main" val="10764100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4" grpId="0" animBg="1"/>
      <p:bldP spid="5" grpId="0" animBg="1"/>
    </p:bld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Writing to files</a:t>
            </a:r>
            <a:endParaRPr lang="en-US" dirty="0">
              <a:latin typeface="Courier New" pitchFamily="49" charset="0"/>
              <a:cs typeface="Courier New" pitchFamily="49" charset="0"/>
            </a:endParaRPr>
          </a:p>
        </p:txBody>
      </p:sp>
      <p:sp>
        <p:nvSpPr>
          <p:cNvPr id="3" name="Content Placeholder 2"/>
          <p:cNvSpPr>
            <a:spLocks noGrp="1"/>
          </p:cNvSpPr>
          <p:nvPr>
            <p:ph idx="1"/>
          </p:nvPr>
        </p:nvSpPr>
        <p:spPr>
          <a:xfrm>
            <a:off x="609600" y="1775193"/>
            <a:ext cx="10972800" cy="2492008"/>
          </a:xfrm>
        </p:spPr>
        <p:txBody>
          <a:bodyPr>
            <a:normAutofit fontScale="92500" lnSpcReduction="20000"/>
          </a:bodyPr>
          <a:lstStyle/>
          <a:p>
            <a:r>
              <a:rPr lang="en-US" dirty="0"/>
              <a:t>Writing to a file is almost the same as reading</a:t>
            </a:r>
          </a:p>
          <a:p>
            <a:r>
              <a:rPr lang="en-US" dirty="0"/>
              <a:t>Arguments to the </a:t>
            </a:r>
            <a:r>
              <a:rPr lang="en-US" b="1" dirty="0">
                <a:latin typeface="Courier New" pitchFamily="49" charset="0"/>
                <a:cs typeface="Courier New" pitchFamily="49" charset="0"/>
              </a:rPr>
              <a:t>write()</a:t>
            </a:r>
            <a:r>
              <a:rPr lang="en-US" dirty="0"/>
              <a:t> function are</a:t>
            </a:r>
          </a:p>
          <a:p>
            <a:pPr lvl="1"/>
            <a:r>
              <a:rPr lang="en-US" dirty="0"/>
              <a:t>The file descriptor</a:t>
            </a:r>
          </a:p>
          <a:p>
            <a:pPr lvl="1"/>
            <a:r>
              <a:rPr lang="en-US" dirty="0"/>
              <a:t>A pointer to the memory to write from</a:t>
            </a:r>
          </a:p>
          <a:p>
            <a:pPr lvl="1"/>
            <a:r>
              <a:rPr lang="en-US" dirty="0"/>
              <a:t>The number of bytes to write</a:t>
            </a:r>
          </a:p>
          <a:p>
            <a:r>
              <a:rPr lang="en-US" dirty="0"/>
              <a:t>Its return value is the number of bytes successfully written</a:t>
            </a:r>
          </a:p>
          <a:p>
            <a:endParaRPr lang="en-US" dirty="0"/>
          </a:p>
        </p:txBody>
      </p:sp>
      <p:sp>
        <p:nvSpPr>
          <p:cNvPr id="4" name="Content Placeholder 4"/>
          <p:cNvSpPr txBox="1">
            <a:spLocks/>
          </p:cNvSpPr>
          <p:nvPr/>
        </p:nvSpPr>
        <p:spPr>
          <a:xfrm>
            <a:off x="609600" y="4343400"/>
            <a:ext cx="10972800" cy="2133600"/>
          </a:xfrm>
          <a:prstGeom prst="rect">
            <a:avLst/>
          </a:prstGeom>
        </p:spPr>
        <p:style>
          <a:lnRef idx="1">
            <a:schemeClr val="dk1"/>
          </a:lnRef>
          <a:fillRef idx="2">
            <a:schemeClr val="dk1"/>
          </a:fillRef>
          <a:effectRef idx="1">
            <a:schemeClr val="dk1"/>
          </a:effectRef>
          <a:fontRef idx="minor">
            <a:schemeClr val="dk1"/>
          </a:fontRef>
        </p:style>
        <p:txBody>
          <a:bodyPr vert="horz" lIns="54864" tIns="91440" rtlCol="0" anchor="ctr">
            <a:normAutofit fontScale="92500"/>
          </a:bodyPr>
          <a:lstStyle>
            <a:lvl1pPr marL="438912" indent="-320040" algn="l" rtl="0" eaLnBrk="1" latinLnBrk="0" hangingPunct="1">
              <a:spcBef>
                <a:spcPts val="0"/>
              </a:spcBef>
              <a:buClr>
                <a:schemeClr val="accent1"/>
              </a:buClr>
              <a:buSzPct val="80000"/>
              <a:buFont typeface="Wingdings 2"/>
              <a:buChar char=""/>
              <a:defRPr kumimoji="0" sz="3200" kern="1200">
                <a:solidFill>
                  <a:schemeClr val="dk1"/>
                </a:solidFill>
                <a:latin typeface="+mn-lt"/>
                <a:ea typeface="+mn-ea"/>
                <a:cs typeface="+mn-cs"/>
              </a:defRPr>
            </a:lvl1pPr>
            <a:lvl2pPr marL="731520" indent="-274320" algn="l" rtl="0" eaLnBrk="1" latinLnBrk="0" hangingPunct="1">
              <a:spcBef>
                <a:spcPct val="20000"/>
              </a:spcBef>
              <a:buClr>
                <a:schemeClr val="accent2"/>
              </a:buClr>
              <a:buSzPct val="90000"/>
              <a:buFont typeface="Wingdings"/>
              <a:buChar char=""/>
              <a:defRPr kumimoji="0" sz="2800" kern="1200">
                <a:solidFill>
                  <a:schemeClr val="dk1"/>
                </a:solidFill>
                <a:latin typeface="+mn-lt"/>
                <a:ea typeface="+mn-ea"/>
                <a:cs typeface="+mn-cs"/>
              </a:defRPr>
            </a:lvl2pPr>
            <a:lvl3pPr marL="996696" indent="-228600" algn="l" rtl="0" eaLnBrk="1" latinLnBrk="0" hangingPunct="1">
              <a:spcBef>
                <a:spcPct val="20000"/>
              </a:spcBef>
              <a:buClr>
                <a:schemeClr val="accent3"/>
              </a:buClr>
              <a:buFont typeface="Arial"/>
              <a:buChar char="▪"/>
              <a:defRPr kumimoji="0" sz="2400" kern="1200">
                <a:solidFill>
                  <a:schemeClr val="dk1"/>
                </a:solidFill>
                <a:latin typeface="+mn-lt"/>
                <a:ea typeface="+mn-ea"/>
                <a:cs typeface="+mn-cs"/>
              </a:defRPr>
            </a:lvl3pPr>
            <a:lvl4pPr marL="1216152" indent="-182880" algn="l" rtl="0" eaLnBrk="1" latinLnBrk="0" hangingPunct="1">
              <a:spcBef>
                <a:spcPct val="20000"/>
              </a:spcBef>
              <a:buClr>
                <a:schemeClr val="accent4"/>
              </a:buClr>
              <a:buFont typeface="Arial"/>
              <a:buChar char="▪"/>
              <a:defRPr kumimoji="0" sz="2000" kern="1200">
                <a:solidFill>
                  <a:schemeClr val="dk1"/>
                </a:solidFill>
                <a:latin typeface="+mn-lt"/>
                <a:ea typeface="+mn-ea"/>
                <a:cs typeface="+mn-cs"/>
              </a:defRPr>
            </a:lvl4pPr>
            <a:lvl5pPr marL="1426464" indent="-182880" algn="l" rtl="0" eaLnBrk="1" latinLnBrk="0" hangingPunct="1">
              <a:spcBef>
                <a:spcPct val="20000"/>
              </a:spcBef>
              <a:buClr>
                <a:schemeClr val="accent5"/>
              </a:buClr>
              <a:buFont typeface="Wingdings 3"/>
              <a:buChar char=""/>
              <a:defRPr kumimoji="0" lang="en-US" sz="2000" kern="1200" smtClean="0">
                <a:solidFill>
                  <a:schemeClr val="dk1"/>
                </a:solidFill>
                <a:latin typeface="+mn-lt"/>
                <a:ea typeface="+mn-ea"/>
                <a:cs typeface="+mn-cs"/>
              </a:defRPr>
            </a:lvl5pPr>
            <a:lvl6pPr marL="1627632" indent="-182880" algn="l" rtl="0" eaLnBrk="1" latinLnBrk="0" hangingPunct="1">
              <a:spcBef>
                <a:spcPct val="20000"/>
              </a:spcBef>
              <a:buClr>
                <a:schemeClr val="accent6"/>
              </a:buClr>
              <a:buSzPct val="100000"/>
              <a:buFont typeface="Wingdings 2"/>
              <a:buChar char=""/>
              <a:defRPr kumimoji="0" sz="2000" kern="1200">
                <a:solidFill>
                  <a:schemeClr val="dk1"/>
                </a:solidFill>
                <a:latin typeface="+mn-lt"/>
                <a:ea typeface="+mn-ea"/>
                <a:cs typeface="+mn-cs"/>
              </a:defRPr>
            </a:lvl6pPr>
            <a:lvl7pPr marL="1828800" indent="-182880" algn="l" rtl="0" eaLnBrk="1" latinLnBrk="0" hangingPunct="1">
              <a:spcBef>
                <a:spcPct val="20000"/>
              </a:spcBef>
              <a:buClr>
                <a:schemeClr val="accent1"/>
              </a:buClr>
              <a:buSzPct val="100000"/>
              <a:buFont typeface="Wingdings 2"/>
              <a:buChar char=""/>
              <a:defRPr kumimoji="0" sz="1800" kern="1200">
                <a:solidFill>
                  <a:schemeClr val="dk1"/>
                </a:solidFill>
                <a:latin typeface="+mn-lt"/>
                <a:ea typeface="+mn-ea"/>
                <a:cs typeface="+mn-cs"/>
              </a:defRPr>
            </a:lvl7pPr>
            <a:lvl8pPr marL="2029968" indent="-182880" algn="l" rtl="0" eaLnBrk="1" latinLnBrk="0" hangingPunct="1">
              <a:spcBef>
                <a:spcPct val="20000"/>
              </a:spcBef>
              <a:buClr>
                <a:schemeClr val="accent2"/>
              </a:buClr>
              <a:buFont typeface="Wingdings 2" pitchFamily="18" charset="2"/>
              <a:buChar char=""/>
              <a:defRPr kumimoji="0" sz="1800" kern="1200">
                <a:solidFill>
                  <a:schemeClr val="dk1"/>
                </a:solidFill>
                <a:latin typeface="+mn-lt"/>
                <a:ea typeface="+mn-ea"/>
                <a:cs typeface="+mn-cs"/>
              </a:defRPr>
            </a:lvl8pPr>
            <a:lvl9pPr marL="2231136" indent="-182880" algn="l" rtl="0" eaLnBrk="1" latinLnBrk="0" hangingPunct="1">
              <a:spcBef>
                <a:spcPct val="20000"/>
              </a:spcBef>
              <a:buClr>
                <a:schemeClr val="accent3"/>
              </a:buClr>
              <a:buFont typeface="Wingdings 2" pitchFamily="18" charset="2"/>
              <a:buChar char=""/>
              <a:defRPr kumimoji="0" sz="1800" kern="1200" baseline="0">
                <a:solidFill>
                  <a:schemeClr val="dk1"/>
                </a:solidFill>
                <a:latin typeface="+mn-lt"/>
                <a:ea typeface="+mn-ea"/>
                <a:cs typeface="+mn-cs"/>
              </a:defRPr>
            </a:lvl9pPr>
            <a:extLst/>
          </a:lstStyle>
          <a:p>
            <a:pPr marL="118872" indent="0">
              <a:buNone/>
            </a:pPr>
            <a:r>
              <a:rPr lang="en-US" sz="2200" b="1" dirty="0">
                <a:solidFill>
                  <a:srgbClr val="0070C0"/>
                </a:solidFill>
                <a:latin typeface="Courier New" pitchFamily="49" charset="0"/>
                <a:cs typeface="Courier New" pitchFamily="49" charset="0"/>
              </a:rPr>
              <a:t>int</a:t>
            </a:r>
            <a:r>
              <a:rPr lang="en-US" sz="2200" b="1" dirty="0">
                <a:solidFill>
                  <a:schemeClr val="tx1"/>
                </a:solidFill>
                <a:latin typeface="Courier New" pitchFamily="49" charset="0"/>
                <a:cs typeface="Courier New" pitchFamily="49" charset="0"/>
              </a:rPr>
              <a:t> </a:t>
            </a:r>
            <a:r>
              <a:rPr lang="en-US" sz="2200" b="1" dirty="0" err="1">
                <a:solidFill>
                  <a:schemeClr val="tx1"/>
                </a:solidFill>
                <a:latin typeface="Courier New" pitchFamily="49" charset="0"/>
                <a:cs typeface="Courier New" pitchFamily="49" charset="0"/>
              </a:rPr>
              <a:t>fd</a:t>
            </a:r>
            <a:r>
              <a:rPr lang="en-US" sz="2200" b="1" dirty="0">
                <a:solidFill>
                  <a:schemeClr val="tx1"/>
                </a:solidFill>
                <a:latin typeface="Courier New" pitchFamily="49" charset="0"/>
                <a:cs typeface="Courier New" pitchFamily="49" charset="0"/>
              </a:rPr>
              <a:t> = open(</a:t>
            </a:r>
            <a:r>
              <a:rPr lang="en-US" sz="2200" b="1" dirty="0">
                <a:solidFill>
                  <a:srgbClr val="C00000"/>
                </a:solidFill>
                <a:latin typeface="Courier New" pitchFamily="49" charset="0"/>
                <a:cs typeface="Courier New" pitchFamily="49" charset="0"/>
              </a:rPr>
              <a:t>"output.dat"</a:t>
            </a:r>
            <a:r>
              <a:rPr lang="en-US" sz="2200" b="1" dirty="0">
                <a:solidFill>
                  <a:schemeClr val="tx1"/>
                </a:solidFill>
                <a:latin typeface="Courier New" pitchFamily="49" charset="0"/>
                <a:cs typeface="Courier New" pitchFamily="49" charset="0"/>
              </a:rPr>
              <a:t>, O_WRONLY | O_CREAT | O_TRUNC, 0644);</a:t>
            </a:r>
          </a:p>
          <a:p>
            <a:pPr marL="118872" indent="0">
              <a:buNone/>
            </a:pPr>
            <a:r>
              <a:rPr lang="en-US" sz="2200" b="1" dirty="0" err="1">
                <a:solidFill>
                  <a:srgbClr val="0070C0"/>
                </a:solidFill>
                <a:latin typeface="Courier New" pitchFamily="49" charset="0"/>
                <a:cs typeface="Courier New" pitchFamily="49" charset="0"/>
              </a:rPr>
              <a:t>int</a:t>
            </a:r>
            <a:r>
              <a:rPr lang="en-US" sz="2200" b="1" dirty="0">
                <a:solidFill>
                  <a:schemeClr val="tx1"/>
                </a:solidFill>
                <a:latin typeface="Courier New" pitchFamily="49" charset="0"/>
                <a:cs typeface="Courier New" pitchFamily="49" charset="0"/>
              </a:rPr>
              <a:t> buffer[100];</a:t>
            </a:r>
          </a:p>
          <a:p>
            <a:pPr marL="118872" indent="0">
              <a:buNone/>
            </a:pPr>
            <a:r>
              <a:rPr lang="en-US" sz="2200" b="1" dirty="0" err="1">
                <a:solidFill>
                  <a:srgbClr val="0070C0"/>
                </a:solidFill>
                <a:latin typeface="Courier New" pitchFamily="49" charset="0"/>
                <a:cs typeface="Courier New" pitchFamily="49" charset="0"/>
              </a:rPr>
              <a:t>int</a:t>
            </a:r>
            <a:r>
              <a:rPr lang="en-US" sz="2200" b="1" dirty="0">
                <a:solidFill>
                  <a:schemeClr val="tx1"/>
                </a:solidFill>
                <a:latin typeface="Courier New" pitchFamily="49" charset="0"/>
                <a:cs typeface="Courier New" pitchFamily="49" charset="0"/>
              </a:rPr>
              <a:t> </a:t>
            </a:r>
            <a:r>
              <a:rPr lang="en-US" sz="2200" b="1" dirty="0" err="1">
                <a:solidFill>
                  <a:schemeClr val="tx1"/>
                </a:solidFill>
                <a:latin typeface="Courier New" pitchFamily="49" charset="0"/>
                <a:cs typeface="Courier New" pitchFamily="49" charset="0"/>
              </a:rPr>
              <a:t>i</a:t>
            </a:r>
            <a:r>
              <a:rPr lang="en-US" sz="2200" b="1" dirty="0">
                <a:solidFill>
                  <a:schemeClr val="tx1"/>
                </a:solidFill>
                <a:latin typeface="Courier New" pitchFamily="49" charset="0"/>
                <a:cs typeface="Courier New" pitchFamily="49" charset="0"/>
              </a:rPr>
              <a:t> = 0;</a:t>
            </a:r>
          </a:p>
          <a:p>
            <a:pPr marL="118872" indent="0">
              <a:buNone/>
            </a:pPr>
            <a:r>
              <a:rPr lang="en-US" sz="2200" b="1" dirty="0">
                <a:solidFill>
                  <a:srgbClr val="0070C0"/>
                </a:solidFill>
                <a:latin typeface="Courier New" pitchFamily="49" charset="0"/>
                <a:cs typeface="Courier New" pitchFamily="49" charset="0"/>
              </a:rPr>
              <a:t>for </a:t>
            </a:r>
            <a:r>
              <a:rPr lang="en-US" sz="2200" b="1" dirty="0">
                <a:solidFill>
                  <a:schemeClr val="tx1"/>
                </a:solidFill>
                <a:latin typeface="Courier New" pitchFamily="49" charset="0"/>
                <a:cs typeface="Courier New" pitchFamily="49" charset="0"/>
              </a:rPr>
              <a:t>(</a:t>
            </a:r>
            <a:r>
              <a:rPr lang="en-US" sz="2200" b="1" dirty="0" err="1">
                <a:solidFill>
                  <a:schemeClr val="tx1"/>
                </a:solidFill>
                <a:latin typeface="Courier New" pitchFamily="49" charset="0"/>
                <a:cs typeface="Courier New" pitchFamily="49" charset="0"/>
              </a:rPr>
              <a:t>i</a:t>
            </a:r>
            <a:r>
              <a:rPr lang="en-US" sz="2200" b="1" dirty="0">
                <a:solidFill>
                  <a:schemeClr val="tx1"/>
                </a:solidFill>
                <a:latin typeface="Courier New" pitchFamily="49" charset="0"/>
                <a:cs typeface="Courier New" pitchFamily="49" charset="0"/>
              </a:rPr>
              <a:t> = 0; </a:t>
            </a:r>
            <a:r>
              <a:rPr lang="en-US" sz="2200" b="1" dirty="0" err="1">
                <a:solidFill>
                  <a:schemeClr val="tx1"/>
                </a:solidFill>
                <a:latin typeface="Courier New" pitchFamily="49" charset="0"/>
                <a:cs typeface="Courier New" pitchFamily="49" charset="0"/>
              </a:rPr>
              <a:t>i</a:t>
            </a:r>
            <a:r>
              <a:rPr lang="en-US" sz="2200" b="1" dirty="0">
                <a:solidFill>
                  <a:schemeClr val="tx1"/>
                </a:solidFill>
                <a:latin typeface="Courier New" pitchFamily="49" charset="0"/>
                <a:cs typeface="Courier New" pitchFamily="49" charset="0"/>
              </a:rPr>
              <a:t> &lt; 100; ++</a:t>
            </a:r>
            <a:r>
              <a:rPr lang="en-US" sz="2200" b="1" dirty="0" err="1">
                <a:solidFill>
                  <a:schemeClr val="tx1"/>
                </a:solidFill>
                <a:latin typeface="Courier New" pitchFamily="49" charset="0"/>
                <a:cs typeface="Courier New" pitchFamily="49" charset="0"/>
              </a:rPr>
              <a:t>i</a:t>
            </a:r>
            <a:r>
              <a:rPr lang="en-US" sz="2200" b="1" dirty="0">
                <a:solidFill>
                  <a:schemeClr val="tx1"/>
                </a:solidFill>
                <a:latin typeface="Courier New" pitchFamily="49" charset="0"/>
                <a:cs typeface="Courier New" pitchFamily="49" charset="0"/>
              </a:rPr>
              <a:t>)</a:t>
            </a:r>
          </a:p>
          <a:p>
            <a:pPr marL="118872" indent="0">
              <a:buNone/>
            </a:pPr>
            <a:r>
              <a:rPr lang="en-US" sz="2200" b="1" dirty="0">
                <a:solidFill>
                  <a:schemeClr val="tx1"/>
                </a:solidFill>
                <a:latin typeface="Courier New" pitchFamily="49" charset="0"/>
                <a:cs typeface="Courier New" pitchFamily="49" charset="0"/>
              </a:rPr>
              <a:t>	buffer[</a:t>
            </a:r>
            <a:r>
              <a:rPr lang="en-US" sz="2200" b="1" dirty="0" err="1">
                <a:solidFill>
                  <a:schemeClr val="tx1"/>
                </a:solidFill>
                <a:latin typeface="Courier New" pitchFamily="49" charset="0"/>
                <a:cs typeface="Courier New" pitchFamily="49" charset="0"/>
              </a:rPr>
              <a:t>i</a:t>
            </a:r>
            <a:r>
              <a:rPr lang="en-US" sz="2200" b="1" dirty="0">
                <a:solidFill>
                  <a:schemeClr val="tx1"/>
                </a:solidFill>
                <a:latin typeface="Courier New" pitchFamily="49" charset="0"/>
                <a:cs typeface="Courier New" pitchFamily="49" charset="0"/>
              </a:rPr>
              <a:t>] = </a:t>
            </a:r>
            <a:r>
              <a:rPr lang="en-US" sz="2200" b="1" dirty="0" err="1">
                <a:solidFill>
                  <a:schemeClr val="tx1"/>
                </a:solidFill>
                <a:latin typeface="Courier New" pitchFamily="49" charset="0"/>
                <a:cs typeface="Courier New" pitchFamily="49" charset="0"/>
              </a:rPr>
              <a:t>i</a:t>
            </a:r>
            <a:r>
              <a:rPr lang="en-US" sz="2200" b="1" dirty="0">
                <a:solidFill>
                  <a:schemeClr val="tx1"/>
                </a:solidFill>
                <a:latin typeface="Courier New" pitchFamily="49" charset="0"/>
                <a:cs typeface="Courier New" pitchFamily="49" charset="0"/>
              </a:rPr>
              <a:t> + 1;</a:t>
            </a:r>
          </a:p>
          <a:p>
            <a:pPr marL="118872" indent="0">
              <a:buNone/>
            </a:pPr>
            <a:r>
              <a:rPr lang="en-US" sz="2200" b="1" dirty="0">
                <a:solidFill>
                  <a:schemeClr val="tx1"/>
                </a:solidFill>
                <a:latin typeface="Courier New" pitchFamily="49" charset="0"/>
                <a:cs typeface="Courier New" pitchFamily="49" charset="0"/>
              </a:rPr>
              <a:t>write( </a:t>
            </a:r>
            <a:r>
              <a:rPr lang="en-US" sz="2200" b="1" dirty="0" err="1">
                <a:solidFill>
                  <a:schemeClr val="tx1"/>
                </a:solidFill>
                <a:latin typeface="Courier New" pitchFamily="49" charset="0"/>
                <a:cs typeface="Courier New" pitchFamily="49" charset="0"/>
              </a:rPr>
              <a:t>fd</a:t>
            </a:r>
            <a:r>
              <a:rPr lang="en-US" sz="2200" b="1" dirty="0">
                <a:solidFill>
                  <a:schemeClr val="tx1"/>
                </a:solidFill>
                <a:latin typeface="Courier New" pitchFamily="49" charset="0"/>
                <a:cs typeface="Courier New" pitchFamily="49" charset="0"/>
              </a:rPr>
              <a:t>, buffer, </a:t>
            </a:r>
            <a:r>
              <a:rPr lang="en-US" sz="2200" b="1" dirty="0" err="1">
                <a:solidFill>
                  <a:srgbClr val="0070C0"/>
                </a:solidFill>
                <a:latin typeface="Courier New" pitchFamily="49" charset="0"/>
                <a:cs typeface="Courier New" pitchFamily="49" charset="0"/>
              </a:rPr>
              <a:t>sizeof</a:t>
            </a:r>
            <a:r>
              <a:rPr lang="en-US" sz="2200" b="1" dirty="0">
                <a:solidFill>
                  <a:schemeClr val="tx1"/>
                </a:solidFill>
                <a:latin typeface="Courier New" pitchFamily="49" charset="0"/>
                <a:cs typeface="Courier New" pitchFamily="49" charset="0"/>
              </a:rPr>
              <a:t>(</a:t>
            </a:r>
            <a:r>
              <a:rPr lang="en-US" sz="2200" b="1" dirty="0" err="1">
                <a:solidFill>
                  <a:srgbClr val="0070C0"/>
                </a:solidFill>
                <a:latin typeface="Courier New" pitchFamily="49" charset="0"/>
                <a:cs typeface="Courier New" pitchFamily="49" charset="0"/>
              </a:rPr>
              <a:t>int</a:t>
            </a:r>
            <a:r>
              <a:rPr lang="en-US" sz="2200" b="1" dirty="0">
                <a:solidFill>
                  <a:schemeClr val="tx1"/>
                </a:solidFill>
                <a:latin typeface="Courier New" pitchFamily="49" charset="0"/>
                <a:cs typeface="Courier New" pitchFamily="49" charset="0"/>
              </a:rPr>
              <a:t>)*100 );</a:t>
            </a:r>
          </a:p>
        </p:txBody>
      </p:sp>
    </p:spTree>
    <p:extLst>
      <p:ext uri="{BB962C8B-B14F-4D97-AF65-F5344CB8AC3E}">
        <p14:creationId xmlns:p14="http://schemas.microsoft.com/office/powerpoint/2010/main" val="17194691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animBg="1"/>
    </p:bld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Seeking to locations</a:t>
            </a:r>
          </a:p>
        </p:txBody>
      </p:sp>
      <p:sp>
        <p:nvSpPr>
          <p:cNvPr id="3" name="Content Placeholder 2"/>
          <p:cNvSpPr>
            <a:spLocks noGrp="1"/>
          </p:cNvSpPr>
          <p:nvPr>
            <p:ph idx="1"/>
          </p:nvPr>
        </p:nvSpPr>
        <p:spPr>
          <a:xfrm>
            <a:off x="609600" y="1775192"/>
            <a:ext cx="10972800" cy="3330207"/>
          </a:xfrm>
        </p:spPr>
        <p:txBody>
          <a:bodyPr>
            <a:normAutofit fontScale="77500" lnSpcReduction="20000"/>
          </a:bodyPr>
          <a:lstStyle/>
          <a:p>
            <a:r>
              <a:rPr lang="en-US" dirty="0"/>
              <a:t>It's possible to move the current location within the file using the </a:t>
            </a:r>
            <a:r>
              <a:rPr lang="en-US" b="1" dirty="0" err="1">
                <a:latin typeface="Courier New" pitchFamily="49" charset="0"/>
                <a:cs typeface="Courier New" pitchFamily="49" charset="0"/>
              </a:rPr>
              <a:t>lseek</a:t>
            </a:r>
            <a:r>
              <a:rPr lang="en-US" b="1" dirty="0">
                <a:latin typeface="Courier New" pitchFamily="49" charset="0"/>
                <a:cs typeface="Courier New" pitchFamily="49" charset="0"/>
              </a:rPr>
              <a:t>()</a:t>
            </a:r>
            <a:r>
              <a:rPr lang="en-US" dirty="0"/>
              <a:t> function</a:t>
            </a:r>
          </a:p>
          <a:p>
            <a:r>
              <a:rPr lang="en-US" dirty="0"/>
              <a:t>Its arguments are</a:t>
            </a:r>
          </a:p>
          <a:p>
            <a:pPr lvl="1"/>
            <a:r>
              <a:rPr lang="en-US" dirty="0"/>
              <a:t>The file descriptor</a:t>
            </a:r>
          </a:p>
          <a:p>
            <a:pPr lvl="1"/>
            <a:r>
              <a:rPr lang="en-US" dirty="0"/>
              <a:t>The offset (positive or negative)</a:t>
            </a:r>
          </a:p>
          <a:p>
            <a:pPr lvl="1"/>
            <a:r>
              <a:rPr lang="en-US" dirty="0"/>
              <a:t>Location to seek from:</a:t>
            </a:r>
          </a:p>
          <a:p>
            <a:pPr lvl="2"/>
            <a:r>
              <a:rPr lang="en-US" b="1" dirty="0">
                <a:latin typeface="Courier New" pitchFamily="49" charset="0"/>
                <a:cs typeface="Courier New" pitchFamily="49" charset="0"/>
              </a:rPr>
              <a:t>SEEK_SET</a:t>
            </a:r>
            <a:r>
              <a:rPr lang="en-US" dirty="0"/>
              <a:t> (beginning of file)</a:t>
            </a:r>
          </a:p>
          <a:p>
            <a:pPr lvl="2"/>
            <a:r>
              <a:rPr lang="en-US" b="1" dirty="0">
                <a:latin typeface="Courier New" pitchFamily="49" charset="0"/>
                <a:cs typeface="Courier New" pitchFamily="49" charset="0"/>
              </a:rPr>
              <a:t>SEEK_CUR</a:t>
            </a:r>
            <a:r>
              <a:rPr lang="en-US" dirty="0"/>
              <a:t> (current location)</a:t>
            </a:r>
          </a:p>
          <a:p>
            <a:pPr lvl="2"/>
            <a:r>
              <a:rPr lang="en-US" b="1" dirty="0">
                <a:latin typeface="Courier New" pitchFamily="49" charset="0"/>
                <a:cs typeface="Courier New" pitchFamily="49" charset="0"/>
              </a:rPr>
              <a:t>SEEK_END</a:t>
            </a:r>
            <a:r>
              <a:rPr lang="en-US" dirty="0"/>
              <a:t> (end of file)</a:t>
            </a:r>
          </a:p>
          <a:p>
            <a:r>
              <a:rPr lang="en-US" dirty="0"/>
              <a:t>Seeking is more common when reading, but you can seek while writing too</a:t>
            </a:r>
          </a:p>
          <a:p>
            <a:endParaRPr lang="en-US" b="1" dirty="0">
              <a:latin typeface="Courier New" pitchFamily="49" charset="0"/>
              <a:cs typeface="Courier New" pitchFamily="49" charset="0"/>
            </a:endParaRPr>
          </a:p>
        </p:txBody>
      </p:sp>
      <p:sp>
        <p:nvSpPr>
          <p:cNvPr id="4" name="Content Placeholder 4"/>
          <p:cNvSpPr txBox="1">
            <a:spLocks/>
          </p:cNvSpPr>
          <p:nvPr/>
        </p:nvSpPr>
        <p:spPr>
          <a:xfrm>
            <a:off x="609600" y="5105400"/>
            <a:ext cx="10972800" cy="1447800"/>
          </a:xfrm>
          <a:prstGeom prst="rect">
            <a:avLst/>
          </a:prstGeom>
        </p:spPr>
        <p:style>
          <a:lnRef idx="1">
            <a:schemeClr val="dk1"/>
          </a:lnRef>
          <a:fillRef idx="2">
            <a:schemeClr val="dk1"/>
          </a:fillRef>
          <a:effectRef idx="1">
            <a:schemeClr val="dk1"/>
          </a:effectRef>
          <a:fontRef idx="minor">
            <a:schemeClr val="dk1"/>
          </a:fontRef>
        </p:style>
        <p:txBody>
          <a:bodyPr vert="horz" lIns="54864" tIns="91440" rtlCol="0" anchor="ctr">
            <a:normAutofit/>
          </a:bodyPr>
          <a:lstStyle>
            <a:lvl1pPr marL="438912" indent="-320040" algn="l" rtl="0" eaLnBrk="1" latinLnBrk="0" hangingPunct="1">
              <a:spcBef>
                <a:spcPts val="0"/>
              </a:spcBef>
              <a:buClr>
                <a:schemeClr val="accent1"/>
              </a:buClr>
              <a:buSzPct val="80000"/>
              <a:buFont typeface="Wingdings 2"/>
              <a:buChar char=""/>
              <a:defRPr kumimoji="0" sz="3200" kern="1200">
                <a:solidFill>
                  <a:schemeClr val="dk1"/>
                </a:solidFill>
                <a:latin typeface="+mn-lt"/>
                <a:ea typeface="+mn-ea"/>
                <a:cs typeface="+mn-cs"/>
              </a:defRPr>
            </a:lvl1pPr>
            <a:lvl2pPr marL="731520" indent="-274320" algn="l" rtl="0" eaLnBrk="1" latinLnBrk="0" hangingPunct="1">
              <a:spcBef>
                <a:spcPct val="20000"/>
              </a:spcBef>
              <a:buClr>
                <a:schemeClr val="accent2"/>
              </a:buClr>
              <a:buSzPct val="90000"/>
              <a:buFont typeface="Wingdings"/>
              <a:buChar char=""/>
              <a:defRPr kumimoji="0" sz="2800" kern="1200">
                <a:solidFill>
                  <a:schemeClr val="dk1"/>
                </a:solidFill>
                <a:latin typeface="+mn-lt"/>
                <a:ea typeface="+mn-ea"/>
                <a:cs typeface="+mn-cs"/>
              </a:defRPr>
            </a:lvl2pPr>
            <a:lvl3pPr marL="996696" indent="-228600" algn="l" rtl="0" eaLnBrk="1" latinLnBrk="0" hangingPunct="1">
              <a:spcBef>
                <a:spcPct val="20000"/>
              </a:spcBef>
              <a:buClr>
                <a:schemeClr val="accent3"/>
              </a:buClr>
              <a:buFont typeface="Arial"/>
              <a:buChar char="▪"/>
              <a:defRPr kumimoji="0" sz="2400" kern="1200">
                <a:solidFill>
                  <a:schemeClr val="dk1"/>
                </a:solidFill>
                <a:latin typeface="+mn-lt"/>
                <a:ea typeface="+mn-ea"/>
                <a:cs typeface="+mn-cs"/>
              </a:defRPr>
            </a:lvl3pPr>
            <a:lvl4pPr marL="1216152" indent="-182880" algn="l" rtl="0" eaLnBrk="1" latinLnBrk="0" hangingPunct="1">
              <a:spcBef>
                <a:spcPct val="20000"/>
              </a:spcBef>
              <a:buClr>
                <a:schemeClr val="accent4"/>
              </a:buClr>
              <a:buFont typeface="Arial"/>
              <a:buChar char="▪"/>
              <a:defRPr kumimoji="0" sz="2000" kern="1200">
                <a:solidFill>
                  <a:schemeClr val="dk1"/>
                </a:solidFill>
                <a:latin typeface="+mn-lt"/>
                <a:ea typeface="+mn-ea"/>
                <a:cs typeface="+mn-cs"/>
              </a:defRPr>
            </a:lvl4pPr>
            <a:lvl5pPr marL="1426464" indent="-182880" algn="l" rtl="0" eaLnBrk="1" latinLnBrk="0" hangingPunct="1">
              <a:spcBef>
                <a:spcPct val="20000"/>
              </a:spcBef>
              <a:buClr>
                <a:schemeClr val="accent5"/>
              </a:buClr>
              <a:buFont typeface="Wingdings 3"/>
              <a:buChar char=""/>
              <a:defRPr kumimoji="0" lang="en-US" sz="2000" kern="1200" smtClean="0">
                <a:solidFill>
                  <a:schemeClr val="dk1"/>
                </a:solidFill>
                <a:latin typeface="+mn-lt"/>
                <a:ea typeface="+mn-ea"/>
                <a:cs typeface="+mn-cs"/>
              </a:defRPr>
            </a:lvl5pPr>
            <a:lvl6pPr marL="1627632" indent="-182880" algn="l" rtl="0" eaLnBrk="1" latinLnBrk="0" hangingPunct="1">
              <a:spcBef>
                <a:spcPct val="20000"/>
              </a:spcBef>
              <a:buClr>
                <a:schemeClr val="accent6"/>
              </a:buClr>
              <a:buSzPct val="100000"/>
              <a:buFont typeface="Wingdings 2"/>
              <a:buChar char=""/>
              <a:defRPr kumimoji="0" sz="2000" kern="1200">
                <a:solidFill>
                  <a:schemeClr val="dk1"/>
                </a:solidFill>
                <a:latin typeface="+mn-lt"/>
                <a:ea typeface="+mn-ea"/>
                <a:cs typeface="+mn-cs"/>
              </a:defRPr>
            </a:lvl6pPr>
            <a:lvl7pPr marL="1828800" indent="-182880" algn="l" rtl="0" eaLnBrk="1" latinLnBrk="0" hangingPunct="1">
              <a:spcBef>
                <a:spcPct val="20000"/>
              </a:spcBef>
              <a:buClr>
                <a:schemeClr val="accent1"/>
              </a:buClr>
              <a:buSzPct val="100000"/>
              <a:buFont typeface="Wingdings 2"/>
              <a:buChar char=""/>
              <a:defRPr kumimoji="0" sz="1800" kern="1200">
                <a:solidFill>
                  <a:schemeClr val="dk1"/>
                </a:solidFill>
                <a:latin typeface="+mn-lt"/>
                <a:ea typeface="+mn-ea"/>
                <a:cs typeface="+mn-cs"/>
              </a:defRPr>
            </a:lvl7pPr>
            <a:lvl8pPr marL="2029968" indent="-182880" algn="l" rtl="0" eaLnBrk="1" latinLnBrk="0" hangingPunct="1">
              <a:spcBef>
                <a:spcPct val="20000"/>
              </a:spcBef>
              <a:buClr>
                <a:schemeClr val="accent2"/>
              </a:buClr>
              <a:buFont typeface="Wingdings 2" pitchFamily="18" charset="2"/>
              <a:buChar char=""/>
              <a:defRPr kumimoji="0" sz="1800" kern="1200">
                <a:solidFill>
                  <a:schemeClr val="dk1"/>
                </a:solidFill>
                <a:latin typeface="+mn-lt"/>
                <a:ea typeface="+mn-ea"/>
                <a:cs typeface="+mn-cs"/>
              </a:defRPr>
            </a:lvl8pPr>
            <a:lvl9pPr marL="2231136" indent="-182880" algn="l" rtl="0" eaLnBrk="1" latinLnBrk="0" hangingPunct="1">
              <a:spcBef>
                <a:spcPct val="20000"/>
              </a:spcBef>
              <a:buClr>
                <a:schemeClr val="accent3"/>
              </a:buClr>
              <a:buFont typeface="Wingdings 2" pitchFamily="18" charset="2"/>
              <a:buChar char=""/>
              <a:defRPr kumimoji="0" sz="1800" kern="1200" baseline="0">
                <a:solidFill>
                  <a:schemeClr val="dk1"/>
                </a:solidFill>
                <a:latin typeface="+mn-lt"/>
                <a:ea typeface="+mn-ea"/>
                <a:cs typeface="+mn-cs"/>
              </a:defRPr>
            </a:lvl9pPr>
            <a:extLst/>
          </a:lstStyle>
          <a:p>
            <a:pPr marL="118872" indent="0">
              <a:buNone/>
            </a:pPr>
            <a:r>
              <a:rPr lang="en-US" sz="2400" b="1" dirty="0" err="1">
                <a:solidFill>
                  <a:srgbClr val="0070C0"/>
                </a:solidFill>
                <a:latin typeface="Courier New" pitchFamily="49" charset="0"/>
                <a:cs typeface="Courier New" pitchFamily="49" charset="0"/>
              </a:rPr>
              <a:t>int</a:t>
            </a:r>
            <a:r>
              <a:rPr lang="en-US" sz="2400" b="1" dirty="0">
                <a:solidFill>
                  <a:schemeClr val="tx1"/>
                </a:solidFill>
                <a:latin typeface="Courier New" pitchFamily="49" charset="0"/>
                <a:cs typeface="Courier New" pitchFamily="49" charset="0"/>
              </a:rPr>
              <a:t> </a:t>
            </a:r>
            <a:r>
              <a:rPr lang="en-US" sz="2400" b="1" dirty="0" err="1">
                <a:solidFill>
                  <a:schemeClr val="tx1"/>
                </a:solidFill>
                <a:latin typeface="Courier New" pitchFamily="49" charset="0"/>
                <a:cs typeface="Courier New" pitchFamily="49" charset="0"/>
              </a:rPr>
              <a:t>fd</a:t>
            </a:r>
            <a:r>
              <a:rPr lang="en-US" sz="2400" b="1" dirty="0">
                <a:solidFill>
                  <a:schemeClr val="tx1"/>
                </a:solidFill>
                <a:latin typeface="Courier New" pitchFamily="49" charset="0"/>
                <a:cs typeface="Courier New" pitchFamily="49" charset="0"/>
              </a:rPr>
              <a:t> = open(</a:t>
            </a:r>
            <a:r>
              <a:rPr lang="en-US" sz="2400" b="1" dirty="0">
                <a:solidFill>
                  <a:srgbClr val="C00000"/>
                </a:solidFill>
                <a:latin typeface="Courier New" pitchFamily="49" charset="0"/>
                <a:cs typeface="Courier New" pitchFamily="49" charset="0"/>
              </a:rPr>
              <a:t>"input.dat"</a:t>
            </a:r>
            <a:r>
              <a:rPr lang="en-US" sz="2400" b="1" dirty="0">
                <a:solidFill>
                  <a:schemeClr val="tx1"/>
                </a:solidFill>
                <a:latin typeface="Courier New" pitchFamily="49" charset="0"/>
                <a:cs typeface="Courier New" pitchFamily="49" charset="0"/>
              </a:rPr>
              <a:t>, O_RDONLY);</a:t>
            </a:r>
          </a:p>
          <a:p>
            <a:pPr marL="118872" indent="0">
              <a:buNone/>
            </a:pPr>
            <a:r>
              <a:rPr lang="en-US" sz="2400" b="1" dirty="0" err="1">
                <a:solidFill>
                  <a:schemeClr val="tx1"/>
                </a:solidFill>
                <a:latin typeface="Courier New" pitchFamily="49" charset="0"/>
                <a:cs typeface="Courier New" pitchFamily="49" charset="0"/>
              </a:rPr>
              <a:t>lseek</a:t>
            </a:r>
            <a:r>
              <a:rPr lang="en-US" sz="2400" b="1" dirty="0">
                <a:solidFill>
                  <a:schemeClr val="tx1"/>
                </a:solidFill>
                <a:latin typeface="Courier New" pitchFamily="49" charset="0"/>
                <a:cs typeface="Courier New" pitchFamily="49" charset="0"/>
              </a:rPr>
              <a:t>( </a:t>
            </a:r>
            <a:r>
              <a:rPr lang="en-US" sz="2400" b="1" dirty="0" err="1">
                <a:solidFill>
                  <a:schemeClr val="tx1"/>
                </a:solidFill>
                <a:latin typeface="Courier New" pitchFamily="49" charset="0"/>
                <a:cs typeface="Courier New" pitchFamily="49" charset="0"/>
              </a:rPr>
              <a:t>fd</a:t>
            </a:r>
            <a:r>
              <a:rPr lang="en-US" sz="2400" b="1" dirty="0">
                <a:solidFill>
                  <a:schemeClr val="tx1"/>
                </a:solidFill>
                <a:latin typeface="Courier New" pitchFamily="49" charset="0"/>
                <a:cs typeface="Courier New" pitchFamily="49" charset="0"/>
              </a:rPr>
              <a:t>, 100, SEEK_SET );</a:t>
            </a:r>
          </a:p>
        </p:txBody>
      </p:sp>
    </p:spTree>
    <p:extLst>
      <p:ext uri="{BB962C8B-B14F-4D97-AF65-F5344CB8AC3E}">
        <p14:creationId xmlns:p14="http://schemas.microsoft.com/office/powerpoint/2010/main" val="40700367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animBg="1"/>
    </p:bld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1323A4-F609-41E6-8126-07209629C239}"/>
              </a:ext>
            </a:extLst>
          </p:cNvPr>
          <p:cNvSpPr>
            <a:spLocks noGrp="1"/>
          </p:cNvSpPr>
          <p:nvPr>
            <p:ph type="title"/>
          </p:nvPr>
        </p:nvSpPr>
        <p:spPr/>
        <p:txBody>
          <a:bodyPr/>
          <a:lstStyle/>
          <a:p>
            <a:r>
              <a:rPr lang="en-US" dirty="0"/>
              <a:t>Example getting file metadata</a:t>
            </a:r>
          </a:p>
        </p:txBody>
      </p:sp>
      <p:sp>
        <p:nvSpPr>
          <p:cNvPr id="3" name="Content Placeholder 2">
            <a:extLst>
              <a:ext uri="{FF2B5EF4-FFF2-40B4-BE49-F238E27FC236}">
                <a16:creationId xmlns:a16="http://schemas.microsoft.com/office/drawing/2014/main" id="{8859BBE8-5CE6-475E-82F0-76403D3D3B48}"/>
              </a:ext>
            </a:extLst>
          </p:cNvPr>
          <p:cNvSpPr>
            <a:spLocks noGrp="1"/>
          </p:cNvSpPr>
          <p:nvPr>
            <p:ph idx="1"/>
          </p:nvPr>
        </p:nvSpPr>
        <p:spPr/>
        <p:txBody>
          <a:bodyPr/>
          <a:lstStyle/>
          <a:p>
            <a:r>
              <a:rPr lang="en-US" dirty="0"/>
              <a:t>The following code finds out how big a file (stored with file descriptor </a:t>
            </a:r>
            <a:r>
              <a:rPr lang="en-US" b="1" dirty="0" err="1">
                <a:latin typeface="Courier New" panose="02070309020205020404" pitchFamily="49" charset="0"/>
                <a:cs typeface="Courier New" panose="02070309020205020404" pitchFamily="49" charset="0"/>
              </a:rPr>
              <a:t>fd</a:t>
            </a:r>
            <a:r>
              <a:rPr lang="en-US" dirty="0"/>
              <a:t>) is in bytes:</a:t>
            </a:r>
          </a:p>
        </p:txBody>
      </p:sp>
      <p:sp>
        <p:nvSpPr>
          <p:cNvPr id="4" name="Content Placeholder 4">
            <a:extLst>
              <a:ext uri="{FF2B5EF4-FFF2-40B4-BE49-F238E27FC236}">
                <a16:creationId xmlns:a16="http://schemas.microsoft.com/office/drawing/2014/main" id="{AF56A66F-AE8B-4E91-A452-832925908238}"/>
              </a:ext>
            </a:extLst>
          </p:cNvPr>
          <p:cNvSpPr txBox="1">
            <a:spLocks/>
          </p:cNvSpPr>
          <p:nvPr/>
        </p:nvSpPr>
        <p:spPr>
          <a:xfrm>
            <a:off x="609600" y="2971800"/>
            <a:ext cx="10972800" cy="1981200"/>
          </a:xfrm>
          <a:prstGeom prst="rect">
            <a:avLst/>
          </a:prstGeom>
        </p:spPr>
        <p:style>
          <a:lnRef idx="1">
            <a:schemeClr val="dk1"/>
          </a:lnRef>
          <a:fillRef idx="2">
            <a:schemeClr val="dk1"/>
          </a:fillRef>
          <a:effectRef idx="1">
            <a:schemeClr val="dk1"/>
          </a:effectRef>
          <a:fontRef idx="minor">
            <a:schemeClr val="dk1"/>
          </a:fontRef>
        </p:style>
        <p:txBody>
          <a:bodyPr vert="horz" lIns="54864" tIns="91440" rtlCol="0" anchor="ctr">
            <a:normAutofit/>
          </a:bodyPr>
          <a:lstStyle>
            <a:lvl1pPr marL="438912" indent="-320040" algn="l" rtl="0" eaLnBrk="1" latinLnBrk="0" hangingPunct="1">
              <a:spcBef>
                <a:spcPts val="0"/>
              </a:spcBef>
              <a:buClr>
                <a:schemeClr val="accent1"/>
              </a:buClr>
              <a:buSzPct val="80000"/>
              <a:buFont typeface="Wingdings 2"/>
              <a:buChar char=""/>
              <a:defRPr kumimoji="0" sz="3200" kern="1200">
                <a:solidFill>
                  <a:schemeClr val="dk1"/>
                </a:solidFill>
                <a:latin typeface="+mn-lt"/>
                <a:ea typeface="+mn-ea"/>
                <a:cs typeface="+mn-cs"/>
              </a:defRPr>
            </a:lvl1pPr>
            <a:lvl2pPr marL="731520" indent="-274320" algn="l" rtl="0" eaLnBrk="1" latinLnBrk="0" hangingPunct="1">
              <a:spcBef>
                <a:spcPct val="20000"/>
              </a:spcBef>
              <a:buClr>
                <a:schemeClr val="accent2"/>
              </a:buClr>
              <a:buSzPct val="90000"/>
              <a:buFont typeface="Wingdings"/>
              <a:buChar char=""/>
              <a:defRPr kumimoji="0" sz="2800" kern="1200">
                <a:solidFill>
                  <a:schemeClr val="dk1"/>
                </a:solidFill>
                <a:latin typeface="+mn-lt"/>
                <a:ea typeface="+mn-ea"/>
                <a:cs typeface="+mn-cs"/>
              </a:defRPr>
            </a:lvl2pPr>
            <a:lvl3pPr marL="996696" indent="-228600" algn="l" rtl="0" eaLnBrk="1" latinLnBrk="0" hangingPunct="1">
              <a:spcBef>
                <a:spcPct val="20000"/>
              </a:spcBef>
              <a:buClr>
                <a:schemeClr val="accent3"/>
              </a:buClr>
              <a:buFont typeface="Arial"/>
              <a:buChar char="▪"/>
              <a:defRPr kumimoji="0" sz="2400" kern="1200">
                <a:solidFill>
                  <a:schemeClr val="dk1"/>
                </a:solidFill>
                <a:latin typeface="+mn-lt"/>
                <a:ea typeface="+mn-ea"/>
                <a:cs typeface="+mn-cs"/>
              </a:defRPr>
            </a:lvl3pPr>
            <a:lvl4pPr marL="1216152" indent="-182880" algn="l" rtl="0" eaLnBrk="1" latinLnBrk="0" hangingPunct="1">
              <a:spcBef>
                <a:spcPct val="20000"/>
              </a:spcBef>
              <a:buClr>
                <a:schemeClr val="accent4"/>
              </a:buClr>
              <a:buFont typeface="Arial"/>
              <a:buChar char="▪"/>
              <a:defRPr kumimoji="0" sz="2000" kern="1200">
                <a:solidFill>
                  <a:schemeClr val="dk1"/>
                </a:solidFill>
                <a:latin typeface="+mn-lt"/>
                <a:ea typeface="+mn-ea"/>
                <a:cs typeface="+mn-cs"/>
              </a:defRPr>
            </a:lvl4pPr>
            <a:lvl5pPr marL="1426464" indent="-182880" algn="l" rtl="0" eaLnBrk="1" latinLnBrk="0" hangingPunct="1">
              <a:spcBef>
                <a:spcPct val="20000"/>
              </a:spcBef>
              <a:buClr>
                <a:schemeClr val="accent5"/>
              </a:buClr>
              <a:buFont typeface="Wingdings 3"/>
              <a:buChar char=""/>
              <a:defRPr kumimoji="0" lang="en-US" sz="2000" kern="1200" smtClean="0">
                <a:solidFill>
                  <a:schemeClr val="dk1"/>
                </a:solidFill>
                <a:latin typeface="+mn-lt"/>
                <a:ea typeface="+mn-ea"/>
                <a:cs typeface="+mn-cs"/>
              </a:defRPr>
            </a:lvl5pPr>
            <a:lvl6pPr marL="1627632" indent="-182880" algn="l" rtl="0" eaLnBrk="1" latinLnBrk="0" hangingPunct="1">
              <a:spcBef>
                <a:spcPct val="20000"/>
              </a:spcBef>
              <a:buClr>
                <a:schemeClr val="accent6"/>
              </a:buClr>
              <a:buSzPct val="100000"/>
              <a:buFont typeface="Wingdings 2"/>
              <a:buChar char=""/>
              <a:defRPr kumimoji="0" sz="2000" kern="1200">
                <a:solidFill>
                  <a:schemeClr val="dk1"/>
                </a:solidFill>
                <a:latin typeface="+mn-lt"/>
                <a:ea typeface="+mn-ea"/>
                <a:cs typeface="+mn-cs"/>
              </a:defRPr>
            </a:lvl6pPr>
            <a:lvl7pPr marL="1828800" indent="-182880" algn="l" rtl="0" eaLnBrk="1" latinLnBrk="0" hangingPunct="1">
              <a:spcBef>
                <a:spcPct val="20000"/>
              </a:spcBef>
              <a:buClr>
                <a:schemeClr val="accent1"/>
              </a:buClr>
              <a:buSzPct val="100000"/>
              <a:buFont typeface="Wingdings 2"/>
              <a:buChar char=""/>
              <a:defRPr kumimoji="0" sz="1800" kern="1200">
                <a:solidFill>
                  <a:schemeClr val="dk1"/>
                </a:solidFill>
                <a:latin typeface="+mn-lt"/>
                <a:ea typeface="+mn-ea"/>
                <a:cs typeface="+mn-cs"/>
              </a:defRPr>
            </a:lvl7pPr>
            <a:lvl8pPr marL="2029968" indent="-182880" algn="l" rtl="0" eaLnBrk="1" latinLnBrk="0" hangingPunct="1">
              <a:spcBef>
                <a:spcPct val="20000"/>
              </a:spcBef>
              <a:buClr>
                <a:schemeClr val="accent2"/>
              </a:buClr>
              <a:buFont typeface="Wingdings 2" pitchFamily="18" charset="2"/>
              <a:buChar char=""/>
              <a:defRPr kumimoji="0" sz="1800" kern="1200">
                <a:solidFill>
                  <a:schemeClr val="dk1"/>
                </a:solidFill>
                <a:latin typeface="+mn-lt"/>
                <a:ea typeface="+mn-ea"/>
                <a:cs typeface="+mn-cs"/>
              </a:defRPr>
            </a:lvl8pPr>
            <a:lvl9pPr marL="2231136" indent="-182880" algn="l" rtl="0" eaLnBrk="1" latinLnBrk="0" hangingPunct="1">
              <a:spcBef>
                <a:spcPct val="20000"/>
              </a:spcBef>
              <a:buClr>
                <a:schemeClr val="accent3"/>
              </a:buClr>
              <a:buFont typeface="Wingdings 2" pitchFamily="18" charset="2"/>
              <a:buChar char=""/>
              <a:defRPr kumimoji="0" sz="1800" kern="1200" baseline="0">
                <a:solidFill>
                  <a:schemeClr val="dk1"/>
                </a:solidFill>
                <a:latin typeface="+mn-lt"/>
                <a:ea typeface="+mn-ea"/>
                <a:cs typeface="+mn-cs"/>
              </a:defRPr>
            </a:lvl9pPr>
            <a:extLst/>
          </a:lstStyle>
          <a:p>
            <a:pPr marL="118872" indent="0">
              <a:buNone/>
            </a:pPr>
            <a:r>
              <a:rPr lang="en-US" sz="2400" b="1" dirty="0">
                <a:solidFill>
                  <a:srgbClr val="0070C0"/>
                </a:solidFill>
                <a:latin typeface="Courier New" pitchFamily="49" charset="0"/>
                <a:cs typeface="Courier New" pitchFamily="49" charset="0"/>
              </a:rPr>
              <a:t>struct</a:t>
            </a:r>
            <a:r>
              <a:rPr lang="en-US" sz="2400" b="1" dirty="0">
                <a:solidFill>
                  <a:schemeClr val="tx1"/>
                </a:solidFill>
                <a:latin typeface="Courier New" pitchFamily="49" charset="0"/>
                <a:cs typeface="Courier New" pitchFamily="49" charset="0"/>
              </a:rPr>
              <a:t> stat metadata;</a:t>
            </a:r>
          </a:p>
          <a:p>
            <a:pPr marL="118872" indent="0">
              <a:buNone/>
            </a:pPr>
            <a:r>
              <a:rPr lang="en-US" sz="2400" b="1" dirty="0" err="1">
                <a:solidFill>
                  <a:schemeClr val="tx1"/>
                </a:solidFill>
                <a:latin typeface="Courier New" pitchFamily="49" charset="0"/>
                <a:cs typeface="Courier New" pitchFamily="49" charset="0"/>
              </a:rPr>
              <a:t>fstat</a:t>
            </a:r>
            <a:r>
              <a:rPr lang="en-US" sz="2400" b="1" dirty="0">
                <a:solidFill>
                  <a:schemeClr val="tx1"/>
                </a:solidFill>
                <a:latin typeface="Courier New" pitchFamily="49" charset="0"/>
                <a:cs typeface="Courier New" pitchFamily="49" charset="0"/>
              </a:rPr>
              <a:t> (</a:t>
            </a:r>
            <a:r>
              <a:rPr lang="en-US" sz="2400" b="1" dirty="0" err="1">
                <a:solidFill>
                  <a:schemeClr val="tx1"/>
                </a:solidFill>
                <a:latin typeface="Courier New" pitchFamily="49" charset="0"/>
                <a:cs typeface="Courier New" pitchFamily="49" charset="0"/>
              </a:rPr>
              <a:t>fd</a:t>
            </a:r>
            <a:r>
              <a:rPr lang="en-US" sz="2400" b="1" dirty="0">
                <a:solidFill>
                  <a:schemeClr val="tx1"/>
                </a:solidFill>
                <a:latin typeface="Courier New" pitchFamily="49" charset="0"/>
                <a:cs typeface="Courier New" pitchFamily="49" charset="0"/>
              </a:rPr>
              <a:t>, &amp;metadata);</a:t>
            </a:r>
            <a:endParaRPr lang="en-US" sz="2400" b="1" dirty="0">
              <a:solidFill>
                <a:srgbClr val="00B050"/>
              </a:solidFill>
              <a:latin typeface="Courier New" pitchFamily="49" charset="0"/>
              <a:cs typeface="Courier New" pitchFamily="49" charset="0"/>
            </a:endParaRPr>
          </a:p>
          <a:p>
            <a:pPr marL="118872" indent="0">
              <a:buNone/>
            </a:pPr>
            <a:r>
              <a:rPr lang="en-US" sz="2400" b="1" dirty="0" err="1">
                <a:solidFill>
                  <a:schemeClr val="tx1"/>
                </a:solidFill>
                <a:latin typeface="Courier New" pitchFamily="49" charset="0"/>
                <a:cs typeface="Courier New" pitchFamily="49" charset="0"/>
              </a:rPr>
              <a:t>printf</a:t>
            </a:r>
            <a:r>
              <a:rPr lang="en-US" sz="2400" b="1" dirty="0">
                <a:solidFill>
                  <a:schemeClr val="tx1"/>
                </a:solidFill>
                <a:latin typeface="Courier New" pitchFamily="49" charset="0"/>
                <a:cs typeface="Courier New" pitchFamily="49" charset="0"/>
              </a:rPr>
              <a:t> (</a:t>
            </a:r>
            <a:r>
              <a:rPr lang="en-US" sz="2400" b="1" dirty="0">
                <a:solidFill>
                  <a:srgbClr val="C00000"/>
                </a:solidFill>
                <a:latin typeface="Courier New" pitchFamily="49" charset="0"/>
                <a:cs typeface="Courier New" pitchFamily="49" charset="0"/>
              </a:rPr>
              <a:t>"File size: %</a:t>
            </a:r>
            <a:r>
              <a:rPr lang="en-US" sz="2400" b="1" dirty="0" err="1">
                <a:solidFill>
                  <a:srgbClr val="C00000"/>
                </a:solidFill>
                <a:latin typeface="Courier New" pitchFamily="49" charset="0"/>
                <a:cs typeface="Courier New" pitchFamily="49" charset="0"/>
              </a:rPr>
              <a:t>lld</a:t>
            </a:r>
            <a:r>
              <a:rPr lang="en-US" sz="2400" b="1" dirty="0">
                <a:solidFill>
                  <a:srgbClr val="C00000"/>
                </a:solidFill>
                <a:latin typeface="Courier New" pitchFamily="49" charset="0"/>
                <a:cs typeface="Courier New" pitchFamily="49" charset="0"/>
              </a:rPr>
              <a:t> bytes\n"</a:t>
            </a:r>
            <a:r>
              <a:rPr lang="en-US" sz="2400" b="1" dirty="0">
                <a:solidFill>
                  <a:schemeClr val="tx1"/>
                </a:solidFill>
                <a:latin typeface="Courier New" pitchFamily="49" charset="0"/>
                <a:cs typeface="Courier New" pitchFamily="49" charset="0"/>
              </a:rPr>
              <a:t>,</a:t>
            </a:r>
          </a:p>
          <a:p>
            <a:pPr marL="118872" indent="0">
              <a:buNone/>
            </a:pPr>
            <a:r>
              <a:rPr lang="en-US" sz="2400" b="1" dirty="0">
                <a:solidFill>
                  <a:schemeClr val="tx1"/>
                </a:solidFill>
                <a:latin typeface="Courier New" pitchFamily="49" charset="0"/>
                <a:cs typeface="Courier New" pitchFamily="49" charset="0"/>
              </a:rPr>
              <a:t>	   (</a:t>
            </a:r>
            <a:r>
              <a:rPr lang="en-US" sz="2400" b="1" dirty="0">
                <a:solidFill>
                  <a:srgbClr val="0070C0"/>
                </a:solidFill>
                <a:latin typeface="Courier New" pitchFamily="49" charset="0"/>
                <a:cs typeface="Courier New" pitchFamily="49" charset="0"/>
              </a:rPr>
              <a:t>long long</a:t>
            </a:r>
            <a:r>
              <a:rPr lang="en-US" sz="2400" b="1" dirty="0">
                <a:solidFill>
                  <a:schemeClr val="tx1"/>
                </a:solidFill>
                <a:latin typeface="Courier New" pitchFamily="49" charset="0"/>
                <a:cs typeface="Courier New" pitchFamily="49" charset="0"/>
              </a:rPr>
              <a:t>)</a:t>
            </a:r>
            <a:r>
              <a:rPr lang="en-US" sz="2400" b="1" dirty="0" err="1">
                <a:solidFill>
                  <a:schemeClr val="tx1"/>
                </a:solidFill>
                <a:latin typeface="Courier New" pitchFamily="49" charset="0"/>
                <a:cs typeface="Courier New" pitchFamily="49" charset="0"/>
              </a:rPr>
              <a:t>metadata.st_size</a:t>
            </a:r>
            <a:r>
              <a:rPr lang="en-US" sz="2400" b="1" dirty="0">
                <a:solidFill>
                  <a:schemeClr val="tx1"/>
                </a:solidFill>
                <a:latin typeface="Courier New" pitchFamily="49" charset="0"/>
                <a:cs typeface="Courier New" pitchFamily="49" charset="0"/>
              </a:rPr>
              <a:t>);</a:t>
            </a:r>
          </a:p>
        </p:txBody>
      </p:sp>
    </p:spTree>
    <p:extLst>
      <p:ext uri="{BB962C8B-B14F-4D97-AF65-F5344CB8AC3E}">
        <p14:creationId xmlns:p14="http://schemas.microsoft.com/office/powerpoint/2010/main" val="16348622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animBg="1"/>
    </p:bld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6D1075-87CA-4C3F-9A57-3E3F57E13812}"/>
              </a:ext>
            </a:extLst>
          </p:cNvPr>
          <p:cNvSpPr>
            <a:spLocks noGrp="1"/>
          </p:cNvSpPr>
          <p:nvPr>
            <p:ph type="title"/>
          </p:nvPr>
        </p:nvSpPr>
        <p:spPr/>
        <p:txBody>
          <a:bodyPr/>
          <a:lstStyle/>
          <a:p>
            <a:r>
              <a:rPr lang="en-US" dirty="0"/>
              <a:t>Interpreting metadata</a:t>
            </a:r>
          </a:p>
        </p:txBody>
      </p:sp>
      <p:sp>
        <p:nvSpPr>
          <p:cNvPr id="3" name="Content Placeholder 2">
            <a:extLst>
              <a:ext uri="{FF2B5EF4-FFF2-40B4-BE49-F238E27FC236}">
                <a16:creationId xmlns:a16="http://schemas.microsoft.com/office/drawing/2014/main" id="{1E4E7CC1-EEBB-4DEB-BD6B-627DB82D22C1}"/>
              </a:ext>
            </a:extLst>
          </p:cNvPr>
          <p:cNvSpPr>
            <a:spLocks noGrp="1"/>
          </p:cNvSpPr>
          <p:nvPr>
            <p:ph idx="1"/>
          </p:nvPr>
        </p:nvSpPr>
        <p:spPr/>
        <p:txBody>
          <a:bodyPr/>
          <a:lstStyle/>
          <a:p>
            <a:r>
              <a:rPr lang="en-US" dirty="0"/>
              <a:t>The following shows some fields in </a:t>
            </a:r>
            <a:r>
              <a:rPr lang="en-US" b="1" dirty="0">
                <a:latin typeface="Courier New" panose="02070309020205020404" pitchFamily="49" charset="0"/>
                <a:cs typeface="Courier New" panose="02070309020205020404" pitchFamily="49" charset="0"/>
              </a:rPr>
              <a:t>struct stat</a:t>
            </a:r>
          </a:p>
          <a:p>
            <a:r>
              <a:rPr lang="en-US" dirty="0"/>
              <a:t>The </a:t>
            </a:r>
            <a:r>
              <a:rPr lang="en-US" b="1" dirty="0" err="1">
                <a:latin typeface="Courier New" panose="02070309020205020404" pitchFamily="49" charset="0"/>
                <a:cs typeface="Courier New" panose="02070309020205020404" pitchFamily="49" charset="0"/>
              </a:rPr>
              <a:t>st_mode</a:t>
            </a:r>
            <a:r>
              <a:rPr lang="en-US" dirty="0"/>
              <a:t> field is a bitwise OR of permissions and other information from the table on the right</a:t>
            </a:r>
          </a:p>
        </p:txBody>
      </p:sp>
      <p:sp>
        <p:nvSpPr>
          <p:cNvPr id="4" name="Content Placeholder 4">
            <a:extLst>
              <a:ext uri="{FF2B5EF4-FFF2-40B4-BE49-F238E27FC236}">
                <a16:creationId xmlns:a16="http://schemas.microsoft.com/office/drawing/2014/main" id="{851ABDB5-56BC-404E-8DE6-EA6977F1A7D3}"/>
              </a:ext>
            </a:extLst>
          </p:cNvPr>
          <p:cNvSpPr txBox="1">
            <a:spLocks/>
          </p:cNvSpPr>
          <p:nvPr/>
        </p:nvSpPr>
        <p:spPr>
          <a:xfrm>
            <a:off x="228600" y="3429000"/>
            <a:ext cx="7010400" cy="3220721"/>
          </a:xfrm>
          <a:prstGeom prst="rect">
            <a:avLst/>
          </a:prstGeom>
        </p:spPr>
        <p:style>
          <a:lnRef idx="1">
            <a:schemeClr val="dk1"/>
          </a:lnRef>
          <a:fillRef idx="2">
            <a:schemeClr val="dk1"/>
          </a:fillRef>
          <a:effectRef idx="1">
            <a:schemeClr val="dk1"/>
          </a:effectRef>
          <a:fontRef idx="minor">
            <a:schemeClr val="dk1"/>
          </a:fontRef>
        </p:style>
        <p:txBody>
          <a:bodyPr vert="horz" lIns="54864" tIns="91440" rtlCol="0" anchor="ctr">
            <a:normAutofit fontScale="85000" lnSpcReduction="10000"/>
          </a:bodyPr>
          <a:lstStyle>
            <a:lvl1pPr marL="438912" indent="-320040" algn="l" rtl="0" eaLnBrk="1" latinLnBrk="0" hangingPunct="1">
              <a:spcBef>
                <a:spcPts val="0"/>
              </a:spcBef>
              <a:buClr>
                <a:schemeClr val="accent1"/>
              </a:buClr>
              <a:buSzPct val="80000"/>
              <a:buFont typeface="Wingdings 2"/>
              <a:buChar char=""/>
              <a:defRPr kumimoji="0" sz="3200" kern="1200">
                <a:solidFill>
                  <a:schemeClr val="dk1"/>
                </a:solidFill>
                <a:latin typeface="+mn-lt"/>
                <a:ea typeface="+mn-ea"/>
                <a:cs typeface="+mn-cs"/>
              </a:defRPr>
            </a:lvl1pPr>
            <a:lvl2pPr marL="731520" indent="-274320" algn="l" rtl="0" eaLnBrk="1" latinLnBrk="0" hangingPunct="1">
              <a:spcBef>
                <a:spcPct val="20000"/>
              </a:spcBef>
              <a:buClr>
                <a:schemeClr val="accent2"/>
              </a:buClr>
              <a:buSzPct val="90000"/>
              <a:buFont typeface="Wingdings"/>
              <a:buChar char=""/>
              <a:defRPr kumimoji="0" sz="2800" kern="1200">
                <a:solidFill>
                  <a:schemeClr val="dk1"/>
                </a:solidFill>
                <a:latin typeface="+mn-lt"/>
                <a:ea typeface="+mn-ea"/>
                <a:cs typeface="+mn-cs"/>
              </a:defRPr>
            </a:lvl2pPr>
            <a:lvl3pPr marL="996696" indent="-228600" algn="l" rtl="0" eaLnBrk="1" latinLnBrk="0" hangingPunct="1">
              <a:spcBef>
                <a:spcPct val="20000"/>
              </a:spcBef>
              <a:buClr>
                <a:schemeClr val="accent3"/>
              </a:buClr>
              <a:buFont typeface="Arial"/>
              <a:buChar char="▪"/>
              <a:defRPr kumimoji="0" sz="2400" kern="1200">
                <a:solidFill>
                  <a:schemeClr val="dk1"/>
                </a:solidFill>
                <a:latin typeface="+mn-lt"/>
                <a:ea typeface="+mn-ea"/>
                <a:cs typeface="+mn-cs"/>
              </a:defRPr>
            </a:lvl3pPr>
            <a:lvl4pPr marL="1216152" indent="-182880" algn="l" rtl="0" eaLnBrk="1" latinLnBrk="0" hangingPunct="1">
              <a:spcBef>
                <a:spcPct val="20000"/>
              </a:spcBef>
              <a:buClr>
                <a:schemeClr val="accent4"/>
              </a:buClr>
              <a:buFont typeface="Arial"/>
              <a:buChar char="▪"/>
              <a:defRPr kumimoji="0" sz="2000" kern="1200">
                <a:solidFill>
                  <a:schemeClr val="dk1"/>
                </a:solidFill>
                <a:latin typeface="+mn-lt"/>
                <a:ea typeface="+mn-ea"/>
                <a:cs typeface="+mn-cs"/>
              </a:defRPr>
            </a:lvl4pPr>
            <a:lvl5pPr marL="1426464" indent="-182880" algn="l" rtl="0" eaLnBrk="1" latinLnBrk="0" hangingPunct="1">
              <a:spcBef>
                <a:spcPct val="20000"/>
              </a:spcBef>
              <a:buClr>
                <a:schemeClr val="accent5"/>
              </a:buClr>
              <a:buFont typeface="Wingdings 3"/>
              <a:buChar char=""/>
              <a:defRPr kumimoji="0" lang="en-US" sz="2000" kern="1200" smtClean="0">
                <a:solidFill>
                  <a:schemeClr val="dk1"/>
                </a:solidFill>
                <a:latin typeface="+mn-lt"/>
                <a:ea typeface="+mn-ea"/>
                <a:cs typeface="+mn-cs"/>
              </a:defRPr>
            </a:lvl5pPr>
            <a:lvl6pPr marL="1627632" indent="-182880" algn="l" rtl="0" eaLnBrk="1" latinLnBrk="0" hangingPunct="1">
              <a:spcBef>
                <a:spcPct val="20000"/>
              </a:spcBef>
              <a:buClr>
                <a:schemeClr val="accent6"/>
              </a:buClr>
              <a:buSzPct val="100000"/>
              <a:buFont typeface="Wingdings 2"/>
              <a:buChar char=""/>
              <a:defRPr kumimoji="0" sz="2000" kern="1200">
                <a:solidFill>
                  <a:schemeClr val="dk1"/>
                </a:solidFill>
                <a:latin typeface="+mn-lt"/>
                <a:ea typeface="+mn-ea"/>
                <a:cs typeface="+mn-cs"/>
              </a:defRPr>
            </a:lvl6pPr>
            <a:lvl7pPr marL="1828800" indent="-182880" algn="l" rtl="0" eaLnBrk="1" latinLnBrk="0" hangingPunct="1">
              <a:spcBef>
                <a:spcPct val="20000"/>
              </a:spcBef>
              <a:buClr>
                <a:schemeClr val="accent1"/>
              </a:buClr>
              <a:buSzPct val="100000"/>
              <a:buFont typeface="Wingdings 2"/>
              <a:buChar char=""/>
              <a:defRPr kumimoji="0" sz="1800" kern="1200">
                <a:solidFill>
                  <a:schemeClr val="dk1"/>
                </a:solidFill>
                <a:latin typeface="+mn-lt"/>
                <a:ea typeface="+mn-ea"/>
                <a:cs typeface="+mn-cs"/>
              </a:defRPr>
            </a:lvl7pPr>
            <a:lvl8pPr marL="2029968" indent="-182880" algn="l" rtl="0" eaLnBrk="1" latinLnBrk="0" hangingPunct="1">
              <a:spcBef>
                <a:spcPct val="20000"/>
              </a:spcBef>
              <a:buClr>
                <a:schemeClr val="accent2"/>
              </a:buClr>
              <a:buFont typeface="Wingdings 2" pitchFamily="18" charset="2"/>
              <a:buChar char=""/>
              <a:defRPr kumimoji="0" sz="1800" kern="1200">
                <a:solidFill>
                  <a:schemeClr val="dk1"/>
                </a:solidFill>
                <a:latin typeface="+mn-lt"/>
                <a:ea typeface="+mn-ea"/>
                <a:cs typeface="+mn-cs"/>
              </a:defRPr>
            </a:lvl8pPr>
            <a:lvl9pPr marL="2231136" indent="-182880" algn="l" rtl="0" eaLnBrk="1" latinLnBrk="0" hangingPunct="1">
              <a:spcBef>
                <a:spcPct val="20000"/>
              </a:spcBef>
              <a:buClr>
                <a:schemeClr val="accent3"/>
              </a:buClr>
              <a:buFont typeface="Wingdings 2" pitchFamily="18" charset="2"/>
              <a:buChar char=""/>
              <a:defRPr kumimoji="0" sz="1800" kern="1200" baseline="0">
                <a:solidFill>
                  <a:schemeClr val="dk1"/>
                </a:solidFill>
                <a:latin typeface="+mn-lt"/>
                <a:ea typeface="+mn-ea"/>
                <a:cs typeface="+mn-cs"/>
              </a:defRPr>
            </a:lvl9pPr>
            <a:extLst/>
          </a:lstStyle>
          <a:p>
            <a:pPr marL="118872" indent="0">
              <a:buNone/>
            </a:pPr>
            <a:r>
              <a:rPr lang="en-US" sz="2400" b="1" dirty="0">
                <a:solidFill>
                  <a:srgbClr val="0070C0"/>
                </a:solidFill>
                <a:latin typeface="Courier New" pitchFamily="49" charset="0"/>
                <a:cs typeface="Courier New" pitchFamily="49" charset="0"/>
              </a:rPr>
              <a:t>struct</a:t>
            </a:r>
            <a:r>
              <a:rPr lang="en-US" sz="2400" b="1" dirty="0">
                <a:solidFill>
                  <a:schemeClr val="tx1"/>
                </a:solidFill>
                <a:latin typeface="Courier New" pitchFamily="49" charset="0"/>
                <a:cs typeface="Courier New" pitchFamily="49" charset="0"/>
              </a:rPr>
              <a:t> stat {</a:t>
            </a:r>
          </a:p>
          <a:p>
            <a:pPr marL="118872" indent="0">
              <a:buNone/>
            </a:pPr>
            <a:r>
              <a:rPr lang="en-US" sz="2400" b="1" dirty="0">
                <a:solidFill>
                  <a:schemeClr val="tx1"/>
                </a:solidFill>
                <a:latin typeface="Courier New" pitchFamily="49" charset="0"/>
                <a:cs typeface="Courier New" pitchFamily="49" charset="0"/>
              </a:rPr>
              <a:t>  </a:t>
            </a:r>
            <a:r>
              <a:rPr lang="en-US" sz="2400" b="1" dirty="0" err="1">
                <a:solidFill>
                  <a:schemeClr val="tx1"/>
                </a:solidFill>
                <a:latin typeface="Courier New" pitchFamily="49" charset="0"/>
                <a:cs typeface="Courier New" pitchFamily="49" charset="0"/>
              </a:rPr>
              <a:t>dev_t</a:t>
            </a:r>
            <a:r>
              <a:rPr lang="en-US" sz="2400" b="1" dirty="0">
                <a:solidFill>
                  <a:schemeClr val="tx1"/>
                </a:solidFill>
                <a:latin typeface="Courier New" pitchFamily="49" charset="0"/>
                <a:cs typeface="Courier New" pitchFamily="49" charset="0"/>
              </a:rPr>
              <a:t>    </a:t>
            </a:r>
            <a:r>
              <a:rPr lang="en-US" sz="2400" b="1" dirty="0" err="1">
                <a:solidFill>
                  <a:schemeClr val="tx1"/>
                </a:solidFill>
                <a:latin typeface="Courier New" pitchFamily="49" charset="0"/>
                <a:cs typeface="Courier New" pitchFamily="49" charset="0"/>
              </a:rPr>
              <a:t>st_dev</a:t>
            </a:r>
            <a:r>
              <a:rPr lang="en-US" sz="2400" b="1" dirty="0">
                <a:solidFill>
                  <a:schemeClr val="tx1"/>
                </a:solidFill>
                <a:latin typeface="Courier New" pitchFamily="49" charset="0"/>
                <a:cs typeface="Courier New" pitchFamily="49" charset="0"/>
              </a:rPr>
              <a:t>;    </a:t>
            </a:r>
            <a:r>
              <a:rPr lang="en-US" sz="2400" b="1" dirty="0">
                <a:solidFill>
                  <a:srgbClr val="00B050"/>
                </a:solidFill>
                <a:latin typeface="Courier New" pitchFamily="49" charset="0"/>
                <a:cs typeface="Courier New" pitchFamily="49" charset="0"/>
              </a:rPr>
              <a:t>// device of </a:t>
            </a:r>
            <a:r>
              <a:rPr lang="en-US" sz="2400" b="1" dirty="0" err="1">
                <a:solidFill>
                  <a:srgbClr val="00B050"/>
                </a:solidFill>
                <a:latin typeface="Courier New" pitchFamily="49" charset="0"/>
                <a:cs typeface="Courier New" pitchFamily="49" charset="0"/>
              </a:rPr>
              <a:t>inode</a:t>
            </a:r>
            <a:endParaRPr lang="en-US" sz="2400" b="1" dirty="0">
              <a:solidFill>
                <a:srgbClr val="00B050"/>
              </a:solidFill>
              <a:latin typeface="Courier New" pitchFamily="49" charset="0"/>
              <a:cs typeface="Courier New" pitchFamily="49" charset="0"/>
            </a:endParaRPr>
          </a:p>
          <a:p>
            <a:pPr marL="118872" indent="0">
              <a:buNone/>
            </a:pPr>
            <a:r>
              <a:rPr lang="en-US" sz="2400" b="1" dirty="0">
                <a:solidFill>
                  <a:schemeClr val="tx1"/>
                </a:solidFill>
                <a:latin typeface="Courier New" pitchFamily="49" charset="0"/>
                <a:cs typeface="Courier New" pitchFamily="49" charset="0"/>
              </a:rPr>
              <a:t>  </a:t>
            </a:r>
            <a:r>
              <a:rPr lang="en-US" sz="2400" b="1" dirty="0" err="1">
                <a:solidFill>
                  <a:schemeClr val="tx1"/>
                </a:solidFill>
                <a:latin typeface="Courier New" pitchFamily="49" charset="0"/>
                <a:cs typeface="Courier New" pitchFamily="49" charset="0"/>
              </a:rPr>
              <a:t>ino_t</a:t>
            </a:r>
            <a:r>
              <a:rPr lang="en-US" sz="2400" b="1" dirty="0">
                <a:solidFill>
                  <a:schemeClr val="tx1"/>
                </a:solidFill>
                <a:latin typeface="Courier New" pitchFamily="49" charset="0"/>
                <a:cs typeface="Courier New" pitchFamily="49" charset="0"/>
              </a:rPr>
              <a:t>    </a:t>
            </a:r>
            <a:r>
              <a:rPr lang="en-US" sz="2400" b="1" dirty="0" err="1">
                <a:solidFill>
                  <a:schemeClr val="tx1"/>
                </a:solidFill>
                <a:latin typeface="Courier New" pitchFamily="49" charset="0"/>
                <a:cs typeface="Courier New" pitchFamily="49" charset="0"/>
              </a:rPr>
              <a:t>st_ino</a:t>
            </a:r>
            <a:r>
              <a:rPr lang="en-US" sz="2400" b="1" dirty="0">
                <a:solidFill>
                  <a:schemeClr val="tx1"/>
                </a:solidFill>
                <a:latin typeface="Courier New" pitchFamily="49" charset="0"/>
                <a:cs typeface="Courier New" pitchFamily="49" charset="0"/>
              </a:rPr>
              <a:t>;    </a:t>
            </a:r>
            <a:r>
              <a:rPr lang="en-US" sz="2400" b="1" dirty="0">
                <a:solidFill>
                  <a:srgbClr val="00B050"/>
                </a:solidFill>
                <a:latin typeface="Courier New" pitchFamily="49" charset="0"/>
                <a:cs typeface="Courier New" pitchFamily="49" charset="0"/>
              </a:rPr>
              <a:t>// </a:t>
            </a:r>
            <a:r>
              <a:rPr lang="en-US" sz="2400" b="1" dirty="0" err="1">
                <a:solidFill>
                  <a:srgbClr val="00B050"/>
                </a:solidFill>
                <a:latin typeface="Courier New" pitchFamily="49" charset="0"/>
                <a:cs typeface="Courier New" pitchFamily="49" charset="0"/>
              </a:rPr>
              <a:t>inode</a:t>
            </a:r>
            <a:r>
              <a:rPr lang="en-US" sz="2400" b="1" dirty="0">
                <a:solidFill>
                  <a:srgbClr val="00B050"/>
                </a:solidFill>
                <a:latin typeface="Courier New" pitchFamily="49" charset="0"/>
                <a:cs typeface="Courier New" pitchFamily="49" charset="0"/>
              </a:rPr>
              <a:t> number</a:t>
            </a:r>
          </a:p>
          <a:p>
            <a:pPr marL="118872" indent="0">
              <a:buNone/>
            </a:pPr>
            <a:r>
              <a:rPr lang="en-US" sz="2400" b="1" dirty="0">
                <a:solidFill>
                  <a:schemeClr val="tx1"/>
                </a:solidFill>
                <a:latin typeface="Courier New" pitchFamily="49" charset="0"/>
                <a:cs typeface="Courier New" pitchFamily="49" charset="0"/>
              </a:rPr>
              <a:t>  </a:t>
            </a:r>
            <a:r>
              <a:rPr lang="en-US" sz="2400" b="1" dirty="0" err="1">
                <a:solidFill>
                  <a:schemeClr val="tx1"/>
                </a:solidFill>
                <a:latin typeface="Courier New" pitchFamily="49" charset="0"/>
                <a:cs typeface="Courier New" pitchFamily="49" charset="0"/>
              </a:rPr>
              <a:t>mode_t</a:t>
            </a:r>
            <a:r>
              <a:rPr lang="en-US" sz="2400" b="1" dirty="0">
                <a:solidFill>
                  <a:schemeClr val="tx1"/>
                </a:solidFill>
                <a:latin typeface="Courier New" pitchFamily="49" charset="0"/>
                <a:cs typeface="Courier New" pitchFamily="49" charset="0"/>
              </a:rPr>
              <a:t>   </a:t>
            </a:r>
            <a:r>
              <a:rPr lang="en-US" sz="2400" b="1" dirty="0" err="1">
                <a:solidFill>
                  <a:schemeClr val="tx1"/>
                </a:solidFill>
                <a:latin typeface="Courier New" pitchFamily="49" charset="0"/>
                <a:cs typeface="Courier New" pitchFamily="49" charset="0"/>
              </a:rPr>
              <a:t>st_mode</a:t>
            </a:r>
            <a:r>
              <a:rPr lang="en-US" sz="2400" b="1" dirty="0">
                <a:solidFill>
                  <a:schemeClr val="tx1"/>
                </a:solidFill>
                <a:latin typeface="Courier New" pitchFamily="49" charset="0"/>
                <a:cs typeface="Courier New" pitchFamily="49" charset="0"/>
              </a:rPr>
              <a:t>;   </a:t>
            </a:r>
            <a:r>
              <a:rPr lang="en-US" sz="2400" b="1" dirty="0">
                <a:solidFill>
                  <a:srgbClr val="00B050"/>
                </a:solidFill>
                <a:latin typeface="Courier New" pitchFamily="49" charset="0"/>
                <a:cs typeface="Courier New" pitchFamily="49" charset="0"/>
              </a:rPr>
              <a:t>// protection mode</a:t>
            </a:r>
          </a:p>
          <a:p>
            <a:pPr marL="118872" indent="0">
              <a:buNone/>
            </a:pPr>
            <a:r>
              <a:rPr lang="en-US" sz="2400" b="1" dirty="0">
                <a:solidFill>
                  <a:schemeClr val="tx1"/>
                </a:solidFill>
                <a:latin typeface="Courier New" pitchFamily="49" charset="0"/>
                <a:cs typeface="Courier New" pitchFamily="49" charset="0"/>
              </a:rPr>
              <a:t>  </a:t>
            </a:r>
            <a:r>
              <a:rPr lang="en-US" sz="2400" b="1" dirty="0" err="1">
                <a:solidFill>
                  <a:schemeClr val="tx1"/>
                </a:solidFill>
                <a:latin typeface="Courier New" pitchFamily="49" charset="0"/>
                <a:cs typeface="Courier New" pitchFamily="49" charset="0"/>
              </a:rPr>
              <a:t>nlink_t</a:t>
            </a:r>
            <a:r>
              <a:rPr lang="en-US" sz="2400" b="1" dirty="0">
                <a:solidFill>
                  <a:schemeClr val="tx1"/>
                </a:solidFill>
                <a:latin typeface="Courier New" pitchFamily="49" charset="0"/>
                <a:cs typeface="Courier New" pitchFamily="49" charset="0"/>
              </a:rPr>
              <a:t>  </a:t>
            </a:r>
            <a:r>
              <a:rPr lang="en-US" sz="2400" b="1" dirty="0" err="1">
                <a:solidFill>
                  <a:schemeClr val="tx1"/>
                </a:solidFill>
                <a:latin typeface="Courier New" pitchFamily="49" charset="0"/>
                <a:cs typeface="Courier New" pitchFamily="49" charset="0"/>
              </a:rPr>
              <a:t>st_nlink</a:t>
            </a:r>
            <a:r>
              <a:rPr lang="en-US" sz="2400" b="1" dirty="0">
                <a:solidFill>
                  <a:schemeClr val="tx1"/>
                </a:solidFill>
                <a:latin typeface="Courier New" pitchFamily="49" charset="0"/>
                <a:cs typeface="Courier New" pitchFamily="49" charset="0"/>
              </a:rPr>
              <a:t>;  </a:t>
            </a:r>
            <a:r>
              <a:rPr lang="en-US" sz="2400" b="1" dirty="0">
                <a:solidFill>
                  <a:srgbClr val="00B050"/>
                </a:solidFill>
                <a:latin typeface="Courier New" pitchFamily="49" charset="0"/>
                <a:cs typeface="Courier New" pitchFamily="49" charset="0"/>
              </a:rPr>
              <a:t>// hard links to file</a:t>
            </a:r>
          </a:p>
          <a:p>
            <a:pPr marL="118872" indent="0">
              <a:buNone/>
            </a:pPr>
            <a:r>
              <a:rPr lang="en-US" sz="2400" b="1" dirty="0">
                <a:solidFill>
                  <a:schemeClr val="tx1"/>
                </a:solidFill>
                <a:latin typeface="Courier New" pitchFamily="49" charset="0"/>
                <a:cs typeface="Courier New" pitchFamily="49" charset="0"/>
              </a:rPr>
              <a:t>  </a:t>
            </a:r>
            <a:r>
              <a:rPr lang="en-US" sz="2400" b="1" dirty="0" err="1">
                <a:solidFill>
                  <a:schemeClr val="tx1"/>
                </a:solidFill>
                <a:latin typeface="Courier New" pitchFamily="49" charset="0"/>
                <a:cs typeface="Courier New" pitchFamily="49" charset="0"/>
              </a:rPr>
              <a:t>uid_t</a:t>
            </a:r>
            <a:r>
              <a:rPr lang="en-US" sz="2400" b="1" dirty="0">
                <a:solidFill>
                  <a:schemeClr val="tx1"/>
                </a:solidFill>
                <a:latin typeface="Courier New" pitchFamily="49" charset="0"/>
                <a:cs typeface="Courier New" pitchFamily="49" charset="0"/>
              </a:rPr>
              <a:t>    </a:t>
            </a:r>
            <a:r>
              <a:rPr lang="en-US" sz="2400" b="1" dirty="0" err="1">
                <a:solidFill>
                  <a:schemeClr val="tx1"/>
                </a:solidFill>
                <a:latin typeface="Courier New" pitchFamily="49" charset="0"/>
                <a:cs typeface="Courier New" pitchFamily="49" charset="0"/>
              </a:rPr>
              <a:t>st_uid</a:t>
            </a:r>
            <a:r>
              <a:rPr lang="en-US" sz="2400" b="1" dirty="0">
                <a:solidFill>
                  <a:schemeClr val="tx1"/>
                </a:solidFill>
                <a:latin typeface="Courier New" pitchFamily="49" charset="0"/>
                <a:cs typeface="Courier New" pitchFamily="49" charset="0"/>
              </a:rPr>
              <a:t>;    </a:t>
            </a:r>
            <a:r>
              <a:rPr lang="en-US" sz="2400" b="1" dirty="0">
                <a:solidFill>
                  <a:srgbClr val="00B050"/>
                </a:solidFill>
                <a:latin typeface="Courier New" pitchFamily="49" charset="0"/>
                <a:cs typeface="Courier New" pitchFamily="49" charset="0"/>
              </a:rPr>
              <a:t>// user ID of owner</a:t>
            </a:r>
          </a:p>
          <a:p>
            <a:pPr marL="118872" indent="0">
              <a:buNone/>
            </a:pPr>
            <a:r>
              <a:rPr lang="en-US" sz="2400" b="1" dirty="0">
                <a:solidFill>
                  <a:schemeClr val="tx1"/>
                </a:solidFill>
                <a:latin typeface="Courier New" pitchFamily="49" charset="0"/>
                <a:cs typeface="Courier New" pitchFamily="49" charset="0"/>
              </a:rPr>
              <a:t>  </a:t>
            </a:r>
            <a:r>
              <a:rPr lang="en-US" sz="2400" b="1" dirty="0" err="1">
                <a:solidFill>
                  <a:schemeClr val="tx1"/>
                </a:solidFill>
                <a:latin typeface="Courier New" pitchFamily="49" charset="0"/>
                <a:cs typeface="Courier New" pitchFamily="49" charset="0"/>
              </a:rPr>
              <a:t>gid_t</a:t>
            </a:r>
            <a:r>
              <a:rPr lang="en-US" sz="2400" b="1" dirty="0">
                <a:solidFill>
                  <a:schemeClr val="tx1"/>
                </a:solidFill>
                <a:latin typeface="Courier New" pitchFamily="49" charset="0"/>
                <a:cs typeface="Courier New" pitchFamily="49" charset="0"/>
              </a:rPr>
              <a:t>    </a:t>
            </a:r>
            <a:r>
              <a:rPr lang="en-US" sz="2400" b="1" dirty="0" err="1">
                <a:solidFill>
                  <a:schemeClr val="tx1"/>
                </a:solidFill>
                <a:latin typeface="Courier New" pitchFamily="49" charset="0"/>
                <a:cs typeface="Courier New" pitchFamily="49" charset="0"/>
              </a:rPr>
              <a:t>st_gid</a:t>
            </a:r>
            <a:r>
              <a:rPr lang="en-US" sz="2400" b="1" dirty="0">
                <a:solidFill>
                  <a:schemeClr val="tx1"/>
                </a:solidFill>
                <a:latin typeface="Courier New" pitchFamily="49" charset="0"/>
                <a:cs typeface="Courier New" pitchFamily="49" charset="0"/>
              </a:rPr>
              <a:t>;    </a:t>
            </a:r>
            <a:r>
              <a:rPr lang="en-US" sz="2400" b="1" dirty="0">
                <a:solidFill>
                  <a:srgbClr val="00B050"/>
                </a:solidFill>
                <a:latin typeface="Courier New" pitchFamily="49" charset="0"/>
                <a:cs typeface="Courier New" pitchFamily="49" charset="0"/>
              </a:rPr>
              <a:t>// group ID of owner</a:t>
            </a:r>
            <a:r>
              <a:rPr lang="en-US" sz="2400" b="1" dirty="0">
                <a:solidFill>
                  <a:schemeClr val="tx1"/>
                </a:solidFill>
                <a:latin typeface="Courier New" pitchFamily="49" charset="0"/>
                <a:cs typeface="Courier New" pitchFamily="49" charset="0"/>
              </a:rPr>
              <a:t> </a:t>
            </a:r>
          </a:p>
          <a:p>
            <a:pPr marL="118872" indent="0">
              <a:buNone/>
            </a:pPr>
            <a:r>
              <a:rPr lang="en-US" sz="2400" b="1" dirty="0">
                <a:solidFill>
                  <a:schemeClr val="tx1"/>
                </a:solidFill>
                <a:latin typeface="Courier New" pitchFamily="49" charset="0"/>
                <a:cs typeface="Courier New" pitchFamily="49" charset="0"/>
              </a:rPr>
              <a:t>  </a:t>
            </a:r>
            <a:r>
              <a:rPr lang="en-US" sz="2400" b="1" dirty="0" err="1">
                <a:solidFill>
                  <a:schemeClr val="tx1"/>
                </a:solidFill>
                <a:latin typeface="Courier New" pitchFamily="49" charset="0"/>
                <a:cs typeface="Courier New" pitchFamily="49" charset="0"/>
              </a:rPr>
              <a:t>dev_t</a:t>
            </a:r>
            <a:r>
              <a:rPr lang="en-US" sz="2400" b="1" dirty="0">
                <a:solidFill>
                  <a:schemeClr val="tx1"/>
                </a:solidFill>
                <a:latin typeface="Courier New" pitchFamily="49" charset="0"/>
                <a:cs typeface="Courier New" pitchFamily="49" charset="0"/>
              </a:rPr>
              <a:t>    </a:t>
            </a:r>
            <a:r>
              <a:rPr lang="en-US" sz="2400" b="1" dirty="0" err="1">
                <a:solidFill>
                  <a:schemeClr val="tx1"/>
                </a:solidFill>
                <a:latin typeface="Courier New" pitchFamily="49" charset="0"/>
                <a:cs typeface="Courier New" pitchFamily="49" charset="0"/>
              </a:rPr>
              <a:t>st_rdev</a:t>
            </a:r>
            <a:r>
              <a:rPr lang="en-US" sz="2400" b="1" dirty="0">
                <a:solidFill>
                  <a:schemeClr val="tx1"/>
                </a:solidFill>
                <a:latin typeface="Courier New" pitchFamily="49" charset="0"/>
                <a:cs typeface="Courier New" pitchFamily="49" charset="0"/>
              </a:rPr>
              <a:t>;   </a:t>
            </a:r>
            <a:r>
              <a:rPr lang="en-US" sz="2400" b="1" dirty="0">
                <a:solidFill>
                  <a:srgbClr val="00B050"/>
                </a:solidFill>
                <a:latin typeface="Courier New" pitchFamily="49" charset="0"/>
                <a:cs typeface="Courier New" pitchFamily="49" charset="0"/>
              </a:rPr>
              <a:t>// device type</a:t>
            </a:r>
          </a:p>
          <a:p>
            <a:pPr marL="118872" indent="0">
              <a:buNone/>
            </a:pPr>
            <a:r>
              <a:rPr lang="en-US" sz="2400" b="1" dirty="0">
                <a:solidFill>
                  <a:schemeClr val="tx1"/>
                </a:solidFill>
                <a:latin typeface="Courier New" pitchFamily="49" charset="0"/>
                <a:cs typeface="Courier New" pitchFamily="49" charset="0"/>
              </a:rPr>
              <a:t>  </a:t>
            </a:r>
            <a:r>
              <a:rPr lang="en-US" sz="2400" b="1" dirty="0" err="1">
                <a:solidFill>
                  <a:schemeClr val="tx1"/>
                </a:solidFill>
                <a:latin typeface="Courier New" pitchFamily="49" charset="0"/>
                <a:cs typeface="Courier New" pitchFamily="49" charset="0"/>
              </a:rPr>
              <a:t>off_t</a:t>
            </a:r>
            <a:r>
              <a:rPr lang="en-US" sz="2400" b="1" dirty="0">
                <a:solidFill>
                  <a:schemeClr val="tx1"/>
                </a:solidFill>
                <a:latin typeface="Courier New" pitchFamily="49" charset="0"/>
                <a:cs typeface="Courier New" pitchFamily="49" charset="0"/>
              </a:rPr>
              <a:t>    </a:t>
            </a:r>
            <a:r>
              <a:rPr lang="en-US" sz="2400" b="1" dirty="0" err="1">
                <a:solidFill>
                  <a:schemeClr val="tx1"/>
                </a:solidFill>
                <a:latin typeface="Courier New" pitchFamily="49" charset="0"/>
                <a:cs typeface="Courier New" pitchFamily="49" charset="0"/>
              </a:rPr>
              <a:t>st_size</a:t>
            </a:r>
            <a:r>
              <a:rPr lang="en-US" sz="2400" b="1" dirty="0">
                <a:solidFill>
                  <a:schemeClr val="tx1"/>
                </a:solidFill>
                <a:latin typeface="Courier New" pitchFamily="49" charset="0"/>
                <a:cs typeface="Courier New" pitchFamily="49" charset="0"/>
              </a:rPr>
              <a:t>;   </a:t>
            </a:r>
            <a:r>
              <a:rPr lang="en-US" sz="2400" b="1" dirty="0">
                <a:solidFill>
                  <a:srgbClr val="00B050"/>
                </a:solidFill>
                <a:latin typeface="Courier New" pitchFamily="49" charset="0"/>
                <a:cs typeface="Courier New" pitchFamily="49" charset="0"/>
              </a:rPr>
              <a:t>// file size in bytes</a:t>
            </a:r>
          </a:p>
          <a:p>
            <a:pPr marL="118872" indent="0">
              <a:buNone/>
            </a:pPr>
            <a:r>
              <a:rPr lang="en-US" sz="2400" b="1" dirty="0">
                <a:solidFill>
                  <a:schemeClr val="tx1"/>
                </a:solidFill>
                <a:latin typeface="Courier New" pitchFamily="49" charset="0"/>
                <a:cs typeface="Courier New" pitchFamily="49" charset="0"/>
              </a:rPr>
              <a:t>  </a:t>
            </a:r>
            <a:r>
              <a:rPr lang="en-US" sz="2400" b="1" dirty="0">
                <a:solidFill>
                  <a:srgbClr val="00B050"/>
                </a:solidFill>
                <a:latin typeface="Courier New" pitchFamily="49" charset="0"/>
                <a:cs typeface="Courier New" pitchFamily="49" charset="0"/>
              </a:rPr>
              <a:t>// Other fields depending on OS ...</a:t>
            </a:r>
          </a:p>
          <a:p>
            <a:pPr marL="118872" indent="0">
              <a:buNone/>
            </a:pPr>
            <a:r>
              <a:rPr lang="en-US" sz="2400" b="1" dirty="0">
                <a:solidFill>
                  <a:schemeClr val="tx1"/>
                </a:solidFill>
                <a:latin typeface="Courier New" pitchFamily="49" charset="0"/>
                <a:cs typeface="Courier New" pitchFamily="49" charset="0"/>
              </a:rPr>
              <a:t>};</a:t>
            </a:r>
          </a:p>
        </p:txBody>
      </p:sp>
      <p:graphicFrame>
        <p:nvGraphicFramePr>
          <p:cNvPr id="5" name="Table 4">
            <a:extLst>
              <a:ext uri="{FF2B5EF4-FFF2-40B4-BE49-F238E27FC236}">
                <a16:creationId xmlns:a16="http://schemas.microsoft.com/office/drawing/2014/main" id="{D4F632B1-C1B0-4BE6-A706-450DBDAC807D}"/>
              </a:ext>
            </a:extLst>
          </p:cNvPr>
          <p:cNvGraphicFramePr>
            <a:graphicFrameLocks noGrp="1"/>
          </p:cNvGraphicFramePr>
          <p:nvPr>
            <p:extLst/>
          </p:nvPr>
        </p:nvGraphicFramePr>
        <p:xfrm>
          <a:off x="7620000" y="3556000"/>
          <a:ext cx="4203192" cy="2966720"/>
        </p:xfrm>
        <a:graphic>
          <a:graphicData uri="http://schemas.openxmlformats.org/drawingml/2006/table">
            <a:tbl>
              <a:tblPr firstRow="1" bandRow="1">
                <a:tableStyleId>{5C22544A-7EE6-4342-B048-85BDC9FD1C3A}</a:tableStyleId>
              </a:tblPr>
              <a:tblGrid>
                <a:gridCol w="1411605">
                  <a:extLst>
                    <a:ext uri="{9D8B030D-6E8A-4147-A177-3AD203B41FA5}">
                      <a16:colId xmlns:a16="http://schemas.microsoft.com/office/drawing/2014/main" val="880253867"/>
                    </a:ext>
                  </a:extLst>
                </a:gridCol>
                <a:gridCol w="2791587">
                  <a:extLst>
                    <a:ext uri="{9D8B030D-6E8A-4147-A177-3AD203B41FA5}">
                      <a16:colId xmlns:a16="http://schemas.microsoft.com/office/drawing/2014/main" val="1154409547"/>
                    </a:ext>
                  </a:extLst>
                </a:gridCol>
              </a:tblGrid>
              <a:tr h="370840">
                <a:tc>
                  <a:txBody>
                    <a:bodyPr/>
                    <a:lstStyle/>
                    <a:p>
                      <a:pPr algn="ctr" fontAlgn="b"/>
                      <a:r>
                        <a:rPr lang="en-US" dirty="0">
                          <a:effectLst/>
                        </a:rPr>
                        <a:t>Name</a:t>
                      </a:r>
                    </a:p>
                  </a:txBody>
                  <a:tcPr anchor="b"/>
                </a:tc>
                <a:tc>
                  <a:txBody>
                    <a:bodyPr/>
                    <a:lstStyle/>
                    <a:p>
                      <a:pPr algn="l" fontAlgn="b"/>
                      <a:r>
                        <a:rPr lang="en-US" dirty="0">
                          <a:effectLst/>
                        </a:rPr>
                        <a:t>Description</a:t>
                      </a:r>
                    </a:p>
                  </a:txBody>
                  <a:tcPr anchor="b"/>
                </a:tc>
                <a:extLst>
                  <a:ext uri="{0D108BD9-81ED-4DB2-BD59-A6C34878D82A}">
                    <a16:rowId xmlns:a16="http://schemas.microsoft.com/office/drawing/2014/main" val="4070075173"/>
                  </a:ext>
                </a:extLst>
              </a:tr>
              <a:tr h="370840">
                <a:tc>
                  <a:txBody>
                    <a:bodyPr/>
                    <a:lstStyle/>
                    <a:p>
                      <a:pPr algn="ctr" fontAlgn="t"/>
                      <a:r>
                        <a:rPr lang="en-US" b="1">
                          <a:effectLst/>
                          <a:latin typeface="Courier New" panose="02070309020205020404" pitchFamily="49" charset="0"/>
                          <a:cs typeface="Courier New" panose="02070309020205020404" pitchFamily="49" charset="0"/>
                        </a:rPr>
                        <a:t>S_IFIFO</a:t>
                      </a:r>
                    </a:p>
                  </a:txBody>
                  <a:tcPr/>
                </a:tc>
                <a:tc>
                  <a:txBody>
                    <a:bodyPr/>
                    <a:lstStyle/>
                    <a:p>
                      <a:pPr fontAlgn="t"/>
                      <a:r>
                        <a:rPr lang="en-US">
                          <a:effectLst/>
                        </a:rPr>
                        <a:t>Named pipe (IPC)</a:t>
                      </a:r>
                    </a:p>
                  </a:txBody>
                  <a:tcPr/>
                </a:tc>
                <a:extLst>
                  <a:ext uri="{0D108BD9-81ED-4DB2-BD59-A6C34878D82A}">
                    <a16:rowId xmlns:a16="http://schemas.microsoft.com/office/drawing/2014/main" val="4199345042"/>
                  </a:ext>
                </a:extLst>
              </a:tr>
              <a:tr h="370840">
                <a:tc>
                  <a:txBody>
                    <a:bodyPr/>
                    <a:lstStyle/>
                    <a:p>
                      <a:pPr algn="ctr" fontAlgn="t"/>
                      <a:r>
                        <a:rPr lang="en-US" b="1">
                          <a:effectLst/>
                          <a:latin typeface="Courier New" panose="02070309020205020404" pitchFamily="49" charset="0"/>
                          <a:cs typeface="Courier New" panose="02070309020205020404" pitchFamily="49" charset="0"/>
                        </a:rPr>
                        <a:t>S_IFCHR</a:t>
                      </a:r>
                    </a:p>
                  </a:txBody>
                  <a:tcPr/>
                </a:tc>
                <a:tc>
                  <a:txBody>
                    <a:bodyPr/>
                    <a:lstStyle/>
                    <a:p>
                      <a:pPr fontAlgn="t"/>
                      <a:r>
                        <a:rPr lang="en-US" dirty="0">
                          <a:effectLst/>
                        </a:rPr>
                        <a:t>Character device (terminal)</a:t>
                      </a:r>
                    </a:p>
                  </a:txBody>
                  <a:tcPr/>
                </a:tc>
                <a:extLst>
                  <a:ext uri="{0D108BD9-81ED-4DB2-BD59-A6C34878D82A}">
                    <a16:rowId xmlns:a16="http://schemas.microsoft.com/office/drawing/2014/main" val="4251103981"/>
                  </a:ext>
                </a:extLst>
              </a:tr>
              <a:tr h="370840">
                <a:tc>
                  <a:txBody>
                    <a:bodyPr/>
                    <a:lstStyle/>
                    <a:p>
                      <a:pPr algn="ctr" fontAlgn="t"/>
                      <a:r>
                        <a:rPr lang="en-US" b="1">
                          <a:effectLst/>
                          <a:latin typeface="Courier New" panose="02070309020205020404" pitchFamily="49" charset="0"/>
                          <a:cs typeface="Courier New" panose="02070309020205020404" pitchFamily="49" charset="0"/>
                        </a:rPr>
                        <a:t>S_IFDIR</a:t>
                      </a:r>
                    </a:p>
                  </a:txBody>
                  <a:tcPr/>
                </a:tc>
                <a:tc>
                  <a:txBody>
                    <a:bodyPr/>
                    <a:lstStyle/>
                    <a:p>
                      <a:pPr fontAlgn="t"/>
                      <a:r>
                        <a:rPr lang="en-US">
                          <a:effectLst/>
                        </a:rPr>
                        <a:t>Directory file type</a:t>
                      </a:r>
                    </a:p>
                  </a:txBody>
                  <a:tcPr/>
                </a:tc>
                <a:extLst>
                  <a:ext uri="{0D108BD9-81ED-4DB2-BD59-A6C34878D82A}">
                    <a16:rowId xmlns:a16="http://schemas.microsoft.com/office/drawing/2014/main" val="2596998928"/>
                  </a:ext>
                </a:extLst>
              </a:tr>
              <a:tr h="370840">
                <a:tc>
                  <a:txBody>
                    <a:bodyPr/>
                    <a:lstStyle/>
                    <a:p>
                      <a:pPr algn="ctr" fontAlgn="t"/>
                      <a:r>
                        <a:rPr lang="en-US" b="1">
                          <a:effectLst/>
                          <a:latin typeface="Courier New" panose="02070309020205020404" pitchFamily="49" charset="0"/>
                          <a:cs typeface="Courier New" panose="02070309020205020404" pitchFamily="49" charset="0"/>
                        </a:rPr>
                        <a:t>S_IFBLK</a:t>
                      </a:r>
                    </a:p>
                  </a:txBody>
                  <a:tcPr/>
                </a:tc>
                <a:tc>
                  <a:txBody>
                    <a:bodyPr/>
                    <a:lstStyle/>
                    <a:p>
                      <a:pPr fontAlgn="t"/>
                      <a:r>
                        <a:rPr lang="en-US">
                          <a:effectLst/>
                        </a:rPr>
                        <a:t>Block device (disk drive)</a:t>
                      </a:r>
                    </a:p>
                  </a:txBody>
                  <a:tcPr/>
                </a:tc>
                <a:extLst>
                  <a:ext uri="{0D108BD9-81ED-4DB2-BD59-A6C34878D82A}">
                    <a16:rowId xmlns:a16="http://schemas.microsoft.com/office/drawing/2014/main" val="2569712883"/>
                  </a:ext>
                </a:extLst>
              </a:tr>
              <a:tr h="370840">
                <a:tc>
                  <a:txBody>
                    <a:bodyPr/>
                    <a:lstStyle/>
                    <a:p>
                      <a:pPr algn="ctr" fontAlgn="t"/>
                      <a:r>
                        <a:rPr lang="en-US" b="1" dirty="0">
                          <a:effectLst/>
                          <a:latin typeface="Courier New" panose="02070309020205020404" pitchFamily="49" charset="0"/>
                          <a:cs typeface="Courier New" panose="02070309020205020404" pitchFamily="49" charset="0"/>
                        </a:rPr>
                        <a:t>S_IFREG</a:t>
                      </a:r>
                    </a:p>
                  </a:txBody>
                  <a:tcPr/>
                </a:tc>
                <a:tc>
                  <a:txBody>
                    <a:bodyPr/>
                    <a:lstStyle/>
                    <a:p>
                      <a:pPr fontAlgn="t"/>
                      <a:r>
                        <a:rPr lang="en-US">
                          <a:effectLst/>
                        </a:rPr>
                        <a:t>Regular file type</a:t>
                      </a:r>
                    </a:p>
                  </a:txBody>
                  <a:tcPr/>
                </a:tc>
                <a:extLst>
                  <a:ext uri="{0D108BD9-81ED-4DB2-BD59-A6C34878D82A}">
                    <a16:rowId xmlns:a16="http://schemas.microsoft.com/office/drawing/2014/main" val="684998689"/>
                  </a:ext>
                </a:extLst>
              </a:tr>
              <a:tr h="370840">
                <a:tc>
                  <a:txBody>
                    <a:bodyPr/>
                    <a:lstStyle/>
                    <a:p>
                      <a:pPr algn="ctr" fontAlgn="t"/>
                      <a:r>
                        <a:rPr lang="en-US" b="1">
                          <a:effectLst/>
                          <a:latin typeface="Courier New" panose="02070309020205020404" pitchFamily="49" charset="0"/>
                          <a:cs typeface="Courier New" panose="02070309020205020404" pitchFamily="49" charset="0"/>
                        </a:rPr>
                        <a:t>S_IFLNK</a:t>
                      </a:r>
                    </a:p>
                  </a:txBody>
                  <a:tcPr/>
                </a:tc>
                <a:tc>
                  <a:txBody>
                    <a:bodyPr/>
                    <a:lstStyle/>
                    <a:p>
                      <a:pPr fontAlgn="t"/>
                      <a:r>
                        <a:rPr lang="en-US">
                          <a:effectLst/>
                        </a:rPr>
                        <a:t>Symbolic link</a:t>
                      </a:r>
                    </a:p>
                  </a:txBody>
                  <a:tcPr/>
                </a:tc>
                <a:extLst>
                  <a:ext uri="{0D108BD9-81ED-4DB2-BD59-A6C34878D82A}">
                    <a16:rowId xmlns:a16="http://schemas.microsoft.com/office/drawing/2014/main" val="45186188"/>
                  </a:ext>
                </a:extLst>
              </a:tr>
              <a:tr h="370840">
                <a:tc>
                  <a:txBody>
                    <a:bodyPr/>
                    <a:lstStyle/>
                    <a:p>
                      <a:pPr algn="ctr" fontAlgn="t"/>
                      <a:r>
                        <a:rPr lang="en-US" b="1" dirty="0">
                          <a:effectLst/>
                          <a:latin typeface="Courier New" panose="02070309020205020404" pitchFamily="49" charset="0"/>
                          <a:cs typeface="Courier New" panose="02070309020205020404" pitchFamily="49" charset="0"/>
                        </a:rPr>
                        <a:t>S_IFSOCK</a:t>
                      </a:r>
                    </a:p>
                  </a:txBody>
                  <a:tcPr/>
                </a:tc>
                <a:tc>
                  <a:txBody>
                    <a:bodyPr/>
                    <a:lstStyle/>
                    <a:p>
                      <a:pPr fontAlgn="t"/>
                      <a:r>
                        <a:rPr lang="en-US" dirty="0">
                          <a:effectLst/>
                        </a:rPr>
                        <a:t>Socket (IPC, networks)</a:t>
                      </a:r>
                    </a:p>
                  </a:txBody>
                  <a:tcPr/>
                </a:tc>
                <a:extLst>
                  <a:ext uri="{0D108BD9-81ED-4DB2-BD59-A6C34878D82A}">
                    <a16:rowId xmlns:a16="http://schemas.microsoft.com/office/drawing/2014/main" val="2329099821"/>
                  </a:ext>
                </a:extLst>
              </a:tr>
            </a:tbl>
          </a:graphicData>
        </a:graphic>
      </p:graphicFrame>
    </p:spTree>
    <p:extLst>
      <p:ext uri="{BB962C8B-B14F-4D97-AF65-F5344CB8AC3E}">
        <p14:creationId xmlns:p14="http://schemas.microsoft.com/office/powerpoint/2010/main" val="27858565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4" grpId="0" animBg="1"/>
    </p:bld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DA56EE5F-7C3B-4F8D-90FB-EB84610A5D85}"/>
              </a:ext>
            </a:extLst>
          </p:cNvPr>
          <p:cNvSpPr>
            <a:spLocks noGrp="1"/>
          </p:cNvSpPr>
          <p:nvPr>
            <p:ph type="title"/>
          </p:nvPr>
        </p:nvSpPr>
        <p:spPr/>
        <p:txBody>
          <a:bodyPr/>
          <a:lstStyle/>
          <a:p>
            <a:r>
              <a:rPr lang="en-US" dirty="0"/>
              <a:t>Events and Signals</a:t>
            </a:r>
          </a:p>
        </p:txBody>
      </p:sp>
      <p:sp>
        <p:nvSpPr>
          <p:cNvPr id="5" name="Text Placeholder 4">
            <a:extLst>
              <a:ext uri="{FF2B5EF4-FFF2-40B4-BE49-F238E27FC236}">
                <a16:creationId xmlns:a16="http://schemas.microsoft.com/office/drawing/2014/main" id="{646C8413-9B13-4DDB-8A7F-F40BE65D179E}"/>
              </a:ext>
            </a:extLst>
          </p:cNvPr>
          <p:cNvSpPr>
            <a:spLocks noGrp="1"/>
          </p:cNvSpPr>
          <p:nvPr>
            <p:ph type="body" idx="1"/>
          </p:nvPr>
        </p:nvSpPr>
        <p:spPr/>
        <p:txBody>
          <a:bodyPr/>
          <a:lstStyle/>
          <a:p>
            <a:endParaRPr lang="en-US"/>
          </a:p>
        </p:txBody>
      </p:sp>
    </p:spTree>
    <p:extLst>
      <p:ext uri="{BB962C8B-B14F-4D97-AF65-F5344CB8AC3E}">
        <p14:creationId xmlns:p14="http://schemas.microsoft.com/office/powerpoint/2010/main" val="974615238"/>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5DD770-898B-478B-9A1A-980F9CDB9200}"/>
              </a:ext>
            </a:extLst>
          </p:cNvPr>
          <p:cNvSpPr>
            <a:spLocks noGrp="1"/>
          </p:cNvSpPr>
          <p:nvPr>
            <p:ph type="title"/>
          </p:nvPr>
        </p:nvSpPr>
        <p:spPr/>
        <p:txBody>
          <a:bodyPr/>
          <a:lstStyle/>
          <a:p>
            <a:r>
              <a:rPr lang="en-US" dirty="0"/>
              <a:t>Command line signals</a:t>
            </a:r>
          </a:p>
        </p:txBody>
      </p:sp>
      <p:sp>
        <p:nvSpPr>
          <p:cNvPr id="3" name="Content Placeholder 2">
            <a:extLst>
              <a:ext uri="{FF2B5EF4-FFF2-40B4-BE49-F238E27FC236}">
                <a16:creationId xmlns:a16="http://schemas.microsoft.com/office/drawing/2014/main" id="{092BE0A2-52FA-4EE9-9543-0C5A787F632D}"/>
              </a:ext>
            </a:extLst>
          </p:cNvPr>
          <p:cNvSpPr>
            <a:spLocks noGrp="1"/>
          </p:cNvSpPr>
          <p:nvPr>
            <p:ph idx="1"/>
          </p:nvPr>
        </p:nvSpPr>
        <p:spPr>
          <a:xfrm>
            <a:off x="609600" y="1775193"/>
            <a:ext cx="10972800" cy="3863608"/>
          </a:xfrm>
        </p:spPr>
        <p:txBody>
          <a:bodyPr>
            <a:normAutofit lnSpcReduction="10000"/>
          </a:bodyPr>
          <a:lstStyle/>
          <a:p>
            <a:r>
              <a:rPr lang="en-US" dirty="0"/>
              <a:t>You can send signals to processes from the command line</a:t>
            </a:r>
          </a:p>
          <a:p>
            <a:pPr lvl="1"/>
            <a:r>
              <a:rPr lang="en-US" b="1" dirty="0">
                <a:latin typeface="Courier New" panose="02070309020205020404" pitchFamily="49" charset="0"/>
                <a:cs typeface="Courier New" panose="02070309020205020404" pitchFamily="49" charset="0"/>
              </a:rPr>
              <a:t>Ctrl-C</a:t>
            </a:r>
            <a:r>
              <a:rPr lang="en-US" dirty="0"/>
              <a:t>: </a:t>
            </a:r>
            <a:r>
              <a:rPr lang="en-US" b="1" dirty="0">
                <a:latin typeface="Courier New" panose="02070309020205020404" pitchFamily="49" charset="0"/>
                <a:cs typeface="Courier New" panose="02070309020205020404" pitchFamily="49" charset="0"/>
              </a:rPr>
              <a:t>SIGINT</a:t>
            </a:r>
            <a:r>
              <a:rPr lang="en-US" dirty="0"/>
              <a:t>		(interrupt)</a:t>
            </a:r>
          </a:p>
          <a:p>
            <a:pPr lvl="1"/>
            <a:r>
              <a:rPr lang="en-US" b="1" dirty="0">
                <a:latin typeface="Courier New" panose="02070309020205020404" pitchFamily="49" charset="0"/>
                <a:cs typeface="Courier New" panose="02070309020205020404" pitchFamily="49" charset="0"/>
              </a:rPr>
              <a:t>Ctrl-Z</a:t>
            </a:r>
            <a:r>
              <a:rPr lang="en-US" dirty="0"/>
              <a:t>: </a:t>
            </a:r>
            <a:r>
              <a:rPr lang="en-US" b="1" dirty="0">
                <a:latin typeface="Courier New" panose="02070309020205020404" pitchFamily="49" charset="0"/>
                <a:cs typeface="Courier New" panose="02070309020205020404" pitchFamily="49" charset="0"/>
              </a:rPr>
              <a:t>SIGTSTP</a:t>
            </a:r>
            <a:r>
              <a:rPr lang="en-US" dirty="0"/>
              <a:t>	(terminal stop, usually suspends)</a:t>
            </a:r>
          </a:p>
          <a:p>
            <a:r>
              <a:rPr lang="en-US" dirty="0"/>
              <a:t>Signals often result in the process being killed</a:t>
            </a:r>
          </a:p>
          <a:p>
            <a:r>
              <a:rPr lang="en-US" dirty="0"/>
              <a:t>Perhaps for that reason, the </a:t>
            </a:r>
            <a:r>
              <a:rPr lang="en-US" b="1" dirty="0">
                <a:latin typeface="Courier New" panose="02070309020205020404" pitchFamily="49" charset="0"/>
                <a:cs typeface="Courier New" panose="02070309020205020404" pitchFamily="49" charset="0"/>
              </a:rPr>
              <a:t>kill</a:t>
            </a:r>
            <a:r>
              <a:rPr lang="en-US" dirty="0"/>
              <a:t> command is used to send arbitrary signals (not just killing ones)</a:t>
            </a:r>
          </a:p>
          <a:p>
            <a:pPr lvl="1"/>
            <a:r>
              <a:rPr lang="en-US" dirty="0"/>
              <a:t>Flag gives the kind of signal</a:t>
            </a:r>
          </a:p>
          <a:p>
            <a:pPr lvl="1"/>
            <a:r>
              <a:rPr lang="en-US" dirty="0"/>
              <a:t>Then specify the PID of the process</a:t>
            </a:r>
          </a:p>
        </p:txBody>
      </p:sp>
      <p:sp>
        <p:nvSpPr>
          <p:cNvPr id="4" name="Rectangle 3">
            <a:extLst>
              <a:ext uri="{FF2B5EF4-FFF2-40B4-BE49-F238E27FC236}">
                <a16:creationId xmlns:a16="http://schemas.microsoft.com/office/drawing/2014/main" id="{74929E2F-11D0-456A-BF19-92E92FCE2A18}"/>
              </a:ext>
            </a:extLst>
          </p:cNvPr>
          <p:cNvSpPr/>
          <p:nvPr/>
        </p:nvSpPr>
        <p:spPr>
          <a:xfrm>
            <a:off x="599243" y="5638800"/>
            <a:ext cx="10972800" cy="609600"/>
          </a:xfrm>
          <a:prstGeom prst="rect">
            <a:avLst/>
          </a:prstGeom>
          <a:solidFill>
            <a:schemeClr val="accent4">
              <a:lumMod val="50000"/>
            </a:schemeClr>
          </a:solidFill>
          <a:ln w="50800" cmpd="sng"/>
        </p:spPr>
        <p:style>
          <a:lnRef idx="3">
            <a:schemeClr val="lt1"/>
          </a:lnRef>
          <a:fillRef idx="1">
            <a:schemeClr val="dk1"/>
          </a:fillRef>
          <a:effectRef idx="1">
            <a:schemeClr val="dk1"/>
          </a:effectRef>
          <a:fontRef idx="minor">
            <a:schemeClr val="lt1"/>
          </a:fontRef>
        </p:style>
        <p:txBody>
          <a:bodyPr rtlCol="0" anchor="ctr" anchorCtr="0">
            <a:normAutofit/>
          </a:bodyPr>
          <a:lstStyle/>
          <a:p>
            <a:r>
              <a:rPr lang="en-US" sz="2800" b="1" dirty="0">
                <a:latin typeface="Courier New" pitchFamily="49" charset="0"/>
                <a:cs typeface="Courier New" pitchFamily="49" charset="0"/>
              </a:rPr>
              <a:t>&gt; kill –KILL 8382</a:t>
            </a:r>
          </a:p>
        </p:txBody>
      </p:sp>
    </p:spTree>
    <p:extLst>
      <p:ext uri="{BB962C8B-B14F-4D97-AF65-F5344CB8AC3E}">
        <p14:creationId xmlns:p14="http://schemas.microsoft.com/office/powerpoint/2010/main" val="18339245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animBg="1"/>
    </p:bld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726D4C-904B-4007-8FC9-D599057D4890}"/>
              </a:ext>
            </a:extLst>
          </p:cNvPr>
          <p:cNvSpPr>
            <a:spLocks noGrp="1"/>
          </p:cNvSpPr>
          <p:nvPr>
            <p:ph type="title"/>
          </p:nvPr>
        </p:nvSpPr>
        <p:spPr/>
        <p:txBody>
          <a:bodyPr/>
          <a:lstStyle/>
          <a:p>
            <a:r>
              <a:rPr lang="en-US" dirty="0"/>
              <a:t>Common signals</a:t>
            </a:r>
          </a:p>
        </p:txBody>
      </p:sp>
      <p:sp>
        <p:nvSpPr>
          <p:cNvPr id="3" name="Content Placeholder 2">
            <a:extLst>
              <a:ext uri="{FF2B5EF4-FFF2-40B4-BE49-F238E27FC236}">
                <a16:creationId xmlns:a16="http://schemas.microsoft.com/office/drawing/2014/main" id="{7C90389F-C28C-42DF-B287-1762A5A8AA5E}"/>
              </a:ext>
            </a:extLst>
          </p:cNvPr>
          <p:cNvSpPr>
            <a:spLocks noGrp="1"/>
          </p:cNvSpPr>
          <p:nvPr>
            <p:ph idx="1"/>
          </p:nvPr>
        </p:nvSpPr>
        <p:spPr>
          <a:xfrm>
            <a:off x="609600" y="1775193"/>
            <a:ext cx="10972800" cy="1425208"/>
          </a:xfrm>
        </p:spPr>
        <p:txBody>
          <a:bodyPr>
            <a:normAutofit fontScale="92500" lnSpcReduction="10000"/>
          </a:bodyPr>
          <a:lstStyle/>
          <a:p>
            <a:r>
              <a:rPr lang="en-US" dirty="0"/>
              <a:t>When using the kill command, the flag can either be the name of the signal (</a:t>
            </a:r>
            <a:r>
              <a:rPr lang="en-US" b="1" dirty="0">
                <a:latin typeface="Courier New" panose="02070309020205020404" pitchFamily="49" charset="0"/>
                <a:cs typeface="Courier New" panose="02070309020205020404" pitchFamily="49" charset="0"/>
              </a:rPr>
              <a:t>-KILL</a:t>
            </a:r>
            <a:r>
              <a:rPr lang="en-US" dirty="0"/>
              <a:t>) or its number (</a:t>
            </a:r>
            <a:r>
              <a:rPr lang="en-US" b="1" dirty="0">
                <a:latin typeface="Courier New" panose="02070309020205020404" pitchFamily="49" charset="0"/>
                <a:cs typeface="Courier New" panose="02070309020205020404" pitchFamily="49" charset="0"/>
              </a:rPr>
              <a:t>-9</a:t>
            </a:r>
            <a:r>
              <a:rPr lang="en-US" dirty="0"/>
              <a:t>)</a:t>
            </a:r>
          </a:p>
          <a:p>
            <a:r>
              <a:rPr lang="en-US" dirty="0"/>
              <a:t>Here are some common signals:</a:t>
            </a:r>
          </a:p>
        </p:txBody>
      </p:sp>
      <p:graphicFrame>
        <p:nvGraphicFramePr>
          <p:cNvPr id="4" name="Table 3">
            <a:extLst>
              <a:ext uri="{FF2B5EF4-FFF2-40B4-BE49-F238E27FC236}">
                <a16:creationId xmlns:a16="http://schemas.microsoft.com/office/drawing/2014/main" id="{3A54B95C-820B-4206-83D4-365CF86F4AAD}"/>
              </a:ext>
            </a:extLst>
          </p:cNvPr>
          <p:cNvGraphicFramePr>
            <a:graphicFrameLocks noGrp="1"/>
          </p:cNvGraphicFramePr>
          <p:nvPr>
            <p:extLst/>
          </p:nvPr>
        </p:nvGraphicFramePr>
        <p:xfrm>
          <a:off x="838200" y="3200401"/>
          <a:ext cx="10439399" cy="3276600"/>
        </p:xfrm>
        <a:graphic>
          <a:graphicData uri="http://schemas.openxmlformats.org/drawingml/2006/table">
            <a:tbl>
              <a:tblPr firstRow="1" bandRow="1">
                <a:tableStyleId>{5C22544A-7EE6-4342-B048-85BDC9FD1C3A}</a:tableStyleId>
              </a:tblPr>
              <a:tblGrid>
                <a:gridCol w="2040212">
                  <a:extLst>
                    <a:ext uri="{9D8B030D-6E8A-4147-A177-3AD203B41FA5}">
                      <a16:colId xmlns:a16="http://schemas.microsoft.com/office/drawing/2014/main" val="2505482655"/>
                    </a:ext>
                  </a:extLst>
                </a:gridCol>
                <a:gridCol w="1440460">
                  <a:extLst>
                    <a:ext uri="{9D8B030D-6E8A-4147-A177-3AD203B41FA5}">
                      <a16:colId xmlns:a16="http://schemas.microsoft.com/office/drawing/2014/main" val="3419845579"/>
                    </a:ext>
                  </a:extLst>
                </a:gridCol>
                <a:gridCol w="6958727">
                  <a:extLst>
                    <a:ext uri="{9D8B030D-6E8A-4147-A177-3AD203B41FA5}">
                      <a16:colId xmlns:a16="http://schemas.microsoft.com/office/drawing/2014/main" val="2464359499"/>
                    </a:ext>
                  </a:extLst>
                </a:gridCol>
              </a:tblGrid>
              <a:tr h="409575">
                <a:tc>
                  <a:txBody>
                    <a:bodyPr/>
                    <a:lstStyle/>
                    <a:p>
                      <a:pPr algn="ctr" fontAlgn="b"/>
                      <a:r>
                        <a:rPr lang="en-US" dirty="0">
                          <a:effectLst/>
                        </a:rPr>
                        <a:t>Name</a:t>
                      </a:r>
                    </a:p>
                  </a:txBody>
                  <a:tcPr anchor="ctr"/>
                </a:tc>
                <a:tc>
                  <a:txBody>
                    <a:bodyPr/>
                    <a:lstStyle/>
                    <a:p>
                      <a:pPr algn="ctr" fontAlgn="b"/>
                      <a:r>
                        <a:rPr lang="en-US">
                          <a:effectLst/>
                        </a:rPr>
                        <a:t>Number</a:t>
                      </a:r>
                    </a:p>
                  </a:txBody>
                  <a:tcPr anchor="ctr"/>
                </a:tc>
                <a:tc>
                  <a:txBody>
                    <a:bodyPr/>
                    <a:lstStyle/>
                    <a:p>
                      <a:pPr algn="ctr" fontAlgn="b"/>
                      <a:r>
                        <a:rPr lang="en-US" dirty="0">
                          <a:effectLst/>
                        </a:rPr>
                        <a:t>Description</a:t>
                      </a:r>
                    </a:p>
                  </a:txBody>
                  <a:tcPr anchor="ctr"/>
                </a:tc>
                <a:extLst>
                  <a:ext uri="{0D108BD9-81ED-4DB2-BD59-A6C34878D82A}">
                    <a16:rowId xmlns:a16="http://schemas.microsoft.com/office/drawing/2014/main" val="1578646342"/>
                  </a:ext>
                </a:extLst>
              </a:tr>
              <a:tr h="409575">
                <a:tc>
                  <a:txBody>
                    <a:bodyPr/>
                    <a:lstStyle/>
                    <a:p>
                      <a:pPr algn="ctr" fontAlgn="ctr"/>
                      <a:r>
                        <a:rPr lang="en-US" b="1">
                          <a:effectLst/>
                          <a:latin typeface="Courier New" panose="02070309020205020404" pitchFamily="49" charset="0"/>
                          <a:cs typeface="Courier New" panose="02070309020205020404" pitchFamily="49" charset="0"/>
                        </a:rPr>
                        <a:t>SIGINT</a:t>
                      </a:r>
                    </a:p>
                  </a:txBody>
                  <a:tcPr anchor="ctr"/>
                </a:tc>
                <a:tc>
                  <a:txBody>
                    <a:bodyPr/>
                    <a:lstStyle/>
                    <a:p>
                      <a:pPr algn="ctr" fontAlgn="ctr"/>
                      <a:r>
                        <a:rPr lang="en-US">
                          <a:effectLst/>
                        </a:rPr>
                        <a:t>2</a:t>
                      </a:r>
                    </a:p>
                  </a:txBody>
                  <a:tcPr anchor="ctr"/>
                </a:tc>
                <a:tc>
                  <a:txBody>
                    <a:bodyPr/>
                    <a:lstStyle/>
                    <a:p>
                      <a:pPr algn="l" fontAlgn="t"/>
                      <a:r>
                        <a:rPr lang="en-US" dirty="0"/>
                        <a:t>Interrupts the process, generally killing it. Sent with </a:t>
                      </a:r>
                      <a:r>
                        <a:rPr lang="en-US" b="1" dirty="0">
                          <a:latin typeface="Courier New" panose="02070309020205020404" pitchFamily="49" charset="0"/>
                          <a:cs typeface="Courier New" panose="02070309020205020404" pitchFamily="49" charset="0"/>
                        </a:rPr>
                        <a:t>Ctrl-C</a:t>
                      </a:r>
                      <a:r>
                        <a:rPr lang="en-US" dirty="0"/>
                        <a:t>.</a:t>
                      </a:r>
                    </a:p>
                  </a:txBody>
                  <a:tcPr anchor="ctr"/>
                </a:tc>
                <a:extLst>
                  <a:ext uri="{0D108BD9-81ED-4DB2-BD59-A6C34878D82A}">
                    <a16:rowId xmlns:a16="http://schemas.microsoft.com/office/drawing/2014/main" val="2454712417"/>
                  </a:ext>
                </a:extLst>
              </a:tr>
              <a:tr h="409575">
                <a:tc>
                  <a:txBody>
                    <a:bodyPr/>
                    <a:lstStyle/>
                    <a:p>
                      <a:pPr algn="ctr" fontAlgn="ctr"/>
                      <a:r>
                        <a:rPr lang="en-US" b="1">
                          <a:effectLst/>
                          <a:latin typeface="Courier New" panose="02070309020205020404" pitchFamily="49" charset="0"/>
                          <a:cs typeface="Courier New" panose="02070309020205020404" pitchFamily="49" charset="0"/>
                        </a:rPr>
                        <a:t>SIGKILL</a:t>
                      </a:r>
                    </a:p>
                  </a:txBody>
                  <a:tcPr anchor="ctr"/>
                </a:tc>
                <a:tc>
                  <a:txBody>
                    <a:bodyPr/>
                    <a:lstStyle/>
                    <a:p>
                      <a:pPr algn="ctr" fontAlgn="ctr"/>
                      <a:r>
                        <a:rPr lang="en-US">
                          <a:effectLst/>
                        </a:rPr>
                        <a:t>9</a:t>
                      </a:r>
                    </a:p>
                  </a:txBody>
                  <a:tcPr anchor="ctr"/>
                </a:tc>
                <a:tc>
                  <a:txBody>
                    <a:bodyPr/>
                    <a:lstStyle/>
                    <a:p>
                      <a:pPr algn="l" fontAlgn="t"/>
                      <a:r>
                        <a:rPr lang="en-US" dirty="0"/>
                        <a:t>Kills the process. Cannot be ignored or overwritten.</a:t>
                      </a:r>
                    </a:p>
                  </a:txBody>
                  <a:tcPr anchor="ctr"/>
                </a:tc>
                <a:extLst>
                  <a:ext uri="{0D108BD9-81ED-4DB2-BD59-A6C34878D82A}">
                    <a16:rowId xmlns:a16="http://schemas.microsoft.com/office/drawing/2014/main" val="1869116315"/>
                  </a:ext>
                </a:extLst>
              </a:tr>
              <a:tr h="409575">
                <a:tc>
                  <a:txBody>
                    <a:bodyPr/>
                    <a:lstStyle/>
                    <a:p>
                      <a:pPr algn="ctr" fontAlgn="ctr"/>
                      <a:r>
                        <a:rPr lang="en-US" b="1">
                          <a:effectLst/>
                          <a:latin typeface="Courier New" panose="02070309020205020404" pitchFamily="49" charset="0"/>
                          <a:cs typeface="Courier New" panose="02070309020205020404" pitchFamily="49" charset="0"/>
                        </a:rPr>
                        <a:t>SIGSEGV</a:t>
                      </a:r>
                    </a:p>
                  </a:txBody>
                  <a:tcPr anchor="ctr"/>
                </a:tc>
                <a:tc>
                  <a:txBody>
                    <a:bodyPr/>
                    <a:lstStyle/>
                    <a:p>
                      <a:pPr algn="ctr" fontAlgn="ctr"/>
                      <a:r>
                        <a:rPr lang="en-US">
                          <a:effectLst/>
                        </a:rPr>
                        <a:t>11</a:t>
                      </a:r>
                    </a:p>
                  </a:txBody>
                  <a:tcPr anchor="ctr"/>
                </a:tc>
                <a:tc>
                  <a:txBody>
                    <a:bodyPr/>
                    <a:lstStyle/>
                    <a:p>
                      <a:pPr algn="l" fontAlgn="t"/>
                      <a:r>
                        <a:rPr lang="en-US" dirty="0"/>
                        <a:t>Sent to a process when it has a segmentation fault.</a:t>
                      </a:r>
                    </a:p>
                  </a:txBody>
                  <a:tcPr anchor="ctr"/>
                </a:tc>
                <a:extLst>
                  <a:ext uri="{0D108BD9-81ED-4DB2-BD59-A6C34878D82A}">
                    <a16:rowId xmlns:a16="http://schemas.microsoft.com/office/drawing/2014/main" val="4147229040"/>
                  </a:ext>
                </a:extLst>
              </a:tr>
              <a:tr h="409575">
                <a:tc>
                  <a:txBody>
                    <a:bodyPr/>
                    <a:lstStyle/>
                    <a:p>
                      <a:pPr algn="ctr" fontAlgn="ctr"/>
                      <a:r>
                        <a:rPr lang="en-US" b="1">
                          <a:effectLst/>
                          <a:latin typeface="Courier New" panose="02070309020205020404" pitchFamily="49" charset="0"/>
                          <a:cs typeface="Courier New" panose="02070309020205020404" pitchFamily="49" charset="0"/>
                        </a:rPr>
                        <a:t>SIGCHLD</a:t>
                      </a:r>
                    </a:p>
                  </a:txBody>
                  <a:tcPr anchor="ctr"/>
                </a:tc>
                <a:tc>
                  <a:txBody>
                    <a:bodyPr/>
                    <a:lstStyle/>
                    <a:p>
                      <a:pPr algn="ctr" fontAlgn="ctr"/>
                      <a:r>
                        <a:rPr lang="en-US">
                          <a:effectLst/>
                        </a:rPr>
                        <a:t>18</a:t>
                      </a:r>
                    </a:p>
                  </a:txBody>
                  <a:tcPr anchor="ctr"/>
                </a:tc>
                <a:tc>
                  <a:txBody>
                    <a:bodyPr/>
                    <a:lstStyle/>
                    <a:p>
                      <a:pPr algn="l" fontAlgn="t"/>
                      <a:r>
                        <a:rPr lang="en-US" dirty="0"/>
                        <a:t>Sent to a parent when a child process finishes. Used by </a:t>
                      </a:r>
                      <a:r>
                        <a:rPr lang="en-US" b="1" dirty="0">
                          <a:latin typeface="Courier New" panose="02070309020205020404" pitchFamily="49" charset="0"/>
                          <a:cs typeface="Courier New" panose="02070309020205020404" pitchFamily="49" charset="0"/>
                        </a:rPr>
                        <a:t>wait()</a:t>
                      </a:r>
                      <a:r>
                        <a:rPr lang="en-US" dirty="0"/>
                        <a:t>.</a:t>
                      </a:r>
                    </a:p>
                  </a:txBody>
                  <a:tcPr anchor="ctr"/>
                </a:tc>
                <a:extLst>
                  <a:ext uri="{0D108BD9-81ED-4DB2-BD59-A6C34878D82A}">
                    <a16:rowId xmlns:a16="http://schemas.microsoft.com/office/drawing/2014/main" val="3812963368"/>
                  </a:ext>
                </a:extLst>
              </a:tr>
              <a:tr h="409575">
                <a:tc>
                  <a:txBody>
                    <a:bodyPr/>
                    <a:lstStyle/>
                    <a:p>
                      <a:pPr algn="ctr" fontAlgn="ctr"/>
                      <a:r>
                        <a:rPr lang="en-US" b="1" dirty="0">
                          <a:effectLst/>
                          <a:latin typeface="Courier New" panose="02070309020205020404" pitchFamily="49" charset="0"/>
                          <a:cs typeface="Courier New" panose="02070309020205020404" pitchFamily="49" charset="0"/>
                        </a:rPr>
                        <a:t>SIGSTOP</a:t>
                      </a:r>
                    </a:p>
                  </a:txBody>
                  <a:tcPr anchor="ctr"/>
                </a:tc>
                <a:tc>
                  <a:txBody>
                    <a:bodyPr/>
                    <a:lstStyle/>
                    <a:p>
                      <a:pPr algn="ctr" fontAlgn="ctr"/>
                      <a:r>
                        <a:rPr lang="en-US">
                          <a:effectLst/>
                        </a:rPr>
                        <a:t>23</a:t>
                      </a:r>
                    </a:p>
                  </a:txBody>
                  <a:tcPr anchor="ctr"/>
                </a:tc>
                <a:tc>
                  <a:txBody>
                    <a:bodyPr/>
                    <a:lstStyle/>
                    <a:p>
                      <a:pPr algn="l" fontAlgn="t"/>
                      <a:r>
                        <a:rPr lang="en-US" dirty="0"/>
                        <a:t>Suspends the process. Cannot be ignored or overwritten.</a:t>
                      </a:r>
                    </a:p>
                  </a:txBody>
                  <a:tcPr anchor="ctr"/>
                </a:tc>
                <a:extLst>
                  <a:ext uri="{0D108BD9-81ED-4DB2-BD59-A6C34878D82A}">
                    <a16:rowId xmlns:a16="http://schemas.microsoft.com/office/drawing/2014/main" val="3859513189"/>
                  </a:ext>
                </a:extLst>
              </a:tr>
              <a:tr h="409575">
                <a:tc>
                  <a:txBody>
                    <a:bodyPr/>
                    <a:lstStyle/>
                    <a:p>
                      <a:pPr algn="ctr" fontAlgn="ctr"/>
                      <a:r>
                        <a:rPr lang="en-US" b="1">
                          <a:effectLst/>
                          <a:latin typeface="Courier New" panose="02070309020205020404" pitchFamily="49" charset="0"/>
                          <a:cs typeface="Courier New" panose="02070309020205020404" pitchFamily="49" charset="0"/>
                        </a:rPr>
                        <a:t>SIGTSTP</a:t>
                      </a:r>
                    </a:p>
                  </a:txBody>
                  <a:tcPr anchor="ctr"/>
                </a:tc>
                <a:tc>
                  <a:txBody>
                    <a:bodyPr/>
                    <a:lstStyle/>
                    <a:p>
                      <a:pPr algn="ctr" fontAlgn="ctr"/>
                      <a:r>
                        <a:rPr lang="en-US">
                          <a:effectLst/>
                        </a:rPr>
                        <a:t>24</a:t>
                      </a:r>
                    </a:p>
                  </a:txBody>
                  <a:tcPr anchor="ctr"/>
                </a:tc>
                <a:tc>
                  <a:txBody>
                    <a:bodyPr/>
                    <a:lstStyle/>
                    <a:p>
                      <a:pPr algn="l" fontAlgn="t"/>
                      <a:r>
                        <a:rPr lang="en-US" dirty="0"/>
                        <a:t>Suspends the process. Sent with </a:t>
                      </a:r>
                      <a:r>
                        <a:rPr lang="en-US" b="1" dirty="0">
                          <a:latin typeface="Courier New" panose="02070309020205020404" pitchFamily="49" charset="0"/>
                          <a:cs typeface="Courier New" panose="02070309020205020404" pitchFamily="49" charset="0"/>
                        </a:rPr>
                        <a:t>Ctrl-Z</a:t>
                      </a:r>
                      <a:r>
                        <a:rPr lang="en-US" dirty="0"/>
                        <a:t>.</a:t>
                      </a:r>
                    </a:p>
                  </a:txBody>
                  <a:tcPr anchor="ctr"/>
                </a:tc>
                <a:extLst>
                  <a:ext uri="{0D108BD9-81ED-4DB2-BD59-A6C34878D82A}">
                    <a16:rowId xmlns:a16="http://schemas.microsoft.com/office/drawing/2014/main" val="1802344826"/>
                  </a:ext>
                </a:extLst>
              </a:tr>
              <a:tr h="409575">
                <a:tc>
                  <a:txBody>
                    <a:bodyPr/>
                    <a:lstStyle/>
                    <a:p>
                      <a:pPr algn="ctr" fontAlgn="ctr"/>
                      <a:r>
                        <a:rPr lang="en-US" b="1" dirty="0">
                          <a:effectLst/>
                          <a:latin typeface="Courier New" panose="02070309020205020404" pitchFamily="49" charset="0"/>
                          <a:cs typeface="Courier New" panose="02070309020205020404" pitchFamily="49" charset="0"/>
                        </a:rPr>
                        <a:t>SIGCONT</a:t>
                      </a:r>
                    </a:p>
                  </a:txBody>
                  <a:tcPr anchor="ctr"/>
                </a:tc>
                <a:tc>
                  <a:txBody>
                    <a:bodyPr/>
                    <a:lstStyle/>
                    <a:p>
                      <a:pPr algn="ctr" fontAlgn="ctr"/>
                      <a:r>
                        <a:rPr lang="en-US">
                          <a:effectLst/>
                        </a:rPr>
                        <a:t>25</a:t>
                      </a:r>
                    </a:p>
                  </a:txBody>
                  <a:tcPr anchor="ctr"/>
                </a:tc>
                <a:tc>
                  <a:txBody>
                    <a:bodyPr/>
                    <a:lstStyle/>
                    <a:p>
                      <a:pPr algn="l" fontAlgn="t"/>
                      <a:r>
                        <a:rPr lang="en-US" dirty="0"/>
                        <a:t>Resumes a suspended process.</a:t>
                      </a:r>
                    </a:p>
                  </a:txBody>
                  <a:tcPr anchor="ctr"/>
                </a:tc>
                <a:extLst>
                  <a:ext uri="{0D108BD9-81ED-4DB2-BD59-A6C34878D82A}">
                    <a16:rowId xmlns:a16="http://schemas.microsoft.com/office/drawing/2014/main" val="499784589"/>
                  </a:ext>
                </a:extLst>
              </a:tr>
            </a:tbl>
          </a:graphicData>
        </a:graphic>
      </p:graphicFrame>
    </p:spTree>
    <p:extLst>
      <p:ext uri="{BB962C8B-B14F-4D97-AF65-F5344CB8AC3E}">
        <p14:creationId xmlns:p14="http://schemas.microsoft.com/office/powerpoint/2010/main" val="39946051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4A7D2F-892E-4D4F-99A2-600F93DCDD95}"/>
              </a:ext>
            </a:extLst>
          </p:cNvPr>
          <p:cNvSpPr>
            <a:spLocks noGrp="1"/>
          </p:cNvSpPr>
          <p:nvPr>
            <p:ph type="title"/>
          </p:nvPr>
        </p:nvSpPr>
        <p:spPr/>
        <p:txBody>
          <a:bodyPr/>
          <a:lstStyle/>
          <a:p>
            <a:r>
              <a:rPr lang="en-US" dirty="0"/>
              <a:t>Sending signals in a program</a:t>
            </a:r>
          </a:p>
        </p:txBody>
      </p:sp>
      <p:sp>
        <p:nvSpPr>
          <p:cNvPr id="3" name="Content Placeholder 2">
            <a:extLst>
              <a:ext uri="{FF2B5EF4-FFF2-40B4-BE49-F238E27FC236}">
                <a16:creationId xmlns:a16="http://schemas.microsoft.com/office/drawing/2014/main" id="{21ADA2B0-26D9-4A7C-B360-43863656272F}"/>
              </a:ext>
            </a:extLst>
          </p:cNvPr>
          <p:cNvSpPr>
            <a:spLocks noGrp="1"/>
          </p:cNvSpPr>
          <p:nvPr>
            <p:ph idx="1"/>
          </p:nvPr>
        </p:nvSpPr>
        <p:spPr/>
        <p:txBody>
          <a:bodyPr>
            <a:normAutofit fontScale="92500" lnSpcReduction="20000"/>
          </a:bodyPr>
          <a:lstStyle/>
          <a:p>
            <a:r>
              <a:rPr lang="en-US" dirty="0"/>
              <a:t>Just as you can use the kill command from the command line, you can also call the </a:t>
            </a:r>
            <a:r>
              <a:rPr lang="en-US" b="1" dirty="0">
                <a:latin typeface="Courier New" panose="02070309020205020404" pitchFamily="49" charset="0"/>
                <a:cs typeface="Courier New" panose="02070309020205020404" pitchFamily="49" charset="0"/>
              </a:rPr>
              <a:t>kill()</a:t>
            </a:r>
            <a:r>
              <a:rPr lang="en-US" dirty="0"/>
              <a:t> function to send a signal to another process</a:t>
            </a:r>
          </a:p>
          <a:p>
            <a:r>
              <a:rPr lang="en-US" dirty="0"/>
              <a:t>The function takes two parameters:</a:t>
            </a:r>
          </a:p>
          <a:p>
            <a:pPr lvl="1"/>
            <a:r>
              <a:rPr lang="en-US" dirty="0"/>
              <a:t>PID of the process to kill</a:t>
            </a:r>
          </a:p>
          <a:p>
            <a:pPr lvl="1"/>
            <a:r>
              <a:rPr lang="en-US" b="1" dirty="0">
                <a:latin typeface="Courier New" panose="02070309020205020404" pitchFamily="49" charset="0"/>
                <a:cs typeface="Courier New" panose="02070309020205020404" pitchFamily="49" charset="0"/>
              </a:rPr>
              <a:t>int</a:t>
            </a:r>
            <a:r>
              <a:rPr lang="en-US" dirty="0"/>
              <a:t> value giving the signal, usually a named constant</a:t>
            </a:r>
          </a:p>
          <a:p>
            <a:pPr lvl="1"/>
            <a:endParaRPr lang="en-US" dirty="0"/>
          </a:p>
          <a:p>
            <a:pPr lvl="1"/>
            <a:endParaRPr lang="en-US" dirty="0"/>
          </a:p>
          <a:p>
            <a:pPr lvl="1"/>
            <a:endParaRPr lang="en-US" dirty="0"/>
          </a:p>
          <a:p>
            <a:r>
              <a:rPr lang="en-US" dirty="0"/>
              <a:t>You can usually only kill processes that you own</a:t>
            </a:r>
          </a:p>
          <a:p>
            <a:pPr lvl="1"/>
            <a:r>
              <a:rPr lang="en-US" dirty="0"/>
              <a:t>Unless you're a superuser (like root)</a:t>
            </a:r>
          </a:p>
        </p:txBody>
      </p:sp>
      <p:sp>
        <p:nvSpPr>
          <p:cNvPr id="4" name="Content Placeholder 4">
            <a:extLst>
              <a:ext uri="{FF2B5EF4-FFF2-40B4-BE49-F238E27FC236}">
                <a16:creationId xmlns:a16="http://schemas.microsoft.com/office/drawing/2014/main" id="{8F8956B8-1D39-449E-9C1A-9640DF7B2EB0}"/>
              </a:ext>
            </a:extLst>
          </p:cNvPr>
          <p:cNvSpPr txBox="1">
            <a:spLocks/>
          </p:cNvSpPr>
          <p:nvPr/>
        </p:nvSpPr>
        <p:spPr>
          <a:xfrm>
            <a:off x="605692" y="4267200"/>
            <a:ext cx="10972800" cy="838200"/>
          </a:xfrm>
          <a:prstGeom prst="rect">
            <a:avLst/>
          </a:prstGeom>
        </p:spPr>
        <p:style>
          <a:lnRef idx="1">
            <a:schemeClr val="dk1"/>
          </a:lnRef>
          <a:fillRef idx="2">
            <a:schemeClr val="dk1"/>
          </a:fillRef>
          <a:effectRef idx="1">
            <a:schemeClr val="dk1"/>
          </a:effectRef>
          <a:fontRef idx="minor">
            <a:schemeClr val="dk1"/>
          </a:fontRef>
        </p:style>
        <p:txBody>
          <a:bodyPr vert="horz" lIns="54864" tIns="91440" rtlCol="0" anchor="ctr">
            <a:normAutofit/>
          </a:bodyPr>
          <a:lstStyle>
            <a:lvl1pPr marL="438912" indent="-320040" algn="l" rtl="0" eaLnBrk="1" latinLnBrk="0" hangingPunct="1">
              <a:spcBef>
                <a:spcPts val="0"/>
              </a:spcBef>
              <a:buClr>
                <a:schemeClr val="accent1"/>
              </a:buClr>
              <a:buSzPct val="80000"/>
              <a:buFont typeface="Wingdings 2"/>
              <a:buChar char=""/>
              <a:defRPr kumimoji="0" sz="3200" kern="1200">
                <a:solidFill>
                  <a:schemeClr val="dk1"/>
                </a:solidFill>
                <a:latin typeface="+mn-lt"/>
                <a:ea typeface="+mn-ea"/>
                <a:cs typeface="+mn-cs"/>
              </a:defRPr>
            </a:lvl1pPr>
            <a:lvl2pPr marL="731520" indent="-274320" algn="l" rtl="0" eaLnBrk="1" latinLnBrk="0" hangingPunct="1">
              <a:spcBef>
                <a:spcPct val="20000"/>
              </a:spcBef>
              <a:buClr>
                <a:schemeClr val="accent2"/>
              </a:buClr>
              <a:buSzPct val="90000"/>
              <a:buFont typeface="Wingdings"/>
              <a:buChar char=""/>
              <a:defRPr kumimoji="0" sz="2800" kern="1200">
                <a:solidFill>
                  <a:schemeClr val="dk1"/>
                </a:solidFill>
                <a:latin typeface="+mn-lt"/>
                <a:ea typeface="+mn-ea"/>
                <a:cs typeface="+mn-cs"/>
              </a:defRPr>
            </a:lvl2pPr>
            <a:lvl3pPr marL="996696" indent="-228600" algn="l" rtl="0" eaLnBrk="1" latinLnBrk="0" hangingPunct="1">
              <a:spcBef>
                <a:spcPct val="20000"/>
              </a:spcBef>
              <a:buClr>
                <a:schemeClr val="accent3"/>
              </a:buClr>
              <a:buFont typeface="Arial"/>
              <a:buChar char="▪"/>
              <a:defRPr kumimoji="0" sz="2400" kern="1200">
                <a:solidFill>
                  <a:schemeClr val="dk1"/>
                </a:solidFill>
                <a:latin typeface="+mn-lt"/>
                <a:ea typeface="+mn-ea"/>
                <a:cs typeface="+mn-cs"/>
              </a:defRPr>
            </a:lvl3pPr>
            <a:lvl4pPr marL="1216152" indent="-182880" algn="l" rtl="0" eaLnBrk="1" latinLnBrk="0" hangingPunct="1">
              <a:spcBef>
                <a:spcPct val="20000"/>
              </a:spcBef>
              <a:buClr>
                <a:schemeClr val="accent4"/>
              </a:buClr>
              <a:buFont typeface="Arial"/>
              <a:buChar char="▪"/>
              <a:defRPr kumimoji="0" sz="2000" kern="1200">
                <a:solidFill>
                  <a:schemeClr val="dk1"/>
                </a:solidFill>
                <a:latin typeface="+mn-lt"/>
                <a:ea typeface="+mn-ea"/>
                <a:cs typeface="+mn-cs"/>
              </a:defRPr>
            </a:lvl4pPr>
            <a:lvl5pPr marL="1426464" indent="-182880" algn="l" rtl="0" eaLnBrk="1" latinLnBrk="0" hangingPunct="1">
              <a:spcBef>
                <a:spcPct val="20000"/>
              </a:spcBef>
              <a:buClr>
                <a:schemeClr val="accent5"/>
              </a:buClr>
              <a:buFont typeface="Wingdings 3"/>
              <a:buChar char=""/>
              <a:defRPr kumimoji="0" lang="en-US" sz="2000" kern="1200" smtClean="0">
                <a:solidFill>
                  <a:schemeClr val="dk1"/>
                </a:solidFill>
                <a:latin typeface="+mn-lt"/>
                <a:ea typeface="+mn-ea"/>
                <a:cs typeface="+mn-cs"/>
              </a:defRPr>
            </a:lvl5pPr>
            <a:lvl6pPr marL="1627632" indent="-182880" algn="l" rtl="0" eaLnBrk="1" latinLnBrk="0" hangingPunct="1">
              <a:spcBef>
                <a:spcPct val="20000"/>
              </a:spcBef>
              <a:buClr>
                <a:schemeClr val="accent6"/>
              </a:buClr>
              <a:buSzPct val="100000"/>
              <a:buFont typeface="Wingdings 2"/>
              <a:buChar char=""/>
              <a:defRPr kumimoji="0" sz="2000" kern="1200">
                <a:solidFill>
                  <a:schemeClr val="dk1"/>
                </a:solidFill>
                <a:latin typeface="+mn-lt"/>
                <a:ea typeface="+mn-ea"/>
                <a:cs typeface="+mn-cs"/>
              </a:defRPr>
            </a:lvl6pPr>
            <a:lvl7pPr marL="1828800" indent="-182880" algn="l" rtl="0" eaLnBrk="1" latinLnBrk="0" hangingPunct="1">
              <a:spcBef>
                <a:spcPct val="20000"/>
              </a:spcBef>
              <a:buClr>
                <a:schemeClr val="accent1"/>
              </a:buClr>
              <a:buSzPct val="100000"/>
              <a:buFont typeface="Wingdings 2"/>
              <a:buChar char=""/>
              <a:defRPr kumimoji="0" sz="1800" kern="1200">
                <a:solidFill>
                  <a:schemeClr val="dk1"/>
                </a:solidFill>
                <a:latin typeface="+mn-lt"/>
                <a:ea typeface="+mn-ea"/>
                <a:cs typeface="+mn-cs"/>
              </a:defRPr>
            </a:lvl7pPr>
            <a:lvl8pPr marL="2029968" indent="-182880" algn="l" rtl="0" eaLnBrk="1" latinLnBrk="0" hangingPunct="1">
              <a:spcBef>
                <a:spcPct val="20000"/>
              </a:spcBef>
              <a:buClr>
                <a:schemeClr val="accent2"/>
              </a:buClr>
              <a:buFont typeface="Wingdings 2" pitchFamily="18" charset="2"/>
              <a:buChar char=""/>
              <a:defRPr kumimoji="0" sz="1800" kern="1200">
                <a:solidFill>
                  <a:schemeClr val="dk1"/>
                </a:solidFill>
                <a:latin typeface="+mn-lt"/>
                <a:ea typeface="+mn-ea"/>
                <a:cs typeface="+mn-cs"/>
              </a:defRPr>
            </a:lvl8pPr>
            <a:lvl9pPr marL="2231136" indent="-182880" algn="l" rtl="0" eaLnBrk="1" latinLnBrk="0" hangingPunct="1">
              <a:spcBef>
                <a:spcPct val="20000"/>
              </a:spcBef>
              <a:buClr>
                <a:schemeClr val="accent3"/>
              </a:buClr>
              <a:buFont typeface="Wingdings 2" pitchFamily="18" charset="2"/>
              <a:buChar char=""/>
              <a:defRPr kumimoji="0" sz="1800" kern="1200" baseline="0">
                <a:solidFill>
                  <a:schemeClr val="dk1"/>
                </a:solidFill>
                <a:latin typeface="+mn-lt"/>
                <a:ea typeface="+mn-ea"/>
                <a:cs typeface="+mn-cs"/>
              </a:defRPr>
            </a:lvl9pPr>
            <a:extLst/>
          </a:lstStyle>
          <a:p>
            <a:pPr marL="118872" indent="0">
              <a:buNone/>
            </a:pPr>
            <a:r>
              <a:rPr lang="en-US" sz="2400" b="1" dirty="0">
                <a:solidFill>
                  <a:schemeClr val="tx1"/>
                </a:solidFill>
                <a:latin typeface="Courier New" pitchFamily="49" charset="0"/>
                <a:cs typeface="Courier New" pitchFamily="49" charset="0"/>
              </a:rPr>
              <a:t>kill (</a:t>
            </a:r>
            <a:r>
              <a:rPr lang="en-US" sz="2400" b="1" dirty="0" err="1">
                <a:solidFill>
                  <a:schemeClr val="tx1"/>
                </a:solidFill>
                <a:latin typeface="Courier New" pitchFamily="49" charset="0"/>
                <a:cs typeface="Courier New" pitchFamily="49" charset="0"/>
              </a:rPr>
              <a:t>pid</a:t>
            </a:r>
            <a:r>
              <a:rPr lang="en-US" sz="2400" b="1" dirty="0">
                <a:solidFill>
                  <a:schemeClr val="tx1"/>
                </a:solidFill>
                <a:latin typeface="Courier New" pitchFamily="49" charset="0"/>
                <a:cs typeface="Courier New" pitchFamily="49" charset="0"/>
              </a:rPr>
              <a:t>, SIGSTOP); </a:t>
            </a:r>
            <a:r>
              <a:rPr lang="en-US" sz="2400" b="1" dirty="0">
                <a:solidFill>
                  <a:srgbClr val="00B050"/>
                </a:solidFill>
                <a:latin typeface="Courier New" pitchFamily="49" charset="0"/>
                <a:cs typeface="Courier New" pitchFamily="49" charset="0"/>
              </a:rPr>
              <a:t>// Suspends process with </a:t>
            </a:r>
            <a:r>
              <a:rPr lang="en-US" sz="2400" b="1" dirty="0" err="1">
                <a:solidFill>
                  <a:srgbClr val="00B050"/>
                </a:solidFill>
                <a:latin typeface="Courier New" pitchFamily="49" charset="0"/>
                <a:cs typeface="Courier New" pitchFamily="49" charset="0"/>
              </a:rPr>
              <a:t>pid</a:t>
            </a:r>
            <a:endParaRPr lang="en-US" sz="2400" b="1" dirty="0">
              <a:solidFill>
                <a:srgbClr val="00B050"/>
              </a:solidFill>
              <a:latin typeface="Courier New" pitchFamily="49" charset="0"/>
              <a:cs typeface="Courier New" pitchFamily="49" charset="0"/>
            </a:endParaRPr>
          </a:p>
        </p:txBody>
      </p:sp>
    </p:spTree>
    <p:extLst>
      <p:ext uri="{BB962C8B-B14F-4D97-AF65-F5344CB8AC3E}">
        <p14:creationId xmlns:p14="http://schemas.microsoft.com/office/powerpoint/2010/main" val="30502503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4" grpId="0" animBg="1"/>
    </p:bld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DFE3E7-ADBC-4A17-AF95-CF1FE9B5E9DA}"/>
              </a:ext>
            </a:extLst>
          </p:cNvPr>
          <p:cNvSpPr>
            <a:spLocks noGrp="1"/>
          </p:cNvSpPr>
          <p:nvPr>
            <p:ph type="title"/>
          </p:nvPr>
        </p:nvSpPr>
        <p:spPr/>
        <p:txBody>
          <a:bodyPr/>
          <a:lstStyle/>
          <a:p>
            <a:r>
              <a:rPr lang="en-US" dirty="0"/>
              <a:t>Example of </a:t>
            </a:r>
            <a:r>
              <a:rPr lang="en-US" dirty="0">
                <a:latin typeface="Courier New" panose="02070309020205020404" pitchFamily="49" charset="0"/>
                <a:cs typeface="Courier New" panose="02070309020205020404" pitchFamily="49" charset="0"/>
              </a:rPr>
              <a:t>kill()</a:t>
            </a:r>
            <a:r>
              <a:rPr lang="en-US" dirty="0"/>
              <a:t> function</a:t>
            </a:r>
          </a:p>
        </p:txBody>
      </p:sp>
      <p:sp>
        <p:nvSpPr>
          <p:cNvPr id="3" name="Content Placeholder 2">
            <a:extLst>
              <a:ext uri="{FF2B5EF4-FFF2-40B4-BE49-F238E27FC236}">
                <a16:creationId xmlns:a16="http://schemas.microsoft.com/office/drawing/2014/main" id="{2D3767A1-722D-4633-A92B-4A13A057BE8D}"/>
              </a:ext>
            </a:extLst>
          </p:cNvPr>
          <p:cNvSpPr>
            <a:spLocks noGrp="1"/>
          </p:cNvSpPr>
          <p:nvPr>
            <p:ph idx="1"/>
          </p:nvPr>
        </p:nvSpPr>
        <p:spPr>
          <a:xfrm>
            <a:off x="609600" y="1775192"/>
            <a:ext cx="10972800" cy="1577607"/>
          </a:xfrm>
        </p:spPr>
        <p:txBody>
          <a:bodyPr>
            <a:normAutofit lnSpcReduction="10000"/>
          </a:bodyPr>
          <a:lstStyle/>
          <a:p>
            <a:r>
              <a:rPr lang="en-US" dirty="0"/>
              <a:t>Below, a parent forks a child</a:t>
            </a:r>
          </a:p>
          <a:p>
            <a:r>
              <a:rPr lang="en-US" dirty="0"/>
              <a:t>The child goes into an infinite loop</a:t>
            </a:r>
          </a:p>
          <a:p>
            <a:r>
              <a:rPr lang="en-US" dirty="0"/>
              <a:t>Then, the parent kills the child</a:t>
            </a:r>
          </a:p>
        </p:txBody>
      </p:sp>
      <p:sp>
        <p:nvSpPr>
          <p:cNvPr id="4" name="Content Placeholder 4">
            <a:extLst>
              <a:ext uri="{FF2B5EF4-FFF2-40B4-BE49-F238E27FC236}">
                <a16:creationId xmlns:a16="http://schemas.microsoft.com/office/drawing/2014/main" id="{BAD55CD0-3CD4-4E37-B3D2-3F41EFFFCF6F}"/>
              </a:ext>
            </a:extLst>
          </p:cNvPr>
          <p:cNvSpPr txBox="1">
            <a:spLocks/>
          </p:cNvSpPr>
          <p:nvPr/>
        </p:nvSpPr>
        <p:spPr>
          <a:xfrm>
            <a:off x="609600" y="3352800"/>
            <a:ext cx="10972800" cy="3200400"/>
          </a:xfrm>
          <a:prstGeom prst="rect">
            <a:avLst/>
          </a:prstGeom>
        </p:spPr>
        <p:style>
          <a:lnRef idx="1">
            <a:schemeClr val="dk1"/>
          </a:lnRef>
          <a:fillRef idx="2">
            <a:schemeClr val="dk1"/>
          </a:fillRef>
          <a:effectRef idx="1">
            <a:schemeClr val="dk1"/>
          </a:effectRef>
          <a:fontRef idx="minor">
            <a:schemeClr val="dk1"/>
          </a:fontRef>
        </p:style>
        <p:txBody>
          <a:bodyPr vert="horz" lIns="54864" tIns="91440" rtlCol="0" anchor="ctr">
            <a:normAutofit lnSpcReduction="10000"/>
          </a:bodyPr>
          <a:lstStyle>
            <a:lvl1pPr marL="438912" indent="-320040" algn="l" rtl="0" eaLnBrk="1" latinLnBrk="0" hangingPunct="1">
              <a:spcBef>
                <a:spcPts val="0"/>
              </a:spcBef>
              <a:buClr>
                <a:schemeClr val="accent1"/>
              </a:buClr>
              <a:buSzPct val="80000"/>
              <a:buFont typeface="Wingdings 2"/>
              <a:buChar char=""/>
              <a:defRPr kumimoji="0" sz="3200" kern="1200">
                <a:solidFill>
                  <a:schemeClr val="dk1"/>
                </a:solidFill>
                <a:latin typeface="+mn-lt"/>
                <a:ea typeface="+mn-ea"/>
                <a:cs typeface="+mn-cs"/>
              </a:defRPr>
            </a:lvl1pPr>
            <a:lvl2pPr marL="731520" indent="-274320" algn="l" rtl="0" eaLnBrk="1" latinLnBrk="0" hangingPunct="1">
              <a:spcBef>
                <a:spcPct val="20000"/>
              </a:spcBef>
              <a:buClr>
                <a:schemeClr val="accent2"/>
              </a:buClr>
              <a:buSzPct val="90000"/>
              <a:buFont typeface="Wingdings"/>
              <a:buChar char=""/>
              <a:defRPr kumimoji="0" sz="2800" kern="1200">
                <a:solidFill>
                  <a:schemeClr val="dk1"/>
                </a:solidFill>
                <a:latin typeface="+mn-lt"/>
                <a:ea typeface="+mn-ea"/>
                <a:cs typeface="+mn-cs"/>
              </a:defRPr>
            </a:lvl2pPr>
            <a:lvl3pPr marL="996696" indent="-228600" algn="l" rtl="0" eaLnBrk="1" latinLnBrk="0" hangingPunct="1">
              <a:spcBef>
                <a:spcPct val="20000"/>
              </a:spcBef>
              <a:buClr>
                <a:schemeClr val="accent3"/>
              </a:buClr>
              <a:buFont typeface="Arial"/>
              <a:buChar char="▪"/>
              <a:defRPr kumimoji="0" sz="2400" kern="1200">
                <a:solidFill>
                  <a:schemeClr val="dk1"/>
                </a:solidFill>
                <a:latin typeface="+mn-lt"/>
                <a:ea typeface="+mn-ea"/>
                <a:cs typeface="+mn-cs"/>
              </a:defRPr>
            </a:lvl3pPr>
            <a:lvl4pPr marL="1216152" indent="-182880" algn="l" rtl="0" eaLnBrk="1" latinLnBrk="0" hangingPunct="1">
              <a:spcBef>
                <a:spcPct val="20000"/>
              </a:spcBef>
              <a:buClr>
                <a:schemeClr val="accent4"/>
              </a:buClr>
              <a:buFont typeface="Arial"/>
              <a:buChar char="▪"/>
              <a:defRPr kumimoji="0" sz="2000" kern="1200">
                <a:solidFill>
                  <a:schemeClr val="dk1"/>
                </a:solidFill>
                <a:latin typeface="+mn-lt"/>
                <a:ea typeface="+mn-ea"/>
                <a:cs typeface="+mn-cs"/>
              </a:defRPr>
            </a:lvl4pPr>
            <a:lvl5pPr marL="1426464" indent="-182880" algn="l" rtl="0" eaLnBrk="1" latinLnBrk="0" hangingPunct="1">
              <a:spcBef>
                <a:spcPct val="20000"/>
              </a:spcBef>
              <a:buClr>
                <a:schemeClr val="accent5"/>
              </a:buClr>
              <a:buFont typeface="Wingdings 3"/>
              <a:buChar char=""/>
              <a:defRPr kumimoji="0" lang="en-US" sz="2000" kern="1200" smtClean="0">
                <a:solidFill>
                  <a:schemeClr val="dk1"/>
                </a:solidFill>
                <a:latin typeface="+mn-lt"/>
                <a:ea typeface="+mn-ea"/>
                <a:cs typeface="+mn-cs"/>
              </a:defRPr>
            </a:lvl5pPr>
            <a:lvl6pPr marL="1627632" indent="-182880" algn="l" rtl="0" eaLnBrk="1" latinLnBrk="0" hangingPunct="1">
              <a:spcBef>
                <a:spcPct val="20000"/>
              </a:spcBef>
              <a:buClr>
                <a:schemeClr val="accent6"/>
              </a:buClr>
              <a:buSzPct val="100000"/>
              <a:buFont typeface="Wingdings 2"/>
              <a:buChar char=""/>
              <a:defRPr kumimoji="0" sz="2000" kern="1200">
                <a:solidFill>
                  <a:schemeClr val="dk1"/>
                </a:solidFill>
                <a:latin typeface="+mn-lt"/>
                <a:ea typeface="+mn-ea"/>
                <a:cs typeface="+mn-cs"/>
              </a:defRPr>
            </a:lvl6pPr>
            <a:lvl7pPr marL="1828800" indent="-182880" algn="l" rtl="0" eaLnBrk="1" latinLnBrk="0" hangingPunct="1">
              <a:spcBef>
                <a:spcPct val="20000"/>
              </a:spcBef>
              <a:buClr>
                <a:schemeClr val="accent1"/>
              </a:buClr>
              <a:buSzPct val="100000"/>
              <a:buFont typeface="Wingdings 2"/>
              <a:buChar char=""/>
              <a:defRPr kumimoji="0" sz="1800" kern="1200">
                <a:solidFill>
                  <a:schemeClr val="dk1"/>
                </a:solidFill>
                <a:latin typeface="+mn-lt"/>
                <a:ea typeface="+mn-ea"/>
                <a:cs typeface="+mn-cs"/>
              </a:defRPr>
            </a:lvl7pPr>
            <a:lvl8pPr marL="2029968" indent="-182880" algn="l" rtl="0" eaLnBrk="1" latinLnBrk="0" hangingPunct="1">
              <a:spcBef>
                <a:spcPct val="20000"/>
              </a:spcBef>
              <a:buClr>
                <a:schemeClr val="accent2"/>
              </a:buClr>
              <a:buFont typeface="Wingdings 2" pitchFamily="18" charset="2"/>
              <a:buChar char=""/>
              <a:defRPr kumimoji="0" sz="1800" kern="1200">
                <a:solidFill>
                  <a:schemeClr val="dk1"/>
                </a:solidFill>
                <a:latin typeface="+mn-lt"/>
                <a:ea typeface="+mn-ea"/>
                <a:cs typeface="+mn-cs"/>
              </a:defRPr>
            </a:lvl8pPr>
            <a:lvl9pPr marL="2231136" indent="-182880" algn="l" rtl="0" eaLnBrk="1" latinLnBrk="0" hangingPunct="1">
              <a:spcBef>
                <a:spcPct val="20000"/>
              </a:spcBef>
              <a:buClr>
                <a:schemeClr val="accent3"/>
              </a:buClr>
              <a:buFont typeface="Wingdings 2" pitchFamily="18" charset="2"/>
              <a:buChar char=""/>
              <a:defRPr kumimoji="0" sz="1800" kern="1200" baseline="0">
                <a:solidFill>
                  <a:schemeClr val="dk1"/>
                </a:solidFill>
                <a:latin typeface="+mn-lt"/>
                <a:ea typeface="+mn-ea"/>
                <a:cs typeface="+mn-cs"/>
              </a:defRPr>
            </a:lvl9pPr>
            <a:extLst/>
          </a:lstStyle>
          <a:p>
            <a:pPr marL="118872" indent="0">
              <a:buNone/>
            </a:pPr>
            <a:r>
              <a:rPr lang="en-US" sz="2400" b="1" dirty="0" err="1">
                <a:solidFill>
                  <a:schemeClr val="tx1"/>
                </a:solidFill>
                <a:latin typeface="Courier New" pitchFamily="49" charset="0"/>
                <a:cs typeface="Courier New" pitchFamily="49" charset="0"/>
              </a:rPr>
              <a:t>pid_t</a:t>
            </a:r>
            <a:r>
              <a:rPr lang="en-US" sz="2400" b="1" dirty="0">
                <a:solidFill>
                  <a:schemeClr val="tx1"/>
                </a:solidFill>
                <a:latin typeface="Courier New" pitchFamily="49" charset="0"/>
                <a:cs typeface="Courier New" pitchFamily="49" charset="0"/>
              </a:rPr>
              <a:t> </a:t>
            </a:r>
            <a:r>
              <a:rPr lang="en-US" sz="2400" b="1" dirty="0" err="1">
                <a:solidFill>
                  <a:schemeClr val="tx1"/>
                </a:solidFill>
                <a:latin typeface="Courier New" pitchFamily="49" charset="0"/>
                <a:cs typeface="Courier New" pitchFamily="49" charset="0"/>
              </a:rPr>
              <a:t>child_pid</a:t>
            </a:r>
            <a:r>
              <a:rPr lang="en-US" sz="2400" b="1" dirty="0">
                <a:solidFill>
                  <a:schemeClr val="tx1"/>
                </a:solidFill>
                <a:latin typeface="Courier New" pitchFamily="49" charset="0"/>
                <a:cs typeface="Courier New" pitchFamily="49" charset="0"/>
              </a:rPr>
              <a:t> = fork ();</a:t>
            </a:r>
          </a:p>
          <a:p>
            <a:pPr marL="118872" indent="0">
              <a:buNone/>
            </a:pPr>
            <a:r>
              <a:rPr lang="en-US" sz="2400" b="1" dirty="0">
                <a:solidFill>
                  <a:srgbClr val="0070C0"/>
                </a:solidFill>
                <a:latin typeface="Courier New" pitchFamily="49" charset="0"/>
                <a:cs typeface="Courier New" pitchFamily="49" charset="0"/>
              </a:rPr>
              <a:t>if</a:t>
            </a:r>
            <a:r>
              <a:rPr lang="en-US" sz="2400" b="1" dirty="0">
                <a:solidFill>
                  <a:schemeClr val="tx1"/>
                </a:solidFill>
                <a:latin typeface="Courier New" pitchFamily="49" charset="0"/>
                <a:cs typeface="Courier New" pitchFamily="49" charset="0"/>
              </a:rPr>
              <a:t> (</a:t>
            </a:r>
            <a:r>
              <a:rPr lang="en-US" sz="2400" b="1" dirty="0" err="1">
                <a:solidFill>
                  <a:schemeClr val="tx1"/>
                </a:solidFill>
                <a:latin typeface="Courier New" pitchFamily="49" charset="0"/>
                <a:cs typeface="Courier New" pitchFamily="49" charset="0"/>
              </a:rPr>
              <a:t>child_pid</a:t>
            </a:r>
            <a:r>
              <a:rPr lang="en-US" sz="2400" b="1" dirty="0">
                <a:solidFill>
                  <a:schemeClr val="tx1"/>
                </a:solidFill>
                <a:latin typeface="Courier New" pitchFamily="49" charset="0"/>
                <a:cs typeface="Courier New" pitchFamily="49" charset="0"/>
              </a:rPr>
              <a:t> &lt; 0) </a:t>
            </a:r>
          </a:p>
          <a:p>
            <a:pPr marL="118872" indent="0">
              <a:buNone/>
            </a:pPr>
            <a:r>
              <a:rPr lang="en-US" sz="2400" b="1" dirty="0">
                <a:solidFill>
                  <a:schemeClr val="tx1"/>
                </a:solidFill>
                <a:latin typeface="Courier New" pitchFamily="49" charset="0"/>
                <a:cs typeface="Courier New" pitchFamily="49" charset="0"/>
              </a:rPr>
              <a:t>  exit (1); </a:t>
            </a:r>
            <a:r>
              <a:rPr lang="en-US" sz="2400" b="1" dirty="0">
                <a:solidFill>
                  <a:srgbClr val="00B050"/>
                </a:solidFill>
                <a:latin typeface="Courier New" pitchFamily="49" charset="0"/>
                <a:cs typeface="Courier New" pitchFamily="49" charset="0"/>
              </a:rPr>
              <a:t>// exit if fork failed</a:t>
            </a:r>
          </a:p>
          <a:p>
            <a:pPr marL="118872" indent="0">
              <a:buNone/>
            </a:pPr>
            <a:endParaRPr lang="en-US" sz="2400" b="1" dirty="0">
              <a:solidFill>
                <a:schemeClr val="tx1"/>
              </a:solidFill>
              <a:latin typeface="Courier New" pitchFamily="49" charset="0"/>
              <a:cs typeface="Courier New" pitchFamily="49" charset="0"/>
            </a:endParaRPr>
          </a:p>
          <a:p>
            <a:pPr marL="118872" indent="0">
              <a:buNone/>
            </a:pPr>
            <a:r>
              <a:rPr lang="en-US" sz="2400" b="1" dirty="0">
                <a:solidFill>
                  <a:srgbClr val="0070C0"/>
                </a:solidFill>
                <a:latin typeface="Courier New" pitchFamily="49" charset="0"/>
                <a:cs typeface="Courier New" pitchFamily="49" charset="0"/>
              </a:rPr>
              <a:t>if</a:t>
            </a:r>
            <a:r>
              <a:rPr lang="en-US" sz="2400" b="1" dirty="0">
                <a:solidFill>
                  <a:schemeClr val="tx1"/>
                </a:solidFill>
                <a:latin typeface="Courier New" pitchFamily="49" charset="0"/>
                <a:cs typeface="Courier New" pitchFamily="49" charset="0"/>
              </a:rPr>
              <a:t> (</a:t>
            </a:r>
            <a:r>
              <a:rPr lang="en-US" sz="2400" b="1" dirty="0" err="1">
                <a:solidFill>
                  <a:schemeClr val="tx1"/>
                </a:solidFill>
                <a:latin typeface="Courier New" pitchFamily="49" charset="0"/>
                <a:cs typeface="Courier New" pitchFamily="49" charset="0"/>
              </a:rPr>
              <a:t>child_pid</a:t>
            </a:r>
            <a:r>
              <a:rPr lang="en-US" sz="2400" b="1" dirty="0">
                <a:solidFill>
                  <a:schemeClr val="tx1"/>
                </a:solidFill>
                <a:latin typeface="Courier New" pitchFamily="49" charset="0"/>
                <a:cs typeface="Courier New" pitchFamily="49" charset="0"/>
              </a:rPr>
              <a:t> == 0)</a:t>
            </a:r>
          </a:p>
          <a:p>
            <a:pPr marL="118872" indent="0">
              <a:buNone/>
            </a:pPr>
            <a:r>
              <a:rPr lang="en-US" sz="2400" b="1" dirty="0">
                <a:solidFill>
                  <a:schemeClr val="tx1"/>
                </a:solidFill>
                <a:latin typeface="Courier New" pitchFamily="49" charset="0"/>
                <a:cs typeface="Courier New" pitchFamily="49" charset="0"/>
              </a:rPr>
              <a:t>  </a:t>
            </a:r>
            <a:r>
              <a:rPr lang="en-US" sz="2400" b="1" dirty="0">
                <a:solidFill>
                  <a:srgbClr val="0070C0"/>
                </a:solidFill>
                <a:latin typeface="Courier New" pitchFamily="49" charset="0"/>
                <a:cs typeface="Courier New" pitchFamily="49" charset="0"/>
              </a:rPr>
              <a:t>while</a:t>
            </a:r>
            <a:r>
              <a:rPr lang="en-US" sz="2400" b="1" dirty="0">
                <a:solidFill>
                  <a:schemeClr val="tx1"/>
                </a:solidFill>
                <a:latin typeface="Courier New" pitchFamily="49" charset="0"/>
                <a:cs typeface="Courier New" pitchFamily="49" charset="0"/>
              </a:rPr>
              <a:t> (1) ; </a:t>
            </a:r>
            <a:r>
              <a:rPr lang="en-US" sz="2400" b="1" dirty="0">
                <a:solidFill>
                  <a:srgbClr val="00B050"/>
                </a:solidFill>
                <a:latin typeface="Courier New" pitchFamily="49" charset="0"/>
                <a:cs typeface="Courier New" pitchFamily="49" charset="0"/>
              </a:rPr>
              <a:t>// child loops</a:t>
            </a:r>
          </a:p>
          <a:p>
            <a:pPr marL="118872" indent="0">
              <a:buNone/>
            </a:pPr>
            <a:endParaRPr lang="en-US" sz="2400" b="1" dirty="0">
              <a:solidFill>
                <a:schemeClr val="tx1"/>
              </a:solidFill>
              <a:latin typeface="Courier New" pitchFamily="49" charset="0"/>
              <a:cs typeface="Courier New" pitchFamily="49" charset="0"/>
            </a:endParaRPr>
          </a:p>
          <a:p>
            <a:pPr marL="118872" indent="0">
              <a:buNone/>
            </a:pPr>
            <a:r>
              <a:rPr lang="en-US" sz="2400" b="1" dirty="0">
                <a:solidFill>
                  <a:schemeClr val="tx1"/>
                </a:solidFill>
                <a:latin typeface="Courier New" pitchFamily="49" charset="0"/>
                <a:cs typeface="Courier New" pitchFamily="49" charset="0"/>
              </a:rPr>
              <a:t>sleep (1); </a:t>
            </a:r>
            <a:r>
              <a:rPr lang="en-US" sz="2400" b="1" dirty="0">
                <a:solidFill>
                  <a:srgbClr val="00B050"/>
                </a:solidFill>
                <a:latin typeface="Courier New" pitchFamily="49" charset="0"/>
                <a:cs typeface="Courier New" pitchFamily="49" charset="0"/>
              </a:rPr>
              <a:t>// parent sleeps for 1 second</a:t>
            </a:r>
          </a:p>
          <a:p>
            <a:pPr marL="118872" indent="0">
              <a:buNone/>
            </a:pPr>
            <a:r>
              <a:rPr lang="en-US" sz="2400" b="1" dirty="0">
                <a:solidFill>
                  <a:schemeClr val="tx1"/>
                </a:solidFill>
                <a:latin typeface="Courier New" pitchFamily="49" charset="0"/>
                <a:cs typeface="Courier New" pitchFamily="49" charset="0"/>
              </a:rPr>
              <a:t>kill (</a:t>
            </a:r>
            <a:r>
              <a:rPr lang="en-US" sz="2400" b="1" dirty="0" err="1">
                <a:solidFill>
                  <a:schemeClr val="tx1"/>
                </a:solidFill>
                <a:latin typeface="Courier New" pitchFamily="49" charset="0"/>
                <a:cs typeface="Courier New" pitchFamily="49" charset="0"/>
              </a:rPr>
              <a:t>child_pid</a:t>
            </a:r>
            <a:r>
              <a:rPr lang="en-US" sz="2400" b="1" dirty="0">
                <a:solidFill>
                  <a:schemeClr val="tx1"/>
                </a:solidFill>
                <a:latin typeface="Courier New" pitchFamily="49" charset="0"/>
                <a:cs typeface="Courier New" pitchFamily="49" charset="0"/>
              </a:rPr>
              <a:t>, SIGKILL); </a:t>
            </a:r>
            <a:r>
              <a:rPr lang="en-US" sz="2400" b="1" dirty="0">
                <a:solidFill>
                  <a:srgbClr val="00B050"/>
                </a:solidFill>
                <a:latin typeface="Courier New" pitchFamily="49" charset="0"/>
                <a:cs typeface="Courier New" pitchFamily="49" charset="0"/>
              </a:rPr>
              <a:t>// parent kills the child</a:t>
            </a:r>
          </a:p>
        </p:txBody>
      </p:sp>
    </p:spTree>
    <p:extLst>
      <p:ext uri="{BB962C8B-B14F-4D97-AF65-F5344CB8AC3E}">
        <p14:creationId xmlns:p14="http://schemas.microsoft.com/office/powerpoint/2010/main" val="11485531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animBg="1"/>
    </p:bld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F0AE50-F65C-492F-A441-E4071D64E146}"/>
              </a:ext>
            </a:extLst>
          </p:cNvPr>
          <p:cNvSpPr>
            <a:spLocks noGrp="1"/>
          </p:cNvSpPr>
          <p:nvPr>
            <p:ph type="title"/>
          </p:nvPr>
        </p:nvSpPr>
        <p:spPr/>
        <p:txBody>
          <a:bodyPr/>
          <a:lstStyle/>
          <a:p>
            <a:r>
              <a:rPr lang="en-US" dirty="0"/>
              <a:t>Custom signal handlers</a:t>
            </a:r>
          </a:p>
        </p:txBody>
      </p:sp>
      <p:sp>
        <p:nvSpPr>
          <p:cNvPr id="3" name="Content Placeholder 2">
            <a:extLst>
              <a:ext uri="{FF2B5EF4-FFF2-40B4-BE49-F238E27FC236}">
                <a16:creationId xmlns:a16="http://schemas.microsoft.com/office/drawing/2014/main" id="{138AC502-EEA9-46AA-9FFD-C0D8B25E0F3C}"/>
              </a:ext>
            </a:extLst>
          </p:cNvPr>
          <p:cNvSpPr>
            <a:spLocks noGrp="1"/>
          </p:cNvSpPr>
          <p:nvPr>
            <p:ph idx="1"/>
          </p:nvPr>
        </p:nvSpPr>
        <p:spPr>
          <a:xfrm>
            <a:off x="609600" y="1775193"/>
            <a:ext cx="10972800" cy="2720608"/>
          </a:xfrm>
        </p:spPr>
        <p:txBody>
          <a:bodyPr>
            <a:normAutofit fontScale="85000" lnSpcReduction="20000"/>
          </a:bodyPr>
          <a:lstStyle/>
          <a:p>
            <a:r>
              <a:rPr lang="en-US" dirty="0"/>
              <a:t>Although signals have default actions for processes, </a:t>
            </a:r>
            <a:r>
              <a:rPr lang="en-US" i="1" dirty="0"/>
              <a:t>some</a:t>
            </a:r>
            <a:r>
              <a:rPr lang="en-US" dirty="0"/>
              <a:t> signals can be overridden</a:t>
            </a:r>
          </a:p>
          <a:p>
            <a:r>
              <a:rPr lang="en-US" dirty="0"/>
              <a:t>A process can define what happens when, for example, it's interrupted</a:t>
            </a:r>
          </a:p>
          <a:p>
            <a:r>
              <a:rPr lang="en-US" dirty="0"/>
              <a:t>First, you need a function that will get called when a particular signal happens</a:t>
            </a:r>
          </a:p>
          <a:p>
            <a:pPr lvl="1"/>
            <a:r>
              <a:rPr lang="en-US" dirty="0"/>
              <a:t>It must take an </a:t>
            </a:r>
            <a:r>
              <a:rPr lang="en-US" b="1" dirty="0">
                <a:latin typeface="Courier New" panose="02070309020205020404" pitchFamily="49" charset="0"/>
                <a:cs typeface="Courier New" panose="02070309020205020404" pitchFamily="49" charset="0"/>
              </a:rPr>
              <a:t>int</a:t>
            </a:r>
            <a:r>
              <a:rPr lang="en-US" dirty="0"/>
              <a:t> (the signal) and return </a:t>
            </a:r>
            <a:r>
              <a:rPr lang="en-US" b="1" dirty="0">
                <a:latin typeface="Courier New" panose="02070309020205020404" pitchFamily="49" charset="0"/>
                <a:cs typeface="Courier New" panose="02070309020205020404" pitchFamily="49" charset="0"/>
              </a:rPr>
              <a:t>void</a:t>
            </a:r>
          </a:p>
          <a:p>
            <a:r>
              <a:rPr lang="en-US" dirty="0"/>
              <a:t>Example that prints "I don't want to die!" and then exits</a:t>
            </a:r>
          </a:p>
        </p:txBody>
      </p:sp>
      <p:sp>
        <p:nvSpPr>
          <p:cNvPr id="4" name="Content Placeholder 4">
            <a:extLst>
              <a:ext uri="{FF2B5EF4-FFF2-40B4-BE49-F238E27FC236}">
                <a16:creationId xmlns:a16="http://schemas.microsoft.com/office/drawing/2014/main" id="{33FE6075-8CDD-49D3-B8F0-6FB86C1CACD5}"/>
              </a:ext>
            </a:extLst>
          </p:cNvPr>
          <p:cNvSpPr txBox="1">
            <a:spLocks/>
          </p:cNvSpPr>
          <p:nvPr/>
        </p:nvSpPr>
        <p:spPr>
          <a:xfrm>
            <a:off x="609600" y="4343400"/>
            <a:ext cx="10972800" cy="2209800"/>
          </a:xfrm>
          <a:prstGeom prst="rect">
            <a:avLst/>
          </a:prstGeom>
        </p:spPr>
        <p:style>
          <a:lnRef idx="1">
            <a:schemeClr val="dk1"/>
          </a:lnRef>
          <a:fillRef idx="2">
            <a:schemeClr val="dk1"/>
          </a:fillRef>
          <a:effectRef idx="1">
            <a:schemeClr val="dk1"/>
          </a:effectRef>
          <a:fontRef idx="minor">
            <a:schemeClr val="dk1"/>
          </a:fontRef>
        </p:style>
        <p:txBody>
          <a:bodyPr vert="horz" lIns="54864" tIns="91440" rtlCol="0" anchor="ctr">
            <a:normAutofit lnSpcReduction="10000"/>
          </a:bodyPr>
          <a:lstStyle>
            <a:lvl1pPr marL="438912" indent="-320040" algn="l" rtl="0" eaLnBrk="1" latinLnBrk="0" hangingPunct="1">
              <a:spcBef>
                <a:spcPts val="0"/>
              </a:spcBef>
              <a:buClr>
                <a:schemeClr val="accent1"/>
              </a:buClr>
              <a:buSzPct val="80000"/>
              <a:buFont typeface="Wingdings 2"/>
              <a:buChar char=""/>
              <a:defRPr kumimoji="0" sz="3200" kern="1200">
                <a:solidFill>
                  <a:schemeClr val="dk1"/>
                </a:solidFill>
                <a:latin typeface="+mn-lt"/>
                <a:ea typeface="+mn-ea"/>
                <a:cs typeface="+mn-cs"/>
              </a:defRPr>
            </a:lvl1pPr>
            <a:lvl2pPr marL="731520" indent="-274320" algn="l" rtl="0" eaLnBrk="1" latinLnBrk="0" hangingPunct="1">
              <a:spcBef>
                <a:spcPct val="20000"/>
              </a:spcBef>
              <a:buClr>
                <a:schemeClr val="accent2"/>
              </a:buClr>
              <a:buSzPct val="90000"/>
              <a:buFont typeface="Wingdings"/>
              <a:buChar char=""/>
              <a:defRPr kumimoji="0" sz="2800" kern="1200">
                <a:solidFill>
                  <a:schemeClr val="dk1"/>
                </a:solidFill>
                <a:latin typeface="+mn-lt"/>
                <a:ea typeface="+mn-ea"/>
                <a:cs typeface="+mn-cs"/>
              </a:defRPr>
            </a:lvl2pPr>
            <a:lvl3pPr marL="996696" indent="-228600" algn="l" rtl="0" eaLnBrk="1" latinLnBrk="0" hangingPunct="1">
              <a:spcBef>
                <a:spcPct val="20000"/>
              </a:spcBef>
              <a:buClr>
                <a:schemeClr val="accent3"/>
              </a:buClr>
              <a:buFont typeface="Arial"/>
              <a:buChar char="▪"/>
              <a:defRPr kumimoji="0" sz="2400" kern="1200">
                <a:solidFill>
                  <a:schemeClr val="dk1"/>
                </a:solidFill>
                <a:latin typeface="+mn-lt"/>
                <a:ea typeface="+mn-ea"/>
                <a:cs typeface="+mn-cs"/>
              </a:defRPr>
            </a:lvl3pPr>
            <a:lvl4pPr marL="1216152" indent="-182880" algn="l" rtl="0" eaLnBrk="1" latinLnBrk="0" hangingPunct="1">
              <a:spcBef>
                <a:spcPct val="20000"/>
              </a:spcBef>
              <a:buClr>
                <a:schemeClr val="accent4"/>
              </a:buClr>
              <a:buFont typeface="Arial"/>
              <a:buChar char="▪"/>
              <a:defRPr kumimoji="0" sz="2000" kern="1200">
                <a:solidFill>
                  <a:schemeClr val="dk1"/>
                </a:solidFill>
                <a:latin typeface="+mn-lt"/>
                <a:ea typeface="+mn-ea"/>
                <a:cs typeface="+mn-cs"/>
              </a:defRPr>
            </a:lvl4pPr>
            <a:lvl5pPr marL="1426464" indent="-182880" algn="l" rtl="0" eaLnBrk="1" latinLnBrk="0" hangingPunct="1">
              <a:spcBef>
                <a:spcPct val="20000"/>
              </a:spcBef>
              <a:buClr>
                <a:schemeClr val="accent5"/>
              </a:buClr>
              <a:buFont typeface="Wingdings 3"/>
              <a:buChar char=""/>
              <a:defRPr kumimoji="0" lang="en-US" sz="2000" kern="1200" smtClean="0">
                <a:solidFill>
                  <a:schemeClr val="dk1"/>
                </a:solidFill>
                <a:latin typeface="+mn-lt"/>
                <a:ea typeface="+mn-ea"/>
                <a:cs typeface="+mn-cs"/>
              </a:defRPr>
            </a:lvl5pPr>
            <a:lvl6pPr marL="1627632" indent="-182880" algn="l" rtl="0" eaLnBrk="1" latinLnBrk="0" hangingPunct="1">
              <a:spcBef>
                <a:spcPct val="20000"/>
              </a:spcBef>
              <a:buClr>
                <a:schemeClr val="accent6"/>
              </a:buClr>
              <a:buSzPct val="100000"/>
              <a:buFont typeface="Wingdings 2"/>
              <a:buChar char=""/>
              <a:defRPr kumimoji="0" sz="2000" kern="1200">
                <a:solidFill>
                  <a:schemeClr val="dk1"/>
                </a:solidFill>
                <a:latin typeface="+mn-lt"/>
                <a:ea typeface="+mn-ea"/>
                <a:cs typeface="+mn-cs"/>
              </a:defRPr>
            </a:lvl6pPr>
            <a:lvl7pPr marL="1828800" indent="-182880" algn="l" rtl="0" eaLnBrk="1" latinLnBrk="0" hangingPunct="1">
              <a:spcBef>
                <a:spcPct val="20000"/>
              </a:spcBef>
              <a:buClr>
                <a:schemeClr val="accent1"/>
              </a:buClr>
              <a:buSzPct val="100000"/>
              <a:buFont typeface="Wingdings 2"/>
              <a:buChar char=""/>
              <a:defRPr kumimoji="0" sz="1800" kern="1200">
                <a:solidFill>
                  <a:schemeClr val="dk1"/>
                </a:solidFill>
                <a:latin typeface="+mn-lt"/>
                <a:ea typeface="+mn-ea"/>
                <a:cs typeface="+mn-cs"/>
              </a:defRPr>
            </a:lvl7pPr>
            <a:lvl8pPr marL="2029968" indent="-182880" algn="l" rtl="0" eaLnBrk="1" latinLnBrk="0" hangingPunct="1">
              <a:spcBef>
                <a:spcPct val="20000"/>
              </a:spcBef>
              <a:buClr>
                <a:schemeClr val="accent2"/>
              </a:buClr>
              <a:buFont typeface="Wingdings 2" pitchFamily="18" charset="2"/>
              <a:buChar char=""/>
              <a:defRPr kumimoji="0" sz="1800" kern="1200">
                <a:solidFill>
                  <a:schemeClr val="dk1"/>
                </a:solidFill>
                <a:latin typeface="+mn-lt"/>
                <a:ea typeface="+mn-ea"/>
                <a:cs typeface="+mn-cs"/>
              </a:defRPr>
            </a:lvl8pPr>
            <a:lvl9pPr marL="2231136" indent="-182880" algn="l" rtl="0" eaLnBrk="1" latinLnBrk="0" hangingPunct="1">
              <a:spcBef>
                <a:spcPct val="20000"/>
              </a:spcBef>
              <a:buClr>
                <a:schemeClr val="accent3"/>
              </a:buClr>
              <a:buFont typeface="Wingdings 2" pitchFamily="18" charset="2"/>
              <a:buChar char=""/>
              <a:defRPr kumimoji="0" sz="1800" kern="1200" baseline="0">
                <a:solidFill>
                  <a:schemeClr val="dk1"/>
                </a:solidFill>
                <a:latin typeface="+mn-lt"/>
                <a:ea typeface="+mn-ea"/>
                <a:cs typeface="+mn-cs"/>
              </a:defRPr>
            </a:lvl9pPr>
            <a:extLst/>
          </a:lstStyle>
          <a:p>
            <a:pPr marL="118872" indent="0">
              <a:buNone/>
            </a:pPr>
            <a:r>
              <a:rPr lang="en-US" sz="2400" b="1" dirty="0">
                <a:solidFill>
                  <a:srgbClr val="0070C0"/>
                </a:solidFill>
                <a:latin typeface="Courier New" pitchFamily="49" charset="0"/>
                <a:cs typeface="Courier New" pitchFamily="49" charset="0"/>
              </a:rPr>
              <a:t>static void</a:t>
            </a:r>
          </a:p>
          <a:p>
            <a:pPr marL="118872" indent="0">
              <a:buNone/>
            </a:pPr>
            <a:r>
              <a:rPr lang="en-US" sz="2400" b="1" dirty="0">
                <a:solidFill>
                  <a:schemeClr val="tx1"/>
                </a:solidFill>
                <a:latin typeface="Courier New" pitchFamily="49" charset="0"/>
                <a:cs typeface="Courier New" pitchFamily="49" charset="0"/>
              </a:rPr>
              <a:t>handler(</a:t>
            </a:r>
            <a:r>
              <a:rPr lang="en-US" sz="2400" b="1" dirty="0">
                <a:solidFill>
                  <a:srgbClr val="0070C0"/>
                </a:solidFill>
                <a:latin typeface="Courier New" pitchFamily="49" charset="0"/>
                <a:cs typeface="Courier New" pitchFamily="49" charset="0"/>
              </a:rPr>
              <a:t>int</a:t>
            </a:r>
            <a:r>
              <a:rPr lang="en-US" sz="2400" b="1" dirty="0">
                <a:solidFill>
                  <a:schemeClr val="tx1"/>
                </a:solidFill>
                <a:latin typeface="Courier New" pitchFamily="49" charset="0"/>
                <a:cs typeface="Courier New" pitchFamily="49" charset="0"/>
              </a:rPr>
              <a:t> signal)</a:t>
            </a:r>
          </a:p>
          <a:p>
            <a:pPr marL="118872" indent="0">
              <a:buNone/>
            </a:pPr>
            <a:r>
              <a:rPr lang="en-US" sz="2400" b="1" dirty="0">
                <a:solidFill>
                  <a:schemeClr val="tx1"/>
                </a:solidFill>
                <a:latin typeface="Courier New" pitchFamily="49" charset="0"/>
                <a:cs typeface="Courier New" pitchFamily="49" charset="0"/>
              </a:rPr>
              <a:t>{</a:t>
            </a:r>
          </a:p>
          <a:p>
            <a:pPr marL="118872" indent="0">
              <a:buNone/>
            </a:pPr>
            <a:r>
              <a:rPr lang="en-US" sz="2400" b="1" dirty="0">
                <a:solidFill>
                  <a:schemeClr val="tx1"/>
                </a:solidFill>
                <a:latin typeface="Courier New" pitchFamily="49" charset="0"/>
                <a:cs typeface="Courier New" pitchFamily="49" charset="0"/>
              </a:rPr>
              <a:t>  write(STDOUT_FILENO, </a:t>
            </a:r>
            <a:r>
              <a:rPr lang="en-US" sz="2400" b="1" dirty="0">
                <a:solidFill>
                  <a:srgbClr val="C00000"/>
                </a:solidFill>
                <a:latin typeface="Courier New" pitchFamily="49" charset="0"/>
                <a:cs typeface="Courier New" pitchFamily="49" charset="0"/>
              </a:rPr>
              <a:t>"I don't want to die!\n"</a:t>
            </a:r>
            <a:r>
              <a:rPr lang="en-US" sz="2400" b="1" dirty="0">
                <a:solidFill>
                  <a:schemeClr val="tx1"/>
                </a:solidFill>
                <a:latin typeface="Courier New" pitchFamily="49" charset="0"/>
                <a:cs typeface="Courier New" pitchFamily="49" charset="0"/>
              </a:rPr>
              <a:t>, 21);</a:t>
            </a:r>
          </a:p>
          <a:p>
            <a:pPr marL="118872" indent="0">
              <a:buNone/>
            </a:pPr>
            <a:r>
              <a:rPr lang="en-US" sz="2400" b="1" dirty="0">
                <a:solidFill>
                  <a:schemeClr val="tx1"/>
                </a:solidFill>
                <a:latin typeface="Courier New" pitchFamily="49" charset="0"/>
                <a:cs typeface="Courier New" pitchFamily="49" charset="0"/>
              </a:rPr>
              <a:t>  exit(0);</a:t>
            </a:r>
          </a:p>
          <a:p>
            <a:pPr marL="118872" indent="0">
              <a:buNone/>
            </a:pPr>
            <a:r>
              <a:rPr lang="en-US" sz="2400" b="1" dirty="0">
                <a:solidFill>
                  <a:schemeClr val="tx1"/>
                </a:solidFill>
                <a:latin typeface="Courier New" pitchFamily="49" charset="0"/>
                <a:cs typeface="Courier New" pitchFamily="49" charset="0"/>
              </a:rPr>
              <a:t>}</a:t>
            </a:r>
            <a:endParaRPr lang="en-US" sz="2400" b="1" dirty="0">
              <a:solidFill>
                <a:srgbClr val="00B050"/>
              </a:solidFill>
              <a:latin typeface="Courier New" pitchFamily="49" charset="0"/>
              <a:cs typeface="Courier New" pitchFamily="49" charset="0"/>
            </a:endParaRPr>
          </a:p>
        </p:txBody>
      </p:sp>
    </p:spTree>
    <p:extLst>
      <p:ext uri="{BB962C8B-B14F-4D97-AF65-F5344CB8AC3E}">
        <p14:creationId xmlns:p14="http://schemas.microsoft.com/office/powerpoint/2010/main" val="32776263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972067-53BE-4549-B456-5A7AD165DF35}"/>
              </a:ext>
            </a:extLst>
          </p:cNvPr>
          <p:cNvSpPr>
            <a:spLocks noGrp="1"/>
          </p:cNvSpPr>
          <p:nvPr>
            <p:ph type="title"/>
          </p:nvPr>
        </p:nvSpPr>
        <p:spPr/>
        <p:txBody>
          <a:bodyPr/>
          <a:lstStyle/>
          <a:p>
            <a:r>
              <a:rPr lang="en-US" dirty="0"/>
              <a:t>Unnamed semaphore issues</a:t>
            </a:r>
          </a:p>
        </p:txBody>
      </p:sp>
      <p:sp>
        <p:nvSpPr>
          <p:cNvPr id="3" name="Content Placeholder 2">
            <a:extLst>
              <a:ext uri="{FF2B5EF4-FFF2-40B4-BE49-F238E27FC236}">
                <a16:creationId xmlns:a16="http://schemas.microsoft.com/office/drawing/2014/main" id="{2A9DF0FE-3400-4062-A188-0DC43C72019A}"/>
              </a:ext>
            </a:extLst>
          </p:cNvPr>
          <p:cNvSpPr>
            <a:spLocks noGrp="1"/>
          </p:cNvSpPr>
          <p:nvPr>
            <p:ph idx="1"/>
          </p:nvPr>
        </p:nvSpPr>
        <p:spPr/>
        <p:txBody>
          <a:bodyPr/>
          <a:lstStyle/>
          <a:p>
            <a:r>
              <a:rPr lang="en-US" dirty="0"/>
              <a:t>The macOS implementation of POSIX includes unnamed semaphores, but they don't do anything</a:t>
            </a:r>
          </a:p>
          <a:p>
            <a:r>
              <a:rPr lang="en-US" dirty="0"/>
              <a:t>Unnamed semaphores </a:t>
            </a:r>
            <a:r>
              <a:rPr lang="en-US" b="1" dirty="0"/>
              <a:t>only</a:t>
            </a:r>
            <a:r>
              <a:rPr lang="en-US" dirty="0"/>
              <a:t> work if they're in shared memory</a:t>
            </a:r>
          </a:p>
          <a:p>
            <a:pPr lvl="1"/>
            <a:r>
              <a:rPr lang="en-US" dirty="0"/>
              <a:t>You can use them in memory-mapped files or other shared memory</a:t>
            </a:r>
          </a:p>
          <a:p>
            <a:pPr lvl="1"/>
            <a:r>
              <a:rPr lang="en-US" dirty="0"/>
              <a:t>They're mostly used for synchronization for threads, which necessarily share memory</a:t>
            </a:r>
          </a:p>
          <a:p>
            <a:pPr lvl="1"/>
            <a:r>
              <a:rPr lang="en-US" dirty="0"/>
              <a:t>They won't work for parent and child processes (unless they set up shared memory like other processes)</a:t>
            </a:r>
          </a:p>
        </p:txBody>
      </p:sp>
    </p:spTree>
    <p:extLst>
      <p:ext uri="{BB962C8B-B14F-4D97-AF65-F5344CB8AC3E}">
        <p14:creationId xmlns:p14="http://schemas.microsoft.com/office/powerpoint/2010/main" val="11691237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8682AA-DC2C-46D4-90EC-B538CE84C9FC}"/>
              </a:ext>
            </a:extLst>
          </p:cNvPr>
          <p:cNvSpPr>
            <a:spLocks noGrp="1"/>
          </p:cNvSpPr>
          <p:nvPr>
            <p:ph type="title"/>
          </p:nvPr>
        </p:nvSpPr>
        <p:spPr/>
        <p:txBody>
          <a:bodyPr/>
          <a:lstStyle/>
          <a:p>
            <a:r>
              <a:rPr lang="en-US" dirty="0"/>
              <a:t>Overriding the signal handler</a:t>
            </a:r>
          </a:p>
        </p:txBody>
      </p:sp>
      <p:sp>
        <p:nvSpPr>
          <p:cNvPr id="3" name="Content Placeholder 2">
            <a:extLst>
              <a:ext uri="{FF2B5EF4-FFF2-40B4-BE49-F238E27FC236}">
                <a16:creationId xmlns:a16="http://schemas.microsoft.com/office/drawing/2014/main" id="{08FADB32-8006-44B0-930B-3157D2D88714}"/>
              </a:ext>
            </a:extLst>
          </p:cNvPr>
          <p:cNvSpPr>
            <a:spLocks noGrp="1"/>
          </p:cNvSpPr>
          <p:nvPr>
            <p:ph idx="1"/>
          </p:nvPr>
        </p:nvSpPr>
        <p:spPr/>
        <p:txBody>
          <a:bodyPr/>
          <a:lstStyle/>
          <a:p>
            <a:r>
              <a:rPr lang="en-US" dirty="0"/>
              <a:t>Once you've written the custom signal handler, you have to override it with the </a:t>
            </a:r>
            <a:r>
              <a:rPr lang="en-US" b="1" dirty="0" err="1">
                <a:latin typeface="Courier New" panose="02070309020205020404" pitchFamily="49" charset="0"/>
                <a:cs typeface="Courier New" panose="02070309020205020404" pitchFamily="49" charset="0"/>
              </a:rPr>
              <a:t>sigaction</a:t>
            </a:r>
            <a:r>
              <a:rPr lang="en-US" b="1" dirty="0">
                <a:latin typeface="Courier New" panose="02070309020205020404" pitchFamily="49" charset="0"/>
                <a:cs typeface="Courier New" panose="02070309020205020404" pitchFamily="49" charset="0"/>
              </a:rPr>
              <a:t>()</a:t>
            </a:r>
            <a:r>
              <a:rPr lang="en-US" dirty="0"/>
              <a:t> function:</a:t>
            </a:r>
          </a:p>
          <a:p>
            <a:endParaRPr lang="en-US" dirty="0"/>
          </a:p>
          <a:p>
            <a:endParaRPr lang="en-US" dirty="0"/>
          </a:p>
          <a:p>
            <a:endParaRPr lang="en-US" dirty="0"/>
          </a:p>
          <a:p>
            <a:r>
              <a:rPr lang="en-US" dirty="0"/>
              <a:t>The </a:t>
            </a:r>
            <a:r>
              <a:rPr lang="en-US" b="1" dirty="0">
                <a:latin typeface="Courier New" panose="02070309020205020404" pitchFamily="49" charset="0"/>
                <a:cs typeface="Courier New" panose="02070309020205020404" pitchFamily="49" charset="0"/>
              </a:rPr>
              <a:t>action</a:t>
            </a:r>
            <a:r>
              <a:rPr lang="en-US" dirty="0"/>
              <a:t> parameter is a </a:t>
            </a:r>
            <a:r>
              <a:rPr lang="en-US" b="1" dirty="0">
                <a:latin typeface="Courier New" panose="02070309020205020404" pitchFamily="49" charset="0"/>
                <a:cs typeface="Courier New" panose="02070309020205020404" pitchFamily="49" charset="0"/>
              </a:rPr>
              <a:t>struct </a:t>
            </a:r>
            <a:r>
              <a:rPr lang="en-US" b="1" dirty="0" err="1">
                <a:latin typeface="Courier New" panose="02070309020205020404" pitchFamily="49" charset="0"/>
                <a:cs typeface="Courier New" panose="02070309020205020404" pitchFamily="49" charset="0"/>
              </a:rPr>
              <a:t>sigaction</a:t>
            </a:r>
            <a:r>
              <a:rPr lang="en-US" dirty="0"/>
              <a:t> with a function pointer to the new handler</a:t>
            </a:r>
          </a:p>
          <a:p>
            <a:r>
              <a:rPr lang="en-US" dirty="0"/>
              <a:t>The old parameter is </a:t>
            </a:r>
            <a:r>
              <a:rPr lang="en-US" b="1" dirty="0">
                <a:latin typeface="Courier New" panose="02070309020205020404" pitchFamily="49" charset="0"/>
                <a:cs typeface="Courier New" panose="02070309020205020404" pitchFamily="49" charset="0"/>
              </a:rPr>
              <a:t>NULL</a:t>
            </a:r>
            <a:r>
              <a:rPr lang="en-US" dirty="0"/>
              <a:t> unless you want to find out what the old signal handler was</a:t>
            </a:r>
          </a:p>
        </p:txBody>
      </p:sp>
      <p:sp>
        <p:nvSpPr>
          <p:cNvPr id="4" name="Content Placeholder 4">
            <a:extLst>
              <a:ext uri="{FF2B5EF4-FFF2-40B4-BE49-F238E27FC236}">
                <a16:creationId xmlns:a16="http://schemas.microsoft.com/office/drawing/2014/main" id="{B78D7E12-5E67-455D-B7B8-D9D382E5AB2D}"/>
              </a:ext>
            </a:extLst>
          </p:cNvPr>
          <p:cNvSpPr txBox="1">
            <a:spLocks/>
          </p:cNvSpPr>
          <p:nvPr/>
        </p:nvSpPr>
        <p:spPr>
          <a:xfrm>
            <a:off x="605692" y="2971800"/>
            <a:ext cx="10972800" cy="1143000"/>
          </a:xfrm>
          <a:prstGeom prst="rect">
            <a:avLst/>
          </a:prstGeom>
        </p:spPr>
        <p:style>
          <a:lnRef idx="1">
            <a:schemeClr val="dk1"/>
          </a:lnRef>
          <a:fillRef idx="2">
            <a:schemeClr val="dk1"/>
          </a:fillRef>
          <a:effectRef idx="1">
            <a:schemeClr val="dk1"/>
          </a:effectRef>
          <a:fontRef idx="minor">
            <a:schemeClr val="dk1"/>
          </a:fontRef>
        </p:style>
        <p:txBody>
          <a:bodyPr vert="horz" lIns="54864" tIns="91440" rtlCol="0" anchor="ctr">
            <a:normAutofit/>
          </a:bodyPr>
          <a:lstStyle>
            <a:lvl1pPr marL="438912" indent="-320040" algn="l" rtl="0" eaLnBrk="1" latinLnBrk="0" hangingPunct="1">
              <a:spcBef>
                <a:spcPts val="0"/>
              </a:spcBef>
              <a:buClr>
                <a:schemeClr val="accent1"/>
              </a:buClr>
              <a:buSzPct val="80000"/>
              <a:buFont typeface="Wingdings 2"/>
              <a:buChar char=""/>
              <a:defRPr kumimoji="0" sz="3200" kern="1200">
                <a:solidFill>
                  <a:schemeClr val="dk1"/>
                </a:solidFill>
                <a:latin typeface="+mn-lt"/>
                <a:ea typeface="+mn-ea"/>
                <a:cs typeface="+mn-cs"/>
              </a:defRPr>
            </a:lvl1pPr>
            <a:lvl2pPr marL="731520" indent="-274320" algn="l" rtl="0" eaLnBrk="1" latinLnBrk="0" hangingPunct="1">
              <a:spcBef>
                <a:spcPct val="20000"/>
              </a:spcBef>
              <a:buClr>
                <a:schemeClr val="accent2"/>
              </a:buClr>
              <a:buSzPct val="90000"/>
              <a:buFont typeface="Wingdings"/>
              <a:buChar char=""/>
              <a:defRPr kumimoji="0" sz="2800" kern="1200">
                <a:solidFill>
                  <a:schemeClr val="dk1"/>
                </a:solidFill>
                <a:latin typeface="+mn-lt"/>
                <a:ea typeface="+mn-ea"/>
                <a:cs typeface="+mn-cs"/>
              </a:defRPr>
            </a:lvl2pPr>
            <a:lvl3pPr marL="996696" indent="-228600" algn="l" rtl="0" eaLnBrk="1" latinLnBrk="0" hangingPunct="1">
              <a:spcBef>
                <a:spcPct val="20000"/>
              </a:spcBef>
              <a:buClr>
                <a:schemeClr val="accent3"/>
              </a:buClr>
              <a:buFont typeface="Arial"/>
              <a:buChar char="▪"/>
              <a:defRPr kumimoji="0" sz="2400" kern="1200">
                <a:solidFill>
                  <a:schemeClr val="dk1"/>
                </a:solidFill>
                <a:latin typeface="+mn-lt"/>
                <a:ea typeface="+mn-ea"/>
                <a:cs typeface="+mn-cs"/>
              </a:defRPr>
            </a:lvl3pPr>
            <a:lvl4pPr marL="1216152" indent="-182880" algn="l" rtl="0" eaLnBrk="1" latinLnBrk="0" hangingPunct="1">
              <a:spcBef>
                <a:spcPct val="20000"/>
              </a:spcBef>
              <a:buClr>
                <a:schemeClr val="accent4"/>
              </a:buClr>
              <a:buFont typeface="Arial"/>
              <a:buChar char="▪"/>
              <a:defRPr kumimoji="0" sz="2000" kern="1200">
                <a:solidFill>
                  <a:schemeClr val="dk1"/>
                </a:solidFill>
                <a:latin typeface="+mn-lt"/>
                <a:ea typeface="+mn-ea"/>
                <a:cs typeface="+mn-cs"/>
              </a:defRPr>
            </a:lvl4pPr>
            <a:lvl5pPr marL="1426464" indent="-182880" algn="l" rtl="0" eaLnBrk="1" latinLnBrk="0" hangingPunct="1">
              <a:spcBef>
                <a:spcPct val="20000"/>
              </a:spcBef>
              <a:buClr>
                <a:schemeClr val="accent5"/>
              </a:buClr>
              <a:buFont typeface="Wingdings 3"/>
              <a:buChar char=""/>
              <a:defRPr kumimoji="0" lang="en-US" sz="2000" kern="1200" smtClean="0">
                <a:solidFill>
                  <a:schemeClr val="dk1"/>
                </a:solidFill>
                <a:latin typeface="+mn-lt"/>
                <a:ea typeface="+mn-ea"/>
                <a:cs typeface="+mn-cs"/>
              </a:defRPr>
            </a:lvl5pPr>
            <a:lvl6pPr marL="1627632" indent="-182880" algn="l" rtl="0" eaLnBrk="1" latinLnBrk="0" hangingPunct="1">
              <a:spcBef>
                <a:spcPct val="20000"/>
              </a:spcBef>
              <a:buClr>
                <a:schemeClr val="accent6"/>
              </a:buClr>
              <a:buSzPct val="100000"/>
              <a:buFont typeface="Wingdings 2"/>
              <a:buChar char=""/>
              <a:defRPr kumimoji="0" sz="2000" kern="1200">
                <a:solidFill>
                  <a:schemeClr val="dk1"/>
                </a:solidFill>
                <a:latin typeface="+mn-lt"/>
                <a:ea typeface="+mn-ea"/>
                <a:cs typeface="+mn-cs"/>
              </a:defRPr>
            </a:lvl6pPr>
            <a:lvl7pPr marL="1828800" indent="-182880" algn="l" rtl="0" eaLnBrk="1" latinLnBrk="0" hangingPunct="1">
              <a:spcBef>
                <a:spcPct val="20000"/>
              </a:spcBef>
              <a:buClr>
                <a:schemeClr val="accent1"/>
              </a:buClr>
              <a:buSzPct val="100000"/>
              <a:buFont typeface="Wingdings 2"/>
              <a:buChar char=""/>
              <a:defRPr kumimoji="0" sz="1800" kern="1200">
                <a:solidFill>
                  <a:schemeClr val="dk1"/>
                </a:solidFill>
                <a:latin typeface="+mn-lt"/>
                <a:ea typeface="+mn-ea"/>
                <a:cs typeface="+mn-cs"/>
              </a:defRPr>
            </a:lvl7pPr>
            <a:lvl8pPr marL="2029968" indent="-182880" algn="l" rtl="0" eaLnBrk="1" latinLnBrk="0" hangingPunct="1">
              <a:spcBef>
                <a:spcPct val="20000"/>
              </a:spcBef>
              <a:buClr>
                <a:schemeClr val="accent2"/>
              </a:buClr>
              <a:buFont typeface="Wingdings 2" pitchFamily="18" charset="2"/>
              <a:buChar char=""/>
              <a:defRPr kumimoji="0" sz="1800" kern="1200">
                <a:solidFill>
                  <a:schemeClr val="dk1"/>
                </a:solidFill>
                <a:latin typeface="+mn-lt"/>
                <a:ea typeface="+mn-ea"/>
                <a:cs typeface="+mn-cs"/>
              </a:defRPr>
            </a:lvl8pPr>
            <a:lvl9pPr marL="2231136" indent="-182880" algn="l" rtl="0" eaLnBrk="1" latinLnBrk="0" hangingPunct="1">
              <a:spcBef>
                <a:spcPct val="20000"/>
              </a:spcBef>
              <a:buClr>
                <a:schemeClr val="accent3"/>
              </a:buClr>
              <a:buFont typeface="Wingdings 2" pitchFamily="18" charset="2"/>
              <a:buChar char=""/>
              <a:defRPr kumimoji="0" sz="1800" kern="1200" baseline="0">
                <a:solidFill>
                  <a:schemeClr val="dk1"/>
                </a:solidFill>
                <a:latin typeface="+mn-lt"/>
                <a:ea typeface="+mn-ea"/>
                <a:cs typeface="+mn-cs"/>
              </a:defRPr>
            </a:lvl9pPr>
            <a:extLst/>
          </a:lstStyle>
          <a:p>
            <a:pPr marL="118872" indent="0">
              <a:buNone/>
            </a:pPr>
            <a:r>
              <a:rPr lang="en-US" sz="2400" b="1" dirty="0">
                <a:solidFill>
                  <a:srgbClr val="0070C0"/>
                </a:solidFill>
                <a:latin typeface="Courier New" pitchFamily="49" charset="0"/>
                <a:cs typeface="Courier New" pitchFamily="49" charset="0"/>
              </a:rPr>
              <a:t>int</a:t>
            </a:r>
            <a:r>
              <a:rPr lang="en-US" sz="2400" b="1" dirty="0">
                <a:solidFill>
                  <a:schemeClr val="tx1"/>
                </a:solidFill>
                <a:latin typeface="Courier New" pitchFamily="49" charset="0"/>
                <a:cs typeface="Courier New" pitchFamily="49" charset="0"/>
              </a:rPr>
              <a:t> </a:t>
            </a:r>
            <a:r>
              <a:rPr lang="en-US" sz="2400" b="1" dirty="0" err="1">
                <a:solidFill>
                  <a:schemeClr val="tx1"/>
                </a:solidFill>
                <a:latin typeface="Courier New" pitchFamily="49" charset="0"/>
                <a:cs typeface="Courier New" pitchFamily="49" charset="0"/>
              </a:rPr>
              <a:t>sigaction</a:t>
            </a:r>
            <a:r>
              <a:rPr lang="en-US" sz="2400" b="1" dirty="0">
                <a:solidFill>
                  <a:schemeClr val="tx1"/>
                </a:solidFill>
                <a:latin typeface="Courier New" pitchFamily="49" charset="0"/>
                <a:cs typeface="Courier New" pitchFamily="49" charset="0"/>
              </a:rPr>
              <a:t>(</a:t>
            </a:r>
            <a:r>
              <a:rPr lang="en-US" sz="2400" b="1" dirty="0">
                <a:solidFill>
                  <a:srgbClr val="0070C0"/>
                </a:solidFill>
                <a:latin typeface="Courier New" pitchFamily="49" charset="0"/>
                <a:cs typeface="Courier New" pitchFamily="49" charset="0"/>
              </a:rPr>
              <a:t>int</a:t>
            </a:r>
            <a:r>
              <a:rPr lang="en-US" sz="2400" b="1" dirty="0">
                <a:solidFill>
                  <a:schemeClr val="tx1"/>
                </a:solidFill>
                <a:latin typeface="Courier New" pitchFamily="49" charset="0"/>
                <a:cs typeface="Courier New" pitchFamily="49" charset="0"/>
              </a:rPr>
              <a:t> signal, </a:t>
            </a:r>
            <a:r>
              <a:rPr lang="en-US" sz="2400" b="1" dirty="0">
                <a:solidFill>
                  <a:srgbClr val="0070C0"/>
                </a:solidFill>
                <a:latin typeface="Courier New" pitchFamily="49" charset="0"/>
                <a:cs typeface="Courier New" pitchFamily="49" charset="0"/>
              </a:rPr>
              <a:t>const struct</a:t>
            </a:r>
            <a:r>
              <a:rPr lang="en-US" sz="2400" b="1" dirty="0">
                <a:solidFill>
                  <a:schemeClr val="tx1"/>
                </a:solidFill>
                <a:latin typeface="Courier New" pitchFamily="49" charset="0"/>
                <a:cs typeface="Courier New" pitchFamily="49" charset="0"/>
              </a:rPr>
              <a:t> </a:t>
            </a:r>
            <a:r>
              <a:rPr lang="en-US" sz="2400" b="1" dirty="0" err="1">
                <a:solidFill>
                  <a:schemeClr val="tx1"/>
                </a:solidFill>
                <a:latin typeface="Courier New" pitchFamily="49" charset="0"/>
                <a:cs typeface="Courier New" pitchFamily="49" charset="0"/>
              </a:rPr>
              <a:t>sigaction</a:t>
            </a:r>
            <a:r>
              <a:rPr lang="en-US" sz="2400" b="1" dirty="0">
                <a:solidFill>
                  <a:schemeClr val="tx1"/>
                </a:solidFill>
                <a:latin typeface="Courier New" pitchFamily="49" charset="0"/>
                <a:cs typeface="Courier New" pitchFamily="49" charset="0"/>
              </a:rPr>
              <a:t> *action,  </a:t>
            </a:r>
            <a:r>
              <a:rPr lang="en-US" sz="2400" b="1" dirty="0">
                <a:solidFill>
                  <a:srgbClr val="0070C0"/>
                </a:solidFill>
                <a:latin typeface="Courier New" pitchFamily="49" charset="0"/>
                <a:cs typeface="Courier New" pitchFamily="49" charset="0"/>
              </a:rPr>
              <a:t>struct</a:t>
            </a:r>
            <a:r>
              <a:rPr lang="en-US" sz="2400" b="1" dirty="0">
                <a:solidFill>
                  <a:schemeClr val="tx1"/>
                </a:solidFill>
                <a:latin typeface="Courier New" pitchFamily="49" charset="0"/>
                <a:cs typeface="Courier New" pitchFamily="49" charset="0"/>
              </a:rPr>
              <a:t> </a:t>
            </a:r>
            <a:r>
              <a:rPr lang="en-US" sz="2400" b="1" dirty="0" err="1">
                <a:solidFill>
                  <a:schemeClr val="tx1"/>
                </a:solidFill>
                <a:latin typeface="Courier New" pitchFamily="49" charset="0"/>
                <a:cs typeface="Courier New" pitchFamily="49" charset="0"/>
              </a:rPr>
              <a:t>sigaction</a:t>
            </a:r>
            <a:r>
              <a:rPr lang="en-US" sz="2400" b="1" dirty="0">
                <a:solidFill>
                  <a:schemeClr val="tx1"/>
                </a:solidFill>
                <a:latin typeface="Courier New" pitchFamily="49" charset="0"/>
                <a:cs typeface="Courier New" pitchFamily="49" charset="0"/>
              </a:rPr>
              <a:t> *old);</a:t>
            </a:r>
            <a:endParaRPr lang="en-US" sz="2400" b="1" dirty="0">
              <a:solidFill>
                <a:srgbClr val="00B050"/>
              </a:solidFill>
              <a:latin typeface="Courier New" pitchFamily="49" charset="0"/>
              <a:cs typeface="Courier New" pitchFamily="49" charset="0"/>
            </a:endParaRPr>
          </a:p>
        </p:txBody>
      </p:sp>
    </p:spTree>
    <p:extLst>
      <p:ext uri="{BB962C8B-B14F-4D97-AF65-F5344CB8AC3E}">
        <p14:creationId xmlns:p14="http://schemas.microsoft.com/office/powerpoint/2010/main" val="8928007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4" grpId="0" animBg="1"/>
    </p:bld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5B832A-D633-4C25-80C9-78EC19E7C308}"/>
              </a:ext>
            </a:extLst>
          </p:cNvPr>
          <p:cNvSpPr>
            <a:spLocks noGrp="1"/>
          </p:cNvSpPr>
          <p:nvPr>
            <p:ph type="title"/>
          </p:nvPr>
        </p:nvSpPr>
        <p:spPr/>
        <p:txBody>
          <a:bodyPr/>
          <a:lstStyle/>
          <a:p>
            <a:r>
              <a:rPr lang="en-US" dirty="0"/>
              <a:t>Overriding example</a:t>
            </a:r>
          </a:p>
        </p:txBody>
      </p:sp>
      <p:sp>
        <p:nvSpPr>
          <p:cNvPr id="3" name="Content Placeholder 2">
            <a:extLst>
              <a:ext uri="{FF2B5EF4-FFF2-40B4-BE49-F238E27FC236}">
                <a16:creationId xmlns:a16="http://schemas.microsoft.com/office/drawing/2014/main" id="{81D4AE1D-8D4D-40D3-B16A-218CDB08124C}"/>
              </a:ext>
            </a:extLst>
          </p:cNvPr>
          <p:cNvSpPr>
            <a:spLocks noGrp="1"/>
          </p:cNvSpPr>
          <p:nvPr>
            <p:ph idx="1"/>
          </p:nvPr>
        </p:nvSpPr>
        <p:spPr>
          <a:xfrm>
            <a:off x="609600" y="1775193"/>
            <a:ext cx="10972800" cy="1252729"/>
          </a:xfrm>
        </p:spPr>
        <p:txBody>
          <a:bodyPr>
            <a:normAutofit fontScale="77500" lnSpcReduction="20000"/>
          </a:bodyPr>
          <a:lstStyle/>
          <a:p>
            <a:r>
              <a:rPr lang="en-US" dirty="0"/>
              <a:t>The following code overrides the </a:t>
            </a:r>
            <a:r>
              <a:rPr lang="en-US" b="1" dirty="0">
                <a:latin typeface="Courier New" panose="02070309020205020404" pitchFamily="49" charset="0"/>
                <a:cs typeface="Courier New" panose="02070309020205020404" pitchFamily="49" charset="0"/>
              </a:rPr>
              <a:t>SIGINT</a:t>
            </a:r>
            <a:r>
              <a:rPr lang="en-US" dirty="0"/>
              <a:t> signal with the handler from a couple of slides back</a:t>
            </a:r>
          </a:p>
          <a:p>
            <a:r>
              <a:rPr lang="en-US" dirty="0"/>
              <a:t>Then it goes into an infinite loop until someone interrupts it (like with </a:t>
            </a:r>
            <a:r>
              <a:rPr lang="en-US" b="1" dirty="0">
                <a:latin typeface="Courier New" panose="02070309020205020404" pitchFamily="49" charset="0"/>
                <a:cs typeface="Courier New" panose="02070309020205020404" pitchFamily="49" charset="0"/>
              </a:rPr>
              <a:t>Ctrl-C</a:t>
            </a:r>
            <a:r>
              <a:rPr lang="en-US" dirty="0"/>
              <a:t>)</a:t>
            </a:r>
          </a:p>
        </p:txBody>
      </p:sp>
      <p:sp>
        <p:nvSpPr>
          <p:cNvPr id="4" name="Content Placeholder 4">
            <a:extLst>
              <a:ext uri="{FF2B5EF4-FFF2-40B4-BE49-F238E27FC236}">
                <a16:creationId xmlns:a16="http://schemas.microsoft.com/office/drawing/2014/main" id="{E11C71EB-CF0A-4A7B-A7B5-E9278EC1F01E}"/>
              </a:ext>
            </a:extLst>
          </p:cNvPr>
          <p:cNvSpPr txBox="1">
            <a:spLocks/>
          </p:cNvSpPr>
          <p:nvPr/>
        </p:nvSpPr>
        <p:spPr>
          <a:xfrm>
            <a:off x="609600" y="2895600"/>
            <a:ext cx="10972800" cy="3657600"/>
          </a:xfrm>
          <a:prstGeom prst="rect">
            <a:avLst/>
          </a:prstGeom>
        </p:spPr>
        <p:style>
          <a:lnRef idx="1">
            <a:schemeClr val="dk1"/>
          </a:lnRef>
          <a:fillRef idx="2">
            <a:schemeClr val="dk1"/>
          </a:fillRef>
          <a:effectRef idx="1">
            <a:schemeClr val="dk1"/>
          </a:effectRef>
          <a:fontRef idx="minor">
            <a:schemeClr val="dk1"/>
          </a:fontRef>
        </p:style>
        <p:txBody>
          <a:bodyPr vert="horz" lIns="54864" tIns="91440" rtlCol="0" anchor="ctr">
            <a:normAutofit fontScale="77500" lnSpcReduction="20000"/>
          </a:bodyPr>
          <a:lstStyle>
            <a:lvl1pPr marL="438912" indent="-320040" algn="l" rtl="0" eaLnBrk="1" latinLnBrk="0" hangingPunct="1">
              <a:spcBef>
                <a:spcPts val="0"/>
              </a:spcBef>
              <a:buClr>
                <a:schemeClr val="accent1"/>
              </a:buClr>
              <a:buSzPct val="80000"/>
              <a:buFont typeface="Wingdings 2"/>
              <a:buChar char=""/>
              <a:defRPr kumimoji="0" sz="3200" kern="1200">
                <a:solidFill>
                  <a:schemeClr val="dk1"/>
                </a:solidFill>
                <a:latin typeface="+mn-lt"/>
                <a:ea typeface="+mn-ea"/>
                <a:cs typeface="+mn-cs"/>
              </a:defRPr>
            </a:lvl1pPr>
            <a:lvl2pPr marL="731520" indent="-274320" algn="l" rtl="0" eaLnBrk="1" latinLnBrk="0" hangingPunct="1">
              <a:spcBef>
                <a:spcPct val="20000"/>
              </a:spcBef>
              <a:buClr>
                <a:schemeClr val="accent2"/>
              </a:buClr>
              <a:buSzPct val="90000"/>
              <a:buFont typeface="Wingdings"/>
              <a:buChar char=""/>
              <a:defRPr kumimoji="0" sz="2800" kern="1200">
                <a:solidFill>
                  <a:schemeClr val="dk1"/>
                </a:solidFill>
                <a:latin typeface="+mn-lt"/>
                <a:ea typeface="+mn-ea"/>
                <a:cs typeface="+mn-cs"/>
              </a:defRPr>
            </a:lvl2pPr>
            <a:lvl3pPr marL="996696" indent="-228600" algn="l" rtl="0" eaLnBrk="1" latinLnBrk="0" hangingPunct="1">
              <a:spcBef>
                <a:spcPct val="20000"/>
              </a:spcBef>
              <a:buClr>
                <a:schemeClr val="accent3"/>
              </a:buClr>
              <a:buFont typeface="Arial"/>
              <a:buChar char="▪"/>
              <a:defRPr kumimoji="0" sz="2400" kern="1200">
                <a:solidFill>
                  <a:schemeClr val="dk1"/>
                </a:solidFill>
                <a:latin typeface="+mn-lt"/>
                <a:ea typeface="+mn-ea"/>
                <a:cs typeface="+mn-cs"/>
              </a:defRPr>
            </a:lvl3pPr>
            <a:lvl4pPr marL="1216152" indent="-182880" algn="l" rtl="0" eaLnBrk="1" latinLnBrk="0" hangingPunct="1">
              <a:spcBef>
                <a:spcPct val="20000"/>
              </a:spcBef>
              <a:buClr>
                <a:schemeClr val="accent4"/>
              </a:buClr>
              <a:buFont typeface="Arial"/>
              <a:buChar char="▪"/>
              <a:defRPr kumimoji="0" sz="2000" kern="1200">
                <a:solidFill>
                  <a:schemeClr val="dk1"/>
                </a:solidFill>
                <a:latin typeface="+mn-lt"/>
                <a:ea typeface="+mn-ea"/>
                <a:cs typeface="+mn-cs"/>
              </a:defRPr>
            </a:lvl4pPr>
            <a:lvl5pPr marL="1426464" indent="-182880" algn="l" rtl="0" eaLnBrk="1" latinLnBrk="0" hangingPunct="1">
              <a:spcBef>
                <a:spcPct val="20000"/>
              </a:spcBef>
              <a:buClr>
                <a:schemeClr val="accent5"/>
              </a:buClr>
              <a:buFont typeface="Wingdings 3"/>
              <a:buChar char=""/>
              <a:defRPr kumimoji="0" lang="en-US" sz="2000" kern="1200" smtClean="0">
                <a:solidFill>
                  <a:schemeClr val="dk1"/>
                </a:solidFill>
                <a:latin typeface="+mn-lt"/>
                <a:ea typeface="+mn-ea"/>
                <a:cs typeface="+mn-cs"/>
              </a:defRPr>
            </a:lvl5pPr>
            <a:lvl6pPr marL="1627632" indent="-182880" algn="l" rtl="0" eaLnBrk="1" latinLnBrk="0" hangingPunct="1">
              <a:spcBef>
                <a:spcPct val="20000"/>
              </a:spcBef>
              <a:buClr>
                <a:schemeClr val="accent6"/>
              </a:buClr>
              <a:buSzPct val="100000"/>
              <a:buFont typeface="Wingdings 2"/>
              <a:buChar char=""/>
              <a:defRPr kumimoji="0" sz="2000" kern="1200">
                <a:solidFill>
                  <a:schemeClr val="dk1"/>
                </a:solidFill>
                <a:latin typeface="+mn-lt"/>
                <a:ea typeface="+mn-ea"/>
                <a:cs typeface="+mn-cs"/>
              </a:defRPr>
            </a:lvl6pPr>
            <a:lvl7pPr marL="1828800" indent="-182880" algn="l" rtl="0" eaLnBrk="1" latinLnBrk="0" hangingPunct="1">
              <a:spcBef>
                <a:spcPct val="20000"/>
              </a:spcBef>
              <a:buClr>
                <a:schemeClr val="accent1"/>
              </a:buClr>
              <a:buSzPct val="100000"/>
              <a:buFont typeface="Wingdings 2"/>
              <a:buChar char=""/>
              <a:defRPr kumimoji="0" sz="1800" kern="1200">
                <a:solidFill>
                  <a:schemeClr val="dk1"/>
                </a:solidFill>
                <a:latin typeface="+mn-lt"/>
                <a:ea typeface="+mn-ea"/>
                <a:cs typeface="+mn-cs"/>
              </a:defRPr>
            </a:lvl7pPr>
            <a:lvl8pPr marL="2029968" indent="-182880" algn="l" rtl="0" eaLnBrk="1" latinLnBrk="0" hangingPunct="1">
              <a:spcBef>
                <a:spcPct val="20000"/>
              </a:spcBef>
              <a:buClr>
                <a:schemeClr val="accent2"/>
              </a:buClr>
              <a:buFont typeface="Wingdings 2" pitchFamily="18" charset="2"/>
              <a:buChar char=""/>
              <a:defRPr kumimoji="0" sz="1800" kern="1200">
                <a:solidFill>
                  <a:schemeClr val="dk1"/>
                </a:solidFill>
                <a:latin typeface="+mn-lt"/>
                <a:ea typeface="+mn-ea"/>
                <a:cs typeface="+mn-cs"/>
              </a:defRPr>
            </a:lvl8pPr>
            <a:lvl9pPr marL="2231136" indent="-182880" algn="l" rtl="0" eaLnBrk="1" latinLnBrk="0" hangingPunct="1">
              <a:spcBef>
                <a:spcPct val="20000"/>
              </a:spcBef>
              <a:buClr>
                <a:schemeClr val="accent3"/>
              </a:buClr>
              <a:buFont typeface="Wingdings 2" pitchFamily="18" charset="2"/>
              <a:buChar char=""/>
              <a:defRPr kumimoji="0" sz="1800" kern="1200" baseline="0">
                <a:solidFill>
                  <a:schemeClr val="dk1"/>
                </a:solidFill>
                <a:latin typeface="+mn-lt"/>
                <a:ea typeface="+mn-ea"/>
                <a:cs typeface="+mn-cs"/>
              </a:defRPr>
            </a:lvl9pPr>
            <a:extLst/>
          </a:lstStyle>
          <a:p>
            <a:pPr marL="118872" indent="0">
              <a:buNone/>
            </a:pPr>
            <a:r>
              <a:rPr lang="en-US" sz="2400" b="1" dirty="0">
                <a:solidFill>
                  <a:srgbClr val="0070C0"/>
                </a:solidFill>
                <a:latin typeface="Courier New" pitchFamily="49" charset="0"/>
                <a:cs typeface="Courier New" pitchFamily="49" charset="0"/>
              </a:rPr>
              <a:t>int</a:t>
            </a:r>
          </a:p>
          <a:p>
            <a:pPr marL="118872" indent="0">
              <a:buNone/>
            </a:pPr>
            <a:r>
              <a:rPr lang="en-US" sz="2400" b="1" dirty="0">
                <a:solidFill>
                  <a:srgbClr val="0070C0"/>
                </a:solidFill>
                <a:latin typeface="Courier New" pitchFamily="49" charset="0"/>
                <a:cs typeface="Courier New" pitchFamily="49" charset="0"/>
              </a:rPr>
              <a:t>main</a:t>
            </a:r>
            <a:r>
              <a:rPr lang="en-US" sz="2400" b="1" dirty="0">
                <a:solidFill>
                  <a:schemeClr val="tx1"/>
                </a:solidFill>
                <a:latin typeface="Courier New" pitchFamily="49" charset="0"/>
                <a:cs typeface="Courier New" pitchFamily="49" charset="0"/>
              </a:rPr>
              <a:t> (</a:t>
            </a:r>
            <a:r>
              <a:rPr lang="en-US" sz="2400" b="1" dirty="0">
                <a:solidFill>
                  <a:srgbClr val="0070C0"/>
                </a:solidFill>
                <a:latin typeface="Courier New" pitchFamily="49" charset="0"/>
                <a:cs typeface="Courier New" pitchFamily="49" charset="0"/>
              </a:rPr>
              <a:t>int</a:t>
            </a:r>
            <a:r>
              <a:rPr lang="en-US" sz="2400" b="1" dirty="0">
                <a:solidFill>
                  <a:schemeClr val="tx1"/>
                </a:solidFill>
                <a:latin typeface="Courier New" pitchFamily="49" charset="0"/>
                <a:cs typeface="Courier New" pitchFamily="49" charset="0"/>
              </a:rPr>
              <a:t> </a:t>
            </a:r>
            <a:r>
              <a:rPr lang="en-US" sz="2400" b="1" dirty="0" err="1">
                <a:solidFill>
                  <a:schemeClr val="tx1"/>
                </a:solidFill>
                <a:latin typeface="Courier New" pitchFamily="49" charset="0"/>
                <a:cs typeface="Courier New" pitchFamily="49" charset="0"/>
              </a:rPr>
              <a:t>argc</a:t>
            </a:r>
            <a:r>
              <a:rPr lang="en-US" sz="2400" b="1" dirty="0">
                <a:solidFill>
                  <a:schemeClr val="tx1"/>
                </a:solidFill>
                <a:latin typeface="Courier New" pitchFamily="49" charset="0"/>
                <a:cs typeface="Courier New" pitchFamily="49" charset="0"/>
              </a:rPr>
              <a:t>, </a:t>
            </a:r>
            <a:r>
              <a:rPr lang="en-US" sz="2400" b="1" dirty="0">
                <a:solidFill>
                  <a:srgbClr val="0070C0"/>
                </a:solidFill>
                <a:latin typeface="Courier New" pitchFamily="49" charset="0"/>
                <a:cs typeface="Courier New" pitchFamily="49" charset="0"/>
              </a:rPr>
              <a:t>char</a:t>
            </a:r>
            <a:r>
              <a:rPr lang="en-US" sz="2400" b="1" dirty="0">
                <a:solidFill>
                  <a:schemeClr val="tx1"/>
                </a:solidFill>
                <a:latin typeface="Courier New" pitchFamily="49" charset="0"/>
                <a:cs typeface="Courier New" pitchFamily="49" charset="0"/>
              </a:rPr>
              <a:t> *</a:t>
            </a:r>
            <a:r>
              <a:rPr lang="en-US" sz="2400" b="1" dirty="0" err="1">
                <a:solidFill>
                  <a:schemeClr val="tx1"/>
                </a:solidFill>
                <a:latin typeface="Courier New" pitchFamily="49" charset="0"/>
                <a:cs typeface="Courier New" pitchFamily="49" charset="0"/>
              </a:rPr>
              <a:t>argv</a:t>
            </a:r>
            <a:r>
              <a:rPr lang="en-US" sz="2400" b="1" dirty="0">
                <a:solidFill>
                  <a:schemeClr val="tx1"/>
                </a:solidFill>
                <a:latin typeface="Courier New" pitchFamily="49" charset="0"/>
                <a:cs typeface="Courier New" pitchFamily="49" charset="0"/>
              </a:rPr>
              <a:t>[])</a:t>
            </a:r>
          </a:p>
          <a:p>
            <a:pPr marL="118872" indent="0">
              <a:buNone/>
            </a:pPr>
            <a:r>
              <a:rPr lang="en-US" sz="2400" b="1" dirty="0">
                <a:solidFill>
                  <a:schemeClr val="tx1"/>
                </a:solidFill>
                <a:latin typeface="Courier New" pitchFamily="49" charset="0"/>
                <a:cs typeface="Courier New" pitchFamily="49" charset="0"/>
              </a:rPr>
              <a:t>{</a:t>
            </a:r>
          </a:p>
          <a:p>
            <a:pPr marL="118872" indent="0">
              <a:buNone/>
            </a:pPr>
            <a:r>
              <a:rPr lang="en-US" sz="2400" b="1" dirty="0">
                <a:solidFill>
                  <a:schemeClr val="tx1"/>
                </a:solidFill>
                <a:latin typeface="Courier New" pitchFamily="49" charset="0"/>
                <a:cs typeface="Courier New" pitchFamily="49" charset="0"/>
              </a:rPr>
              <a:t>  </a:t>
            </a:r>
            <a:r>
              <a:rPr lang="en-US" sz="2400" b="1" dirty="0">
                <a:solidFill>
                  <a:srgbClr val="0070C0"/>
                </a:solidFill>
                <a:latin typeface="Courier New" pitchFamily="49" charset="0"/>
                <a:cs typeface="Courier New" pitchFamily="49" charset="0"/>
              </a:rPr>
              <a:t>struct</a:t>
            </a:r>
            <a:r>
              <a:rPr lang="en-US" sz="2400" b="1" dirty="0">
                <a:solidFill>
                  <a:schemeClr val="tx1"/>
                </a:solidFill>
                <a:latin typeface="Courier New" pitchFamily="49" charset="0"/>
                <a:cs typeface="Courier New" pitchFamily="49" charset="0"/>
              </a:rPr>
              <a:t> </a:t>
            </a:r>
            <a:r>
              <a:rPr lang="en-US" sz="2400" b="1" dirty="0" err="1">
                <a:solidFill>
                  <a:schemeClr val="tx1"/>
                </a:solidFill>
                <a:latin typeface="Courier New" pitchFamily="49" charset="0"/>
                <a:cs typeface="Courier New" pitchFamily="49" charset="0"/>
              </a:rPr>
              <a:t>sigaction</a:t>
            </a:r>
            <a:r>
              <a:rPr lang="en-US" sz="2400" b="1" dirty="0">
                <a:solidFill>
                  <a:schemeClr val="tx1"/>
                </a:solidFill>
                <a:latin typeface="Courier New" pitchFamily="49" charset="0"/>
                <a:cs typeface="Courier New" pitchFamily="49" charset="0"/>
              </a:rPr>
              <a:t> </a:t>
            </a:r>
            <a:r>
              <a:rPr lang="en-US" sz="2400" b="1" dirty="0" err="1">
                <a:solidFill>
                  <a:schemeClr val="tx1"/>
                </a:solidFill>
                <a:latin typeface="Courier New" pitchFamily="49" charset="0"/>
                <a:cs typeface="Courier New" pitchFamily="49" charset="0"/>
              </a:rPr>
              <a:t>sa</a:t>
            </a:r>
            <a:r>
              <a:rPr lang="en-US" sz="2400" b="1" dirty="0">
                <a:solidFill>
                  <a:schemeClr val="tx1"/>
                </a:solidFill>
                <a:latin typeface="Courier New" pitchFamily="49" charset="0"/>
                <a:cs typeface="Courier New" pitchFamily="49" charset="0"/>
              </a:rPr>
              <a:t>; </a:t>
            </a:r>
            <a:r>
              <a:rPr lang="en-US" sz="2400" b="1" dirty="0">
                <a:solidFill>
                  <a:srgbClr val="00B050"/>
                </a:solidFill>
                <a:latin typeface="Courier New" pitchFamily="49" charset="0"/>
                <a:cs typeface="Courier New" pitchFamily="49" charset="0"/>
              </a:rPr>
              <a:t>// Struct we'll add the handler to</a:t>
            </a:r>
          </a:p>
          <a:p>
            <a:pPr marL="118872" indent="0">
              <a:buNone/>
            </a:pPr>
            <a:r>
              <a:rPr lang="en-US" sz="2400" b="1" dirty="0">
                <a:solidFill>
                  <a:schemeClr val="tx1"/>
                </a:solidFill>
                <a:latin typeface="Courier New" pitchFamily="49" charset="0"/>
                <a:cs typeface="Courier New" pitchFamily="49" charset="0"/>
              </a:rPr>
              <a:t>  </a:t>
            </a:r>
            <a:r>
              <a:rPr lang="en-US" sz="2400" b="1" dirty="0" err="1">
                <a:solidFill>
                  <a:schemeClr val="tx1"/>
                </a:solidFill>
                <a:latin typeface="Courier New" pitchFamily="49" charset="0"/>
                <a:cs typeface="Courier New" pitchFamily="49" charset="0"/>
              </a:rPr>
              <a:t>memset</a:t>
            </a:r>
            <a:r>
              <a:rPr lang="en-US" sz="2400" b="1" dirty="0">
                <a:solidFill>
                  <a:schemeClr val="tx1"/>
                </a:solidFill>
                <a:latin typeface="Courier New" pitchFamily="49" charset="0"/>
                <a:cs typeface="Courier New" pitchFamily="49" charset="0"/>
              </a:rPr>
              <a:t>(&amp;</a:t>
            </a:r>
            <a:r>
              <a:rPr lang="en-US" sz="2400" b="1" dirty="0" err="1">
                <a:solidFill>
                  <a:schemeClr val="tx1"/>
                </a:solidFill>
                <a:latin typeface="Courier New" pitchFamily="49" charset="0"/>
                <a:cs typeface="Courier New" pitchFamily="49" charset="0"/>
              </a:rPr>
              <a:t>sa</a:t>
            </a:r>
            <a:r>
              <a:rPr lang="en-US" sz="2400" b="1" dirty="0">
                <a:solidFill>
                  <a:schemeClr val="tx1"/>
                </a:solidFill>
                <a:latin typeface="Courier New" pitchFamily="49" charset="0"/>
                <a:cs typeface="Courier New" pitchFamily="49" charset="0"/>
              </a:rPr>
              <a:t>, 0, </a:t>
            </a:r>
            <a:r>
              <a:rPr lang="en-US" sz="2400" b="1" dirty="0" err="1">
                <a:solidFill>
                  <a:srgbClr val="0070C0"/>
                </a:solidFill>
                <a:latin typeface="Courier New" pitchFamily="49" charset="0"/>
                <a:cs typeface="Courier New" pitchFamily="49" charset="0"/>
              </a:rPr>
              <a:t>sizeof</a:t>
            </a:r>
            <a:r>
              <a:rPr lang="en-US" sz="2400" b="1" dirty="0">
                <a:solidFill>
                  <a:schemeClr val="tx1"/>
                </a:solidFill>
                <a:latin typeface="Courier New" pitchFamily="49" charset="0"/>
                <a:cs typeface="Courier New" pitchFamily="49" charset="0"/>
              </a:rPr>
              <a:t>(</a:t>
            </a:r>
            <a:r>
              <a:rPr lang="en-US" sz="2400" b="1" dirty="0" err="1">
                <a:solidFill>
                  <a:schemeClr val="tx1"/>
                </a:solidFill>
                <a:latin typeface="Courier New" pitchFamily="49" charset="0"/>
                <a:cs typeface="Courier New" pitchFamily="49" charset="0"/>
              </a:rPr>
              <a:t>sa</a:t>
            </a:r>
            <a:r>
              <a:rPr lang="en-US" sz="2400" b="1" dirty="0">
                <a:solidFill>
                  <a:schemeClr val="tx1"/>
                </a:solidFill>
                <a:latin typeface="Courier New" pitchFamily="49" charset="0"/>
                <a:cs typeface="Courier New" pitchFamily="49" charset="0"/>
              </a:rPr>
              <a:t>)); </a:t>
            </a:r>
            <a:r>
              <a:rPr lang="en-US" sz="2400" b="1" dirty="0">
                <a:solidFill>
                  <a:srgbClr val="00B050"/>
                </a:solidFill>
                <a:latin typeface="Courier New" pitchFamily="49" charset="0"/>
                <a:cs typeface="Courier New" pitchFamily="49" charset="0"/>
              </a:rPr>
              <a:t>// Zero out the contents first</a:t>
            </a:r>
          </a:p>
          <a:p>
            <a:pPr marL="118872" indent="0">
              <a:buNone/>
            </a:pPr>
            <a:r>
              <a:rPr lang="en-US" sz="2400" b="1" dirty="0">
                <a:solidFill>
                  <a:schemeClr val="tx1"/>
                </a:solidFill>
                <a:latin typeface="Courier New" pitchFamily="49" charset="0"/>
                <a:cs typeface="Courier New" pitchFamily="49" charset="0"/>
              </a:rPr>
              <a:t>  </a:t>
            </a:r>
            <a:r>
              <a:rPr lang="en-US" sz="2400" b="1" dirty="0" err="1">
                <a:solidFill>
                  <a:schemeClr val="tx1"/>
                </a:solidFill>
                <a:latin typeface="Courier New" pitchFamily="49" charset="0"/>
                <a:cs typeface="Courier New" pitchFamily="49" charset="0"/>
              </a:rPr>
              <a:t>sa.sa_handler</a:t>
            </a:r>
            <a:r>
              <a:rPr lang="en-US" sz="2400" b="1" dirty="0">
                <a:solidFill>
                  <a:schemeClr val="tx1"/>
                </a:solidFill>
                <a:latin typeface="Courier New" pitchFamily="49" charset="0"/>
                <a:cs typeface="Courier New" pitchFamily="49" charset="0"/>
              </a:rPr>
              <a:t> = handler;</a:t>
            </a:r>
          </a:p>
          <a:p>
            <a:pPr marL="118872" indent="0">
              <a:buNone/>
            </a:pPr>
            <a:endParaRPr lang="en-US" sz="2400" b="1" dirty="0">
              <a:solidFill>
                <a:schemeClr val="tx1"/>
              </a:solidFill>
              <a:latin typeface="Courier New" pitchFamily="49" charset="0"/>
              <a:cs typeface="Courier New" pitchFamily="49" charset="0"/>
            </a:endParaRPr>
          </a:p>
          <a:p>
            <a:pPr marL="118872" indent="0">
              <a:buNone/>
            </a:pPr>
            <a:r>
              <a:rPr lang="en-US" sz="2400" b="1" dirty="0">
                <a:solidFill>
                  <a:schemeClr val="tx1"/>
                </a:solidFill>
                <a:latin typeface="Courier New" pitchFamily="49" charset="0"/>
                <a:cs typeface="Courier New" pitchFamily="49" charset="0"/>
              </a:rPr>
              <a:t>  </a:t>
            </a:r>
            <a:r>
              <a:rPr lang="en-US" sz="2400" b="1" dirty="0">
                <a:solidFill>
                  <a:srgbClr val="00B050"/>
                </a:solidFill>
                <a:latin typeface="Courier New" pitchFamily="49" charset="0"/>
                <a:cs typeface="Courier New" pitchFamily="49" charset="0"/>
              </a:rPr>
              <a:t>// Override SIGINT handler</a:t>
            </a:r>
            <a:endParaRPr lang="en-US" sz="2400" b="1" dirty="0">
              <a:solidFill>
                <a:schemeClr val="tx1"/>
              </a:solidFill>
              <a:latin typeface="Courier New" pitchFamily="49" charset="0"/>
              <a:cs typeface="Courier New" pitchFamily="49" charset="0"/>
            </a:endParaRPr>
          </a:p>
          <a:p>
            <a:pPr marL="118872" indent="0">
              <a:buNone/>
            </a:pPr>
            <a:r>
              <a:rPr lang="en-US" sz="2400" b="1" dirty="0">
                <a:solidFill>
                  <a:schemeClr val="tx1"/>
                </a:solidFill>
                <a:latin typeface="Courier New" pitchFamily="49" charset="0"/>
                <a:cs typeface="Courier New" pitchFamily="49" charset="0"/>
              </a:rPr>
              <a:t> </a:t>
            </a:r>
            <a:r>
              <a:rPr lang="en-US" sz="2400" b="1" dirty="0">
                <a:solidFill>
                  <a:srgbClr val="0070C0"/>
                </a:solidFill>
                <a:latin typeface="Courier New" pitchFamily="49" charset="0"/>
                <a:cs typeface="Courier New" pitchFamily="49" charset="0"/>
              </a:rPr>
              <a:t> if </a:t>
            </a:r>
            <a:r>
              <a:rPr lang="en-US" sz="2400" b="1" dirty="0">
                <a:solidFill>
                  <a:schemeClr val="tx1"/>
                </a:solidFill>
                <a:latin typeface="Courier New" pitchFamily="49" charset="0"/>
                <a:cs typeface="Courier New" pitchFamily="49" charset="0"/>
              </a:rPr>
              <a:t>(</a:t>
            </a:r>
            <a:r>
              <a:rPr lang="en-US" sz="2400" b="1" dirty="0" err="1">
                <a:solidFill>
                  <a:schemeClr val="tx1"/>
                </a:solidFill>
                <a:latin typeface="Courier New" pitchFamily="49" charset="0"/>
                <a:cs typeface="Courier New" pitchFamily="49" charset="0"/>
              </a:rPr>
              <a:t>sigaction</a:t>
            </a:r>
            <a:r>
              <a:rPr lang="en-US" sz="2400" b="1" dirty="0">
                <a:solidFill>
                  <a:schemeClr val="tx1"/>
                </a:solidFill>
                <a:latin typeface="Courier New" pitchFamily="49" charset="0"/>
                <a:cs typeface="Courier New" pitchFamily="49" charset="0"/>
              </a:rPr>
              <a:t> (SIGINT, &amp;</a:t>
            </a:r>
            <a:r>
              <a:rPr lang="en-US" sz="2400" b="1" dirty="0" err="1">
                <a:solidFill>
                  <a:schemeClr val="tx1"/>
                </a:solidFill>
                <a:latin typeface="Courier New" pitchFamily="49" charset="0"/>
                <a:cs typeface="Courier New" pitchFamily="49" charset="0"/>
              </a:rPr>
              <a:t>sa</a:t>
            </a:r>
            <a:r>
              <a:rPr lang="en-US" sz="2400" b="1" dirty="0">
                <a:solidFill>
                  <a:schemeClr val="tx1"/>
                </a:solidFill>
                <a:latin typeface="Courier New" pitchFamily="49" charset="0"/>
                <a:cs typeface="Courier New" pitchFamily="49" charset="0"/>
              </a:rPr>
              <a:t>, NULL) == -1)</a:t>
            </a:r>
          </a:p>
          <a:p>
            <a:pPr marL="118872" indent="0">
              <a:buNone/>
            </a:pPr>
            <a:r>
              <a:rPr lang="en-US" sz="2400" b="1" dirty="0">
                <a:solidFill>
                  <a:schemeClr val="tx1"/>
                </a:solidFill>
                <a:latin typeface="Courier New" pitchFamily="49" charset="0"/>
                <a:cs typeface="Courier New" pitchFamily="49" charset="0"/>
              </a:rPr>
              <a:t>    </a:t>
            </a:r>
            <a:r>
              <a:rPr lang="en-US" sz="2400" b="1" dirty="0" err="1">
                <a:solidFill>
                  <a:schemeClr val="tx1"/>
                </a:solidFill>
                <a:latin typeface="Courier New" pitchFamily="49" charset="0"/>
                <a:cs typeface="Courier New" pitchFamily="49" charset="0"/>
              </a:rPr>
              <a:t>printf</a:t>
            </a:r>
            <a:r>
              <a:rPr lang="en-US" sz="2400" b="1" dirty="0">
                <a:solidFill>
                  <a:schemeClr val="tx1"/>
                </a:solidFill>
                <a:latin typeface="Courier New" pitchFamily="49" charset="0"/>
                <a:cs typeface="Courier New" pitchFamily="49" charset="0"/>
              </a:rPr>
              <a:t> (</a:t>
            </a:r>
            <a:r>
              <a:rPr lang="en-US" sz="2400" b="1" dirty="0">
                <a:solidFill>
                  <a:srgbClr val="C00000"/>
                </a:solidFill>
                <a:latin typeface="Courier New" pitchFamily="49" charset="0"/>
                <a:cs typeface="Courier New" pitchFamily="49" charset="0"/>
              </a:rPr>
              <a:t>"Failed to overwrite SIGINT.\n"</a:t>
            </a:r>
            <a:r>
              <a:rPr lang="en-US" sz="2400" b="1" dirty="0">
                <a:solidFill>
                  <a:schemeClr val="tx1"/>
                </a:solidFill>
                <a:latin typeface="Courier New" pitchFamily="49" charset="0"/>
                <a:cs typeface="Courier New" pitchFamily="49" charset="0"/>
              </a:rPr>
              <a:t>);</a:t>
            </a:r>
          </a:p>
          <a:p>
            <a:pPr marL="118872" indent="0">
              <a:buNone/>
            </a:pPr>
            <a:endParaRPr lang="en-US" sz="2400" b="1" dirty="0">
              <a:solidFill>
                <a:schemeClr val="tx1"/>
              </a:solidFill>
              <a:latin typeface="Courier New" pitchFamily="49" charset="0"/>
              <a:cs typeface="Courier New" pitchFamily="49" charset="0"/>
            </a:endParaRPr>
          </a:p>
          <a:p>
            <a:pPr marL="118872" indent="0">
              <a:buNone/>
            </a:pPr>
            <a:r>
              <a:rPr lang="en-US" sz="2400" b="1" dirty="0">
                <a:solidFill>
                  <a:schemeClr val="tx1"/>
                </a:solidFill>
                <a:latin typeface="Courier New" pitchFamily="49" charset="0"/>
                <a:cs typeface="Courier New" pitchFamily="49" charset="0"/>
              </a:rPr>
              <a:t>  </a:t>
            </a:r>
            <a:r>
              <a:rPr lang="en-US" sz="2400" b="1" dirty="0" err="1">
                <a:solidFill>
                  <a:schemeClr val="tx1"/>
                </a:solidFill>
                <a:latin typeface="Courier New" pitchFamily="49" charset="0"/>
                <a:cs typeface="Courier New" pitchFamily="49" charset="0"/>
              </a:rPr>
              <a:t>printf</a:t>
            </a:r>
            <a:r>
              <a:rPr lang="en-US" sz="2400" b="1" dirty="0">
                <a:solidFill>
                  <a:schemeClr val="tx1"/>
                </a:solidFill>
                <a:latin typeface="Courier New" pitchFamily="49" charset="0"/>
                <a:cs typeface="Courier New" pitchFamily="49" charset="0"/>
              </a:rPr>
              <a:t> (</a:t>
            </a:r>
            <a:r>
              <a:rPr lang="en-US" sz="2400" b="1" dirty="0">
                <a:solidFill>
                  <a:srgbClr val="C00000"/>
                </a:solidFill>
                <a:latin typeface="Courier New" pitchFamily="49" charset="0"/>
                <a:cs typeface="Courier New" pitchFamily="49" charset="0"/>
              </a:rPr>
              <a:t>"Entering loop\n"</a:t>
            </a:r>
            <a:r>
              <a:rPr lang="en-US" sz="2400" b="1" dirty="0">
                <a:solidFill>
                  <a:schemeClr val="tx1"/>
                </a:solidFill>
                <a:latin typeface="Courier New" pitchFamily="49" charset="0"/>
                <a:cs typeface="Courier New" pitchFamily="49" charset="0"/>
              </a:rPr>
              <a:t>);</a:t>
            </a:r>
          </a:p>
          <a:p>
            <a:pPr marL="118872" indent="0">
              <a:buNone/>
            </a:pPr>
            <a:r>
              <a:rPr lang="en-US" sz="2400" b="1" dirty="0">
                <a:solidFill>
                  <a:schemeClr val="tx1"/>
                </a:solidFill>
                <a:latin typeface="Courier New" pitchFamily="49" charset="0"/>
                <a:cs typeface="Courier New" pitchFamily="49" charset="0"/>
              </a:rPr>
              <a:t>  </a:t>
            </a:r>
            <a:r>
              <a:rPr lang="en-US" sz="2400" b="1" dirty="0">
                <a:solidFill>
                  <a:srgbClr val="0070C0"/>
                </a:solidFill>
                <a:latin typeface="Courier New" pitchFamily="49" charset="0"/>
                <a:cs typeface="Courier New" pitchFamily="49" charset="0"/>
              </a:rPr>
              <a:t>while</a:t>
            </a:r>
            <a:r>
              <a:rPr lang="en-US" sz="2400" b="1" dirty="0">
                <a:solidFill>
                  <a:schemeClr val="tx1"/>
                </a:solidFill>
                <a:latin typeface="Courier New" pitchFamily="49" charset="0"/>
                <a:cs typeface="Courier New" pitchFamily="49" charset="0"/>
              </a:rPr>
              <a:t> (1);  </a:t>
            </a:r>
            <a:r>
              <a:rPr lang="en-US" sz="2400" b="1" dirty="0">
                <a:solidFill>
                  <a:srgbClr val="00B050"/>
                </a:solidFill>
                <a:latin typeface="Courier New" pitchFamily="49" charset="0"/>
                <a:cs typeface="Courier New" pitchFamily="49" charset="0"/>
              </a:rPr>
              <a:t>// Loop until signal</a:t>
            </a:r>
          </a:p>
          <a:p>
            <a:pPr marL="118872" indent="0">
              <a:buNone/>
            </a:pPr>
            <a:r>
              <a:rPr lang="en-US" sz="2400" b="1" dirty="0">
                <a:solidFill>
                  <a:schemeClr val="tx1"/>
                </a:solidFill>
                <a:latin typeface="Courier New" pitchFamily="49" charset="0"/>
                <a:cs typeface="Courier New" pitchFamily="49" charset="0"/>
              </a:rPr>
              <a:t>  </a:t>
            </a:r>
            <a:r>
              <a:rPr lang="en-US" sz="2400" b="1" dirty="0">
                <a:solidFill>
                  <a:srgbClr val="0070C0"/>
                </a:solidFill>
                <a:latin typeface="Courier New" pitchFamily="49" charset="0"/>
                <a:cs typeface="Courier New" pitchFamily="49" charset="0"/>
              </a:rPr>
              <a:t>return</a:t>
            </a:r>
            <a:r>
              <a:rPr lang="en-US" sz="2400" b="1" dirty="0">
                <a:solidFill>
                  <a:schemeClr val="tx1"/>
                </a:solidFill>
                <a:latin typeface="Courier New" pitchFamily="49" charset="0"/>
                <a:cs typeface="Courier New" pitchFamily="49" charset="0"/>
              </a:rPr>
              <a:t> 0;</a:t>
            </a:r>
          </a:p>
          <a:p>
            <a:pPr marL="118872" indent="0">
              <a:buNone/>
            </a:pPr>
            <a:r>
              <a:rPr lang="en-US" sz="2400" b="1" dirty="0">
                <a:solidFill>
                  <a:schemeClr val="tx1"/>
                </a:solidFill>
                <a:latin typeface="Courier New" pitchFamily="49" charset="0"/>
                <a:cs typeface="Courier New" pitchFamily="49" charset="0"/>
              </a:rPr>
              <a:t>}</a:t>
            </a:r>
          </a:p>
        </p:txBody>
      </p:sp>
    </p:spTree>
    <p:extLst>
      <p:ext uri="{BB962C8B-B14F-4D97-AF65-F5344CB8AC3E}">
        <p14:creationId xmlns:p14="http://schemas.microsoft.com/office/powerpoint/2010/main" val="28345731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animBg="1"/>
    </p:bld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8883A7-30E6-4FFD-BEA6-654CE653B1CD}"/>
              </a:ext>
            </a:extLst>
          </p:cNvPr>
          <p:cNvSpPr>
            <a:spLocks noGrp="1"/>
          </p:cNvSpPr>
          <p:nvPr>
            <p:ph type="title"/>
          </p:nvPr>
        </p:nvSpPr>
        <p:spPr/>
        <p:txBody>
          <a:bodyPr/>
          <a:lstStyle/>
          <a:p>
            <a:r>
              <a:rPr lang="en-US" dirty="0"/>
              <a:t>Reborn like a phoenix</a:t>
            </a:r>
          </a:p>
        </p:txBody>
      </p:sp>
      <p:sp>
        <p:nvSpPr>
          <p:cNvPr id="3" name="Content Placeholder 2">
            <a:extLst>
              <a:ext uri="{FF2B5EF4-FFF2-40B4-BE49-F238E27FC236}">
                <a16:creationId xmlns:a16="http://schemas.microsoft.com/office/drawing/2014/main" id="{F08C57CC-2852-42A5-8B5F-6A701ED0C860}"/>
              </a:ext>
            </a:extLst>
          </p:cNvPr>
          <p:cNvSpPr>
            <a:spLocks noGrp="1"/>
          </p:cNvSpPr>
          <p:nvPr>
            <p:ph idx="1"/>
          </p:nvPr>
        </p:nvSpPr>
        <p:spPr>
          <a:xfrm>
            <a:off x="609600" y="1775193"/>
            <a:ext cx="10972800" cy="2644408"/>
          </a:xfrm>
        </p:spPr>
        <p:txBody>
          <a:bodyPr>
            <a:normAutofit fontScale="85000" lnSpcReduction="20000"/>
          </a:bodyPr>
          <a:lstStyle/>
          <a:p>
            <a:r>
              <a:rPr lang="en-US" dirty="0"/>
              <a:t>It's sort of cool that we can make a handler print something special before crashing the program</a:t>
            </a:r>
          </a:p>
          <a:p>
            <a:r>
              <a:rPr lang="en-US" dirty="0"/>
              <a:t>But we can also do some code to handle the signal and then jump back to a safe location</a:t>
            </a:r>
          </a:p>
          <a:p>
            <a:pPr lvl="1"/>
            <a:r>
              <a:rPr lang="en-US" dirty="0"/>
              <a:t>Away from blocked I/O or an infinite loop</a:t>
            </a:r>
          </a:p>
          <a:p>
            <a:pPr lvl="1"/>
            <a:r>
              <a:rPr lang="en-US" dirty="0"/>
              <a:t>Somewhere that's been marked and is still on the stack</a:t>
            </a:r>
          </a:p>
          <a:p>
            <a:r>
              <a:rPr lang="en-US" dirty="0"/>
              <a:t>To do that, we need two functions</a:t>
            </a:r>
          </a:p>
        </p:txBody>
      </p:sp>
      <p:sp>
        <p:nvSpPr>
          <p:cNvPr id="4" name="Content Placeholder 4">
            <a:extLst>
              <a:ext uri="{FF2B5EF4-FFF2-40B4-BE49-F238E27FC236}">
                <a16:creationId xmlns:a16="http://schemas.microsoft.com/office/drawing/2014/main" id="{94B97223-F9E5-410C-9217-A73C5C210B9E}"/>
              </a:ext>
            </a:extLst>
          </p:cNvPr>
          <p:cNvSpPr txBox="1">
            <a:spLocks/>
          </p:cNvSpPr>
          <p:nvPr/>
        </p:nvSpPr>
        <p:spPr>
          <a:xfrm>
            <a:off x="605692" y="4343400"/>
            <a:ext cx="10972800" cy="2133600"/>
          </a:xfrm>
          <a:prstGeom prst="rect">
            <a:avLst/>
          </a:prstGeom>
        </p:spPr>
        <p:style>
          <a:lnRef idx="1">
            <a:schemeClr val="dk1"/>
          </a:lnRef>
          <a:fillRef idx="2">
            <a:schemeClr val="dk1"/>
          </a:fillRef>
          <a:effectRef idx="1">
            <a:schemeClr val="dk1"/>
          </a:effectRef>
          <a:fontRef idx="minor">
            <a:schemeClr val="dk1"/>
          </a:fontRef>
        </p:style>
        <p:txBody>
          <a:bodyPr vert="horz" lIns="54864" tIns="91440" rtlCol="0" anchor="ctr">
            <a:normAutofit/>
          </a:bodyPr>
          <a:lstStyle>
            <a:lvl1pPr marL="438912" indent="-320040" algn="l" rtl="0" eaLnBrk="1" latinLnBrk="0" hangingPunct="1">
              <a:spcBef>
                <a:spcPts val="0"/>
              </a:spcBef>
              <a:buClr>
                <a:schemeClr val="accent1"/>
              </a:buClr>
              <a:buSzPct val="80000"/>
              <a:buFont typeface="Wingdings 2"/>
              <a:buChar char=""/>
              <a:defRPr kumimoji="0" sz="3200" kern="1200">
                <a:solidFill>
                  <a:schemeClr val="dk1"/>
                </a:solidFill>
                <a:latin typeface="+mn-lt"/>
                <a:ea typeface="+mn-ea"/>
                <a:cs typeface="+mn-cs"/>
              </a:defRPr>
            </a:lvl1pPr>
            <a:lvl2pPr marL="731520" indent="-274320" algn="l" rtl="0" eaLnBrk="1" latinLnBrk="0" hangingPunct="1">
              <a:spcBef>
                <a:spcPct val="20000"/>
              </a:spcBef>
              <a:buClr>
                <a:schemeClr val="accent2"/>
              </a:buClr>
              <a:buSzPct val="90000"/>
              <a:buFont typeface="Wingdings"/>
              <a:buChar char=""/>
              <a:defRPr kumimoji="0" sz="2800" kern="1200">
                <a:solidFill>
                  <a:schemeClr val="dk1"/>
                </a:solidFill>
                <a:latin typeface="+mn-lt"/>
                <a:ea typeface="+mn-ea"/>
                <a:cs typeface="+mn-cs"/>
              </a:defRPr>
            </a:lvl2pPr>
            <a:lvl3pPr marL="996696" indent="-228600" algn="l" rtl="0" eaLnBrk="1" latinLnBrk="0" hangingPunct="1">
              <a:spcBef>
                <a:spcPct val="20000"/>
              </a:spcBef>
              <a:buClr>
                <a:schemeClr val="accent3"/>
              </a:buClr>
              <a:buFont typeface="Arial"/>
              <a:buChar char="▪"/>
              <a:defRPr kumimoji="0" sz="2400" kern="1200">
                <a:solidFill>
                  <a:schemeClr val="dk1"/>
                </a:solidFill>
                <a:latin typeface="+mn-lt"/>
                <a:ea typeface="+mn-ea"/>
                <a:cs typeface="+mn-cs"/>
              </a:defRPr>
            </a:lvl3pPr>
            <a:lvl4pPr marL="1216152" indent="-182880" algn="l" rtl="0" eaLnBrk="1" latinLnBrk="0" hangingPunct="1">
              <a:spcBef>
                <a:spcPct val="20000"/>
              </a:spcBef>
              <a:buClr>
                <a:schemeClr val="accent4"/>
              </a:buClr>
              <a:buFont typeface="Arial"/>
              <a:buChar char="▪"/>
              <a:defRPr kumimoji="0" sz="2000" kern="1200">
                <a:solidFill>
                  <a:schemeClr val="dk1"/>
                </a:solidFill>
                <a:latin typeface="+mn-lt"/>
                <a:ea typeface="+mn-ea"/>
                <a:cs typeface="+mn-cs"/>
              </a:defRPr>
            </a:lvl4pPr>
            <a:lvl5pPr marL="1426464" indent="-182880" algn="l" rtl="0" eaLnBrk="1" latinLnBrk="0" hangingPunct="1">
              <a:spcBef>
                <a:spcPct val="20000"/>
              </a:spcBef>
              <a:buClr>
                <a:schemeClr val="accent5"/>
              </a:buClr>
              <a:buFont typeface="Wingdings 3"/>
              <a:buChar char=""/>
              <a:defRPr kumimoji="0" lang="en-US" sz="2000" kern="1200" smtClean="0">
                <a:solidFill>
                  <a:schemeClr val="dk1"/>
                </a:solidFill>
                <a:latin typeface="+mn-lt"/>
                <a:ea typeface="+mn-ea"/>
                <a:cs typeface="+mn-cs"/>
              </a:defRPr>
            </a:lvl5pPr>
            <a:lvl6pPr marL="1627632" indent="-182880" algn="l" rtl="0" eaLnBrk="1" latinLnBrk="0" hangingPunct="1">
              <a:spcBef>
                <a:spcPct val="20000"/>
              </a:spcBef>
              <a:buClr>
                <a:schemeClr val="accent6"/>
              </a:buClr>
              <a:buSzPct val="100000"/>
              <a:buFont typeface="Wingdings 2"/>
              <a:buChar char=""/>
              <a:defRPr kumimoji="0" sz="2000" kern="1200">
                <a:solidFill>
                  <a:schemeClr val="dk1"/>
                </a:solidFill>
                <a:latin typeface="+mn-lt"/>
                <a:ea typeface="+mn-ea"/>
                <a:cs typeface="+mn-cs"/>
              </a:defRPr>
            </a:lvl6pPr>
            <a:lvl7pPr marL="1828800" indent="-182880" algn="l" rtl="0" eaLnBrk="1" latinLnBrk="0" hangingPunct="1">
              <a:spcBef>
                <a:spcPct val="20000"/>
              </a:spcBef>
              <a:buClr>
                <a:schemeClr val="accent1"/>
              </a:buClr>
              <a:buSzPct val="100000"/>
              <a:buFont typeface="Wingdings 2"/>
              <a:buChar char=""/>
              <a:defRPr kumimoji="0" sz="1800" kern="1200">
                <a:solidFill>
                  <a:schemeClr val="dk1"/>
                </a:solidFill>
                <a:latin typeface="+mn-lt"/>
                <a:ea typeface="+mn-ea"/>
                <a:cs typeface="+mn-cs"/>
              </a:defRPr>
            </a:lvl7pPr>
            <a:lvl8pPr marL="2029968" indent="-182880" algn="l" rtl="0" eaLnBrk="1" latinLnBrk="0" hangingPunct="1">
              <a:spcBef>
                <a:spcPct val="20000"/>
              </a:spcBef>
              <a:buClr>
                <a:schemeClr val="accent2"/>
              </a:buClr>
              <a:buFont typeface="Wingdings 2" pitchFamily="18" charset="2"/>
              <a:buChar char=""/>
              <a:defRPr kumimoji="0" sz="1800" kern="1200">
                <a:solidFill>
                  <a:schemeClr val="dk1"/>
                </a:solidFill>
                <a:latin typeface="+mn-lt"/>
                <a:ea typeface="+mn-ea"/>
                <a:cs typeface="+mn-cs"/>
              </a:defRPr>
            </a:lvl8pPr>
            <a:lvl9pPr marL="2231136" indent="-182880" algn="l" rtl="0" eaLnBrk="1" latinLnBrk="0" hangingPunct="1">
              <a:spcBef>
                <a:spcPct val="20000"/>
              </a:spcBef>
              <a:buClr>
                <a:schemeClr val="accent3"/>
              </a:buClr>
              <a:buFont typeface="Wingdings 2" pitchFamily="18" charset="2"/>
              <a:buChar char=""/>
              <a:defRPr kumimoji="0" sz="1800" kern="1200" baseline="0">
                <a:solidFill>
                  <a:schemeClr val="dk1"/>
                </a:solidFill>
                <a:latin typeface="+mn-lt"/>
                <a:ea typeface="+mn-ea"/>
                <a:cs typeface="+mn-cs"/>
              </a:defRPr>
            </a:lvl9pPr>
            <a:extLst/>
          </a:lstStyle>
          <a:p>
            <a:pPr marL="118872" indent="0">
              <a:buNone/>
            </a:pPr>
            <a:r>
              <a:rPr lang="en-US" sz="2400" b="1" dirty="0">
                <a:solidFill>
                  <a:srgbClr val="00B050"/>
                </a:solidFill>
                <a:latin typeface="Courier New" pitchFamily="49" charset="0"/>
                <a:cs typeface="Courier New" pitchFamily="49" charset="0"/>
              </a:rPr>
              <a:t>// Set jump location</a:t>
            </a:r>
          </a:p>
          <a:p>
            <a:pPr marL="118872" indent="0">
              <a:buNone/>
            </a:pPr>
            <a:r>
              <a:rPr lang="en-US" sz="2400" b="1" dirty="0">
                <a:solidFill>
                  <a:srgbClr val="0070C0"/>
                </a:solidFill>
                <a:latin typeface="Courier New" pitchFamily="49" charset="0"/>
                <a:cs typeface="Courier New" pitchFamily="49" charset="0"/>
              </a:rPr>
              <a:t>int </a:t>
            </a:r>
            <a:r>
              <a:rPr lang="en-US" sz="2400" b="1" dirty="0" err="1">
                <a:solidFill>
                  <a:schemeClr val="tx1"/>
                </a:solidFill>
                <a:latin typeface="Courier New" pitchFamily="49" charset="0"/>
                <a:cs typeface="Courier New" pitchFamily="49" charset="0"/>
              </a:rPr>
              <a:t>sigsetjmp</a:t>
            </a:r>
            <a:r>
              <a:rPr lang="en-US" sz="2400" b="1" dirty="0">
                <a:solidFill>
                  <a:schemeClr val="tx1"/>
                </a:solidFill>
                <a:latin typeface="Courier New" pitchFamily="49" charset="0"/>
                <a:cs typeface="Courier New" pitchFamily="49" charset="0"/>
              </a:rPr>
              <a:t>(</a:t>
            </a:r>
            <a:r>
              <a:rPr lang="en-US" sz="2400" b="1" dirty="0" err="1">
                <a:solidFill>
                  <a:schemeClr val="tx1"/>
                </a:solidFill>
                <a:latin typeface="Courier New" pitchFamily="49" charset="0"/>
                <a:cs typeface="Courier New" pitchFamily="49" charset="0"/>
              </a:rPr>
              <a:t>sigjmp_buf</a:t>
            </a:r>
            <a:r>
              <a:rPr lang="en-US" sz="2400" b="1" dirty="0">
                <a:solidFill>
                  <a:schemeClr val="tx1"/>
                </a:solidFill>
                <a:latin typeface="Courier New" pitchFamily="49" charset="0"/>
                <a:cs typeface="Courier New" pitchFamily="49" charset="0"/>
              </a:rPr>
              <a:t> context, </a:t>
            </a:r>
            <a:r>
              <a:rPr lang="en-US" sz="2400" b="1" dirty="0">
                <a:solidFill>
                  <a:srgbClr val="0070C0"/>
                </a:solidFill>
                <a:latin typeface="Courier New" pitchFamily="49" charset="0"/>
                <a:cs typeface="Courier New" pitchFamily="49" charset="0"/>
              </a:rPr>
              <a:t>int </a:t>
            </a:r>
            <a:r>
              <a:rPr lang="en-US" sz="2400" b="1" dirty="0">
                <a:solidFill>
                  <a:schemeClr val="tx1"/>
                </a:solidFill>
                <a:latin typeface="Courier New" pitchFamily="49" charset="0"/>
                <a:cs typeface="Courier New" pitchFamily="49" charset="0"/>
              </a:rPr>
              <a:t>mask);</a:t>
            </a:r>
          </a:p>
          <a:p>
            <a:pPr marL="118872" indent="0">
              <a:buNone/>
            </a:pPr>
            <a:endParaRPr lang="en-US" sz="2400" b="1" dirty="0">
              <a:solidFill>
                <a:schemeClr val="tx1"/>
              </a:solidFill>
              <a:latin typeface="Courier New" pitchFamily="49" charset="0"/>
              <a:cs typeface="Courier New" pitchFamily="49" charset="0"/>
            </a:endParaRPr>
          </a:p>
          <a:p>
            <a:pPr marL="118872" indent="0">
              <a:buNone/>
            </a:pPr>
            <a:r>
              <a:rPr lang="en-US" sz="2400" b="1" dirty="0">
                <a:solidFill>
                  <a:srgbClr val="00B050"/>
                </a:solidFill>
                <a:latin typeface="Courier New" pitchFamily="49" charset="0"/>
                <a:cs typeface="Courier New" pitchFamily="49" charset="0"/>
              </a:rPr>
              <a:t>// Jump to location</a:t>
            </a:r>
          </a:p>
          <a:p>
            <a:pPr marL="118872" indent="0">
              <a:buNone/>
            </a:pPr>
            <a:r>
              <a:rPr lang="en-US" sz="2400" b="1" dirty="0">
                <a:solidFill>
                  <a:srgbClr val="0070C0"/>
                </a:solidFill>
                <a:latin typeface="Courier New" pitchFamily="49" charset="0"/>
                <a:cs typeface="Courier New" pitchFamily="49" charset="0"/>
              </a:rPr>
              <a:t>int </a:t>
            </a:r>
            <a:r>
              <a:rPr lang="en-US" sz="2400" b="1" dirty="0" err="1">
                <a:solidFill>
                  <a:schemeClr val="tx1"/>
                </a:solidFill>
                <a:latin typeface="Courier New" pitchFamily="49" charset="0"/>
                <a:cs typeface="Courier New" pitchFamily="49" charset="0"/>
              </a:rPr>
              <a:t>siglongjmp</a:t>
            </a:r>
            <a:r>
              <a:rPr lang="en-US" sz="2400" b="1" dirty="0">
                <a:solidFill>
                  <a:schemeClr val="tx1"/>
                </a:solidFill>
                <a:latin typeface="Courier New" pitchFamily="49" charset="0"/>
                <a:cs typeface="Courier New" pitchFamily="49" charset="0"/>
              </a:rPr>
              <a:t>(</a:t>
            </a:r>
            <a:r>
              <a:rPr lang="en-US" sz="2400" b="1" dirty="0" err="1">
                <a:solidFill>
                  <a:schemeClr val="tx1"/>
                </a:solidFill>
                <a:latin typeface="Courier New" pitchFamily="49" charset="0"/>
                <a:cs typeface="Courier New" pitchFamily="49" charset="0"/>
              </a:rPr>
              <a:t>sigjmp_buf</a:t>
            </a:r>
            <a:r>
              <a:rPr lang="en-US" sz="2400" b="1" dirty="0">
                <a:solidFill>
                  <a:schemeClr val="tx1"/>
                </a:solidFill>
                <a:latin typeface="Courier New" pitchFamily="49" charset="0"/>
                <a:cs typeface="Courier New" pitchFamily="49" charset="0"/>
              </a:rPr>
              <a:t> context,</a:t>
            </a:r>
            <a:r>
              <a:rPr lang="en-US" sz="2400" b="1" dirty="0">
                <a:solidFill>
                  <a:srgbClr val="0070C0"/>
                </a:solidFill>
                <a:latin typeface="Courier New" pitchFamily="49" charset="0"/>
                <a:cs typeface="Courier New" pitchFamily="49" charset="0"/>
              </a:rPr>
              <a:t> int </a:t>
            </a:r>
            <a:r>
              <a:rPr lang="en-US" sz="2400" b="1" dirty="0">
                <a:solidFill>
                  <a:schemeClr val="tx1"/>
                </a:solidFill>
                <a:latin typeface="Courier New" pitchFamily="49" charset="0"/>
                <a:cs typeface="Courier New" pitchFamily="49" charset="0"/>
              </a:rPr>
              <a:t>value);</a:t>
            </a:r>
          </a:p>
        </p:txBody>
      </p:sp>
    </p:spTree>
    <p:extLst>
      <p:ext uri="{BB962C8B-B14F-4D97-AF65-F5344CB8AC3E}">
        <p14:creationId xmlns:p14="http://schemas.microsoft.com/office/powerpoint/2010/main" val="32260517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animBg="1"/>
    </p:bldLst>
  </p:timing>
</p:sld>
</file>

<file path=ppt/slides/slide83.xml><?xml version="1.0" encoding="utf-8"?>
<p:sld xmlns:a="http://schemas.openxmlformats.org/drawingml/2006/main" xmlns:r="http://schemas.openxmlformats.org/officeDocument/2006/relationships" xmlns:p="http://schemas.openxmlformats.org/presentationml/2006/main" showMasterSp="0">
  <p:cSld>
    <p:bg>
      <p:bgPr>
        <a:solidFill>
          <a:schemeClr val="tx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C651B8-FCB6-44FE-9EBC-C12ABC956BF7}"/>
              </a:ext>
            </a:extLst>
          </p:cNvPr>
          <p:cNvSpPr>
            <a:spLocks noGrp="1"/>
          </p:cNvSpPr>
          <p:nvPr>
            <p:ph type="title"/>
          </p:nvPr>
        </p:nvSpPr>
        <p:spPr/>
        <p:txBody>
          <a:bodyPr/>
          <a:lstStyle/>
          <a:p>
            <a:r>
              <a:rPr lang="en-US" dirty="0"/>
              <a:t>Full example</a:t>
            </a:r>
          </a:p>
        </p:txBody>
      </p:sp>
      <p:sp>
        <p:nvSpPr>
          <p:cNvPr id="4" name="Content Placeholder 4">
            <a:extLst>
              <a:ext uri="{FF2B5EF4-FFF2-40B4-BE49-F238E27FC236}">
                <a16:creationId xmlns:a16="http://schemas.microsoft.com/office/drawing/2014/main" id="{925B5A42-AB00-407C-AFA4-305A74DB8029}"/>
              </a:ext>
            </a:extLst>
          </p:cNvPr>
          <p:cNvSpPr txBox="1">
            <a:spLocks/>
          </p:cNvSpPr>
          <p:nvPr/>
        </p:nvSpPr>
        <p:spPr>
          <a:xfrm>
            <a:off x="1524000" y="1295400"/>
            <a:ext cx="10363200" cy="5407152"/>
          </a:xfrm>
          <a:prstGeom prst="rect">
            <a:avLst/>
          </a:prstGeom>
        </p:spPr>
        <p:style>
          <a:lnRef idx="1">
            <a:schemeClr val="dk1"/>
          </a:lnRef>
          <a:fillRef idx="2">
            <a:schemeClr val="dk1"/>
          </a:fillRef>
          <a:effectRef idx="1">
            <a:schemeClr val="dk1"/>
          </a:effectRef>
          <a:fontRef idx="minor">
            <a:schemeClr val="dk1"/>
          </a:fontRef>
        </p:style>
        <p:txBody>
          <a:bodyPr vert="horz" lIns="54864" tIns="91440" rtlCol="0" anchor="ctr">
            <a:normAutofit fontScale="70000" lnSpcReduction="20000"/>
          </a:bodyPr>
          <a:lstStyle>
            <a:lvl1pPr marL="438912" indent="-320040" algn="l" rtl="0" eaLnBrk="1" latinLnBrk="0" hangingPunct="1">
              <a:spcBef>
                <a:spcPts val="0"/>
              </a:spcBef>
              <a:buClr>
                <a:schemeClr val="accent1"/>
              </a:buClr>
              <a:buSzPct val="80000"/>
              <a:buFont typeface="Wingdings 2"/>
              <a:buChar char=""/>
              <a:defRPr kumimoji="0" sz="3200" kern="1200">
                <a:solidFill>
                  <a:schemeClr val="dk1"/>
                </a:solidFill>
                <a:latin typeface="+mn-lt"/>
                <a:ea typeface="+mn-ea"/>
                <a:cs typeface="+mn-cs"/>
              </a:defRPr>
            </a:lvl1pPr>
            <a:lvl2pPr marL="731520" indent="-274320" algn="l" rtl="0" eaLnBrk="1" latinLnBrk="0" hangingPunct="1">
              <a:spcBef>
                <a:spcPct val="20000"/>
              </a:spcBef>
              <a:buClr>
                <a:schemeClr val="accent2"/>
              </a:buClr>
              <a:buSzPct val="90000"/>
              <a:buFont typeface="Wingdings"/>
              <a:buChar char=""/>
              <a:defRPr kumimoji="0" sz="2800" kern="1200">
                <a:solidFill>
                  <a:schemeClr val="dk1"/>
                </a:solidFill>
                <a:latin typeface="+mn-lt"/>
                <a:ea typeface="+mn-ea"/>
                <a:cs typeface="+mn-cs"/>
              </a:defRPr>
            </a:lvl2pPr>
            <a:lvl3pPr marL="996696" indent="-228600" algn="l" rtl="0" eaLnBrk="1" latinLnBrk="0" hangingPunct="1">
              <a:spcBef>
                <a:spcPct val="20000"/>
              </a:spcBef>
              <a:buClr>
                <a:schemeClr val="accent3"/>
              </a:buClr>
              <a:buFont typeface="Arial"/>
              <a:buChar char="▪"/>
              <a:defRPr kumimoji="0" sz="2400" kern="1200">
                <a:solidFill>
                  <a:schemeClr val="dk1"/>
                </a:solidFill>
                <a:latin typeface="+mn-lt"/>
                <a:ea typeface="+mn-ea"/>
                <a:cs typeface="+mn-cs"/>
              </a:defRPr>
            </a:lvl3pPr>
            <a:lvl4pPr marL="1216152" indent="-182880" algn="l" rtl="0" eaLnBrk="1" latinLnBrk="0" hangingPunct="1">
              <a:spcBef>
                <a:spcPct val="20000"/>
              </a:spcBef>
              <a:buClr>
                <a:schemeClr val="accent4"/>
              </a:buClr>
              <a:buFont typeface="Arial"/>
              <a:buChar char="▪"/>
              <a:defRPr kumimoji="0" sz="2000" kern="1200">
                <a:solidFill>
                  <a:schemeClr val="dk1"/>
                </a:solidFill>
                <a:latin typeface="+mn-lt"/>
                <a:ea typeface="+mn-ea"/>
                <a:cs typeface="+mn-cs"/>
              </a:defRPr>
            </a:lvl4pPr>
            <a:lvl5pPr marL="1426464" indent="-182880" algn="l" rtl="0" eaLnBrk="1" latinLnBrk="0" hangingPunct="1">
              <a:spcBef>
                <a:spcPct val="20000"/>
              </a:spcBef>
              <a:buClr>
                <a:schemeClr val="accent5"/>
              </a:buClr>
              <a:buFont typeface="Wingdings 3"/>
              <a:buChar char=""/>
              <a:defRPr kumimoji="0" lang="en-US" sz="2000" kern="1200" smtClean="0">
                <a:solidFill>
                  <a:schemeClr val="dk1"/>
                </a:solidFill>
                <a:latin typeface="+mn-lt"/>
                <a:ea typeface="+mn-ea"/>
                <a:cs typeface="+mn-cs"/>
              </a:defRPr>
            </a:lvl5pPr>
            <a:lvl6pPr marL="1627632" indent="-182880" algn="l" rtl="0" eaLnBrk="1" latinLnBrk="0" hangingPunct="1">
              <a:spcBef>
                <a:spcPct val="20000"/>
              </a:spcBef>
              <a:buClr>
                <a:schemeClr val="accent6"/>
              </a:buClr>
              <a:buSzPct val="100000"/>
              <a:buFont typeface="Wingdings 2"/>
              <a:buChar char=""/>
              <a:defRPr kumimoji="0" sz="2000" kern="1200">
                <a:solidFill>
                  <a:schemeClr val="dk1"/>
                </a:solidFill>
                <a:latin typeface="+mn-lt"/>
                <a:ea typeface="+mn-ea"/>
                <a:cs typeface="+mn-cs"/>
              </a:defRPr>
            </a:lvl6pPr>
            <a:lvl7pPr marL="1828800" indent="-182880" algn="l" rtl="0" eaLnBrk="1" latinLnBrk="0" hangingPunct="1">
              <a:spcBef>
                <a:spcPct val="20000"/>
              </a:spcBef>
              <a:buClr>
                <a:schemeClr val="accent1"/>
              </a:buClr>
              <a:buSzPct val="100000"/>
              <a:buFont typeface="Wingdings 2"/>
              <a:buChar char=""/>
              <a:defRPr kumimoji="0" sz="1800" kern="1200">
                <a:solidFill>
                  <a:schemeClr val="dk1"/>
                </a:solidFill>
                <a:latin typeface="+mn-lt"/>
                <a:ea typeface="+mn-ea"/>
                <a:cs typeface="+mn-cs"/>
              </a:defRPr>
            </a:lvl7pPr>
            <a:lvl8pPr marL="2029968" indent="-182880" algn="l" rtl="0" eaLnBrk="1" latinLnBrk="0" hangingPunct="1">
              <a:spcBef>
                <a:spcPct val="20000"/>
              </a:spcBef>
              <a:buClr>
                <a:schemeClr val="accent2"/>
              </a:buClr>
              <a:buFont typeface="Wingdings 2" pitchFamily="18" charset="2"/>
              <a:buChar char=""/>
              <a:defRPr kumimoji="0" sz="1800" kern="1200">
                <a:solidFill>
                  <a:schemeClr val="dk1"/>
                </a:solidFill>
                <a:latin typeface="+mn-lt"/>
                <a:ea typeface="+mn-ea"/>
                <a:cs typeface="+mn-cs"/>
              </a:defRPr>
            </a:lvl8pPr>
            <a:lvl9pPr marL="2231136" indent="-182880" algn="l" rtl="0" eaLnBrk="1" latinLnBrk="0" hangingPunct="1">
              <a:spcBef>
                <a:spcPct val="20000"/>
              </a:spcBef>
              <a:buClr>
                <a:schemeClr val="accent3"/>
              </a:buClr>
              <a:buFont typeface="Wingdings 2" pitchFamily="18" charset="2"/>
              <a:buChar char=""/>
              <a:defRPr kumimoji="0" sz="1800" kern="1200" baseline="0">
                <a:solidFill>
                  <a:schemeClr val="dk1"/>
                </a:solidFill>
                <a:latin typeface="+mn-lt"/>
                <a:ea typeface="+mn-ea"/>
                <a:cs typeface="+mn-cs"/>
              </a:defRPr>
            </a:lvl9pPr>
            <a:extLst/>
          </a:lstStyle>
          <a:p>
            <a:pPr marL="118872" indent="0">
              <a:buNone/>
            </a:pPr>
            <a:r>
              <a:rPr lang="en-US" sz="2400" b="1" dirty="0" err="1">
                <a:solidFill>
                  <a:schemeClr val="tx1"/>
                </a:solidFill>
                <a:latin typeface="Courier New" pitchFamily="49" charset="0"/>
                <a:cs typeface="Courier New" pitchFamily="49" charset="0"/>
              </a:rPr>
              <a:t>sigjmp_buf</a:t>
            </a:r>
            <a:r>
              <a:rPr lang="en-US" sz="2400" b="1" dirty="0">
                <a:solidFill>
                  <a:schemeClr val="tx1"/>
                </a:solidFill>
                <a:latin typeface="Courier New" pitchFamily="49" charset="0"/>
                <a:cs typeface="Courier New" pitchFamily="49" charset="0"/>
              </a:rPr>
              <a:t> context;</a:t>
            </a:r>
          </a:p>
          <a:p>
            <a:pPr marL="118872" indent="0">
              <a:buNone/>
            </a:pPr>
            <a:endParaRPr lang="en-US" sz="2400" b="1" dirty="0">
              <a:solidFill>
                <a:srgbClr val="0070C0"/>
              </a:solidFill>
              <a:latin typeface="Courier New" pitchFamily="49" charset="0"/>
              <a:cs typeface="Courier New" pitchFamily="49" charset="0"/>
            </a:endParaRPr>
          </a:p>
          <a:p>
            <a:pPr marL="118872" indent="0">
              <a:buNone/>
            </a:pPr>
            <a:r>
              <a:rPr lang="en-US" sz="2400" b="1" dirty="0">
                <a:solidFill>
                  <a:srgbClr val="0070C0"/>
                </a:solidFill>
                <a:latin typeface="Courier New" pitchFamily="49" charset="0"/>
                <a:cs typeface="Courier New" pitchFamily="49" charset="0"/>
              </a:rPr>
              <a:t>static void </a:t>
            </a:r>
            <a:r>
              <a:rPr lang="en-US" sz="2400" b="1" dirty="0">
                <a:solidFill>
                  <a:schemeClr val="tx1"/>
                </a:solidFill>
                <a:latin typeface="Courier New" pitchFamily="49" charset="0"/>
                <a:cs typeface="Courier New" pitchFamily="49" charset="0"/>
              </a:rPr>
              <a:t>handler(</a:t>
            </a:r>
            <a:r>
              <a:rPr lang="en-US" sz="2400" b="1" dirty="0">
                <a:solidFill>
                  <a:srgbClr val="0070C0"/>
                </a:solidFill>
                <a:latin typeface="Courier New" pitchFamily="49" charset="0"/>
                <a:cs typeface="Courier New" pitchFamily="49" charset="0"/>
              </a:rPr>
              <a:t>int</a:t>
            </a:r>
            <a:r>
              <a:rPr lang="en-US" sz="2400" b="1" dirty="0">
                <a:solidFill>
                  <a:schemeClr val="tx1"/>
                </a:solidFill>
                <a:latin typeface="Courier New" pitchFamily="49" charset="0"/>
                <a:cs typeface="Courier New" pitchFamily="49" charset="0"/>
              </a:rPr>
              <a:t> signal)</a:t>
            </a:r>
          </a:p>
          <a:p>
            <a:pPr marL="118872" indent="0">
              <a:buNone/>
            </a:pPr>
            <a:r>
              <a:rPr lang="en-US" sz="2400" b="1" dirty="0">
                <a:solidFill>
                  <a:schemeClr val="tx1"/>
                </a:solidFill>
                <a:latin typeface="Courier New" pitchFamily="49" charset="0"/>
                <a:cs typeface="Courier New" pitchFamily="49" charset="0"/>
              </a:rPr>
              <a:t>{</a:t>
            </a:r>
          </a:p>
          <a:p>
            <a:pPr marL="118872" indent="0">
              <a:buNone/>
            </a:pPr>
            <a:r>
              <a:rPr lang="en-US" sz="2400" b="1" dirty="0">
                <a:solidFill>
                  <a:schemeClr val="tx1"/>
                </a:solidFill>
                <a:latin typeface="Courier New" pitchFamily="49" charset="0"/>
                <a:cs typeface="Courier New" pitchFamily="49" charset="0"/>
              </a:rPr>
              <a:t>  write(STDOUT_FILENO, </a:t>
            </a:r>
            <a:r>
              <a:rPr lang="en-US" sz="2400" b="1" dirty="0">
                <a:solidFill>
                  <a:srgbClr val="C00000"/>
                </a:solidFill>
                <a:latin typeface="Courier New" pitchFamily="49" charset="0"/>
                <a:cs typeface="Courier New" pitchFamily="49" charset="0"/>
              </a:rPr>
              <a:t>"I don't want to die!\n"</a:t>
            </a:r>
            <a:r>
              <a:rPr lang="en-US" sz="2400" b="1" dirty="0">
                <a:solidFill>
                  <a:schemeClr val="tx1"/>
                </a:solidFill>
                <a:latin typeface="Courier New" pitchFamily="49" charset="0"/>
                <a:cs typeface="Courier New" pitchFamily="49" charset="0"/>
              </a:rPr>
              <a:t>, 21);</a:t>
            </a:r>
          </a:p>
          <a:p>
            <a:pPr marL="118872" indent="0">
              <a:buNone/>
            </a:pPr>
            <a:r>
              <a:rPr lang="en-US" sz="2400" b="1" dirty="0">
                <a:solidFill>
                  <a:schemeClr val="tx1"/>
                </a:solidFill>
                <a:latin typeface="Courier New" pitchFamily="49" charset="0"/>
                <a:cs typeface="Courier New" pitchFamily="49" charset="0"/>
              </a:rPr>
              <a:t>  </a:t>
            </a:r>
            <a:r>
              <a:rPr lang="en-US" sz="2400" b="1" dirty="0" err="1">
                <a:solidFill>
                  <a:schemeClr val="tx1"/>
                </a:solidFill>
                <a:latin typeface="Courier New" pitchFamily="49" charset="0"/>
                <a:cs typeface="Courier New" pitchFamily="49" charset="0"/>
              </a:rPr>
              <a:t>siglongjmp</a:t>
            </a:r>
            <a:r>
              <a:rPr lang="en-US" sz="2400" b="1" dirty="0">
                <a:solidFill>
                  <a:schemeClr val="tx1"/>
                </a:solidFill>
                <a:latin typeface="Courier New" pitchFamily="49" charset="0"/>
                <a:cs typeface="Courier New" pitchFamily="49" charset="0"/>
              </a:rPr>
              <a:t> (context, 1); </a:t>
            </a:r>
            <a:r>
              <a:rPr lang="en-US" sz="2400" b="1" dirty="0">
                <a:solidFill>
                  <a:srgbClr val="00B050"/>
                </a:solidFill>
                <a:latin typeface="Courier New" pitchFamily="49" charset="0"/>
                <a:cs typeface="Courier New" pitchFamily="49" charset="0"/>
              </a:rPr>
              <a:t>// Jumps to marked location with value 1 (insane!)</a:t>
            </a:r>
          </a:p>
          <a:p>
            <a:pPr marL="118872" indent="0">
              <a:buNone/>
            </a:pPr>
            <a:r>
              <a:rPr lang="en-US" sz="2400" b="1" dirty="0">
                <a:solidFill>
                  <a:schemeClr val="tx1"/>
                </a:solidFill>
                <a:latin typeface="Courier New" pitchFamily="49" charset="0"/>
                <a:cs typeface="Courier New" pitchFamily="49" charset="0"/>
              </a:rPr>
              <a:t>}</a:t>
            </a:r>
            <a:endParaRPr lang="en-US" sz="2400" b="1" dirty="0">
              <a:solidFill>
                <a:srgbClr val="00B050"/>
              </a:solidFill>
              <a:latin typeface="Courier New" pitchFamily="49" charset="0"/>
              <a:cs typeface="Courier New" pitchFamily="49" charset="0"/>
            </a:endParaRPr>
          </a:p>
          <a:p>
            <a:pPr marL="118872" indent="0">
              <a:buNone/>
            </a:pPr>
            <a:endParaRPr lang="en-US" sz="2400" b="1" dirty="0">
              <a:solidFill>
                <a:srgbClr val="0070C0"/>
              </a:solidFill>
              <a:latin typeface="Courier New" pitchFamily="49" charset="0"/>
              <a:cs typeface="Courier New" pitchFamily="49" charset="0"/>
            </a:endParaRPr>
          </a:p>
          <a:p>
            <a:pPr marL="118872" indent="0">
              <a:buNone/>
            </a:pPr>
            <a:r>
              <a:rPr lang="en-US" sz="2400" b="1" dirty="0">
                <a:solidFill>
                  <a:srgbClr val="0070C0"/>
                </a:solidFill>
                <a:latin typeface="Courier New" pitchFamily="49" charset="0"/>
                <a:cs typeface="Courier New" pitchFamily="49" charset="0"/>
              </a:rPr>
              <a:t>int main</a:t>
            </a:r>
            <a:r>
              <a:rPr lang="en-US" sz="2400" b="1" dirty="0">
                <a:solidFill>
                  <a:schemeClr val="tx1"/>
                </a:solidFill>
                <a:latin typeface="Courier New" pitchFamily="49" charset="0"/>
                <a:cs typeface="Courier New" pitchFamily="49" charset="0"/>
              </a:rPr>
              <a:t> (</a:t>
            </a:r>
            <a:r>
              <a:rPr lang="en-US" sz="2400" b="1" dirty="0">
                <a:solidFill>
                  <a:srgbClr val="0070C0"/>
                </a:solidFill>
                <a:latin typeface="Courier New" pitchFamily="49" charset="0"/>
                <a:cs typeface="Courier New" pitchFamily="49" charset="0"/>
              </a:rPr>
              <a:t>int</a:t>
            </a:r>
            <a:r>
              <a:rPr lang="en-US" sz="2400" b="1" dirty="0">
                <a:solidFill>
                  <a:schemeClr val="tx1"/>
                </a:solidFill>
                <a:latin typeface="Courier New" pitchFamily="49" charset="0"/>
                <a:cs typeface="Courier New" pitchFamily="49" charset="0"/>
              </a:rPr>
              <a:t> </a:t>
            </a:r>
            <a:r>
              <a:rPr lang="en-US" sz="2400" b="1" dirty="0" err="1">
                <a:solidFill>
                  <a:schemeClr val="tx1"/>
                </a:solidFill>
                <a:latin typeface="Courier New" pitchFamily="49" charset="0"/>
                <a:cs typeface="Courier New" pitchFamily="49" charset="0"/>
              </a:rPr>
              <a:t>argc</a:t>
            </a:r>
            <a:r>
              <a:rPr lang="en-US" sz="2400" b="1" dirty="0">
                <a:solidFill>
                  <a:schemeClr val="tx1"/>
                </a:solidFill>
                <a:latin typeface="Courier New" pitchFamily="49" charset="0"/>
                <a:cs typeface="Courier New" pitchFamily="49" charset="0"/>
              </a:rPr>
              <a:t>, </a:t>
            </a:r>
            <a:r>
              <a:rPr lang="en-US" sz="2400" b="1" dirty="0">
                <a:solidFill>
                  <a:srgbClr val="0070C0"/>
                </a:solidFill>
                <a:latin typeface="Courier New" pitchFamily="49" charset="0"/>
                <a:cs typeface="Courier New" pitchFamily="49" charset="0"/>
              </a:rPr>
              <a:t>char</a:t>
            </a:r>
            <a:r>
              <a:rPr lang="en-US" sz="2400" b="1" dirty="0">
                <a:solidFill>
                  <a:schemeClr val="tx1"/>
                </a:solidFill>
                <a:latin typeface="Courier New" pitchFamily="49" charset="0"/>
                <a:cs typeface="Courier New" pitchFamily="49" charset="0"/>
              </a:rPr>
              <a:t> *</a:t>
            </a:r>
            <a:r>
              <a:rPr lang="en-US" sz="2400" b="1" dirty="0" err="1">
                <a:solidFill>
                  <a:schemeClr val="tx1"/>
                </a:solidFill>
                <a:latin typeface="Courier New" pitchFamily="49" charset="0"/>
                <a:cs typeface="Courier New" pitchFamily="49" charset="0"/>
              </a:rPr>
              <a:t>argv</a:t>
            </a:r>
            <a:r>
              <a:rPr lang="en-US" sz="2400" b="1" dirty="0">
                <a:solidFill>
                  <a:schemeClr val="tx1"/>
                </a:solidFill>
                <a:latin typeface="Courier New" pitchFamily="49" charset="0"/>
                <a:cs typeface="Courier New" pitchFamily="49" charset="0"/>
              </a:rPr>
              <a:t>[])</a:t>
            </a:r>
          </a:p>
          <a:p>
            <a:pPr marL="118872" indent="0">
              <a:buNone/>
            </a:pPr>
            <a:r>
              <a:rPr lang="en-US" sz="2400" b="1" dirty="0">
                <a:solidFill>
                  <a:schemeClr val="tx1"/>
                </a:solidFill>
                <a:latin typeface="Courier New" pitchFamily="49" charset="0"/>
                <a:cs typeface="Courier New" pitchFamily="49" charset="0"/>
              </a:rPr>
              <a:t>{</a:t>
            </a:r>
          </a:p>
          <a:p>
            <a:pPr marL="118872" indent="0">
              <a:buNone/>
            </a:pPr>
            <a:r>
              <a:rPr lang="en-US" sz="2400" b="1" dirty="0">
                <a:solidFill>
                  <a:schemeClr val="tx1"/>
                </a:solidFill>
                <a:latin typeface="Courier New" pitchFamily="49" charset="0"/>
                <a:cs typeface="Courier New" pitchFamily="49" charset="0"/>
              </a:rPr>
              <a:t>  </a:t>
            </a:r>
            <a:r>
              <a:rPr lang="en-US" sz="2400" b="1" dirty="0">
                <a:solidFill>
                  <a:srgbClr val="0070C0"/>
                </a:solidFill>
                <a:latin typeface="Courier New" pitchFamily="49" charset="0"/>
                <a:cs typeface="Courier New" pitchFamily="49" charset="0"/>
              </a:rPr>
              <a:t>struct</a:t>
            </a:r>
            <a:r>
              <a:rPr lang="en-US" sz="2400" b="1" dirty="0">
                <a:solidFill>
                  <a:schemeClr val="tx1"/>
                </a:solidFill>
                <a:latin typeface="Courier New" pitchFamily="49" charset="0"/>
                <a:cs typeface="Courier New" pitchFamily="49" charset="0"/>
              </a:rPr>
              <a:t> </a:t>
            </a:r>
            <a:r>
              <a:rPr lang="en-US" sz="2400" b="1" dirty="0" err="1">
                <a:solidFill>
                  <a:schemeClr val="tx1"/>
                </a:solidFill>
                <a:latin typeface="Courier New" pitchFamily="49" charset="0"/>
                <a:cs typeface="Courier New" pitchFamily="49" charset="0"/>
              </a:rPr>
              <a:t>sigaction</a:t>
            </a:r>
            <a:r>
              <a:rPr lang="en-US" sz="2400" b="1" dirty="0">
                <a:solidFill>
                  <a:schemeClr val="tx1"/>
                </a:solidFill>
                <a:latin typeface="Courier New" pitchFamily="49" charset="0"/>
                <a:cs typeface="Courier New" pitchFamily="49" charset="0"/>
              </a:rPr>
              <a:t> </a:t>
            </a:r>
            <a:r>
              <a:rPr lang="en-US" sz="2400" b="1" dirty="0" err="1">
                <a:solidFill>
                  <a:schemeClr val="tx1"/>
                </a:solidFill>
                <a:latin typeface="Courier New" pitchFamily="49" charset="0"/>
                <a:cs typeface="Courier New" pitchFamily="49" charset="0"/>
              </a:rPr>
              <a:t>sa</a:t>
            </a:r>
            <a:r>
              <a:rPr lang="en-US" sz="2400" b="1" dirty="0">
                <a:solidFill>
                  <a:schemeClr val="tx1"/>
                </a:solidFill>
                <a:latin typeface="Courier New" pitchFamily="49" charset="0"/>
                <a:cs typeface="Courier New" pitchFamily="49" charset="0"/>
              </a:rPr>
              <a:t>;</a:t>
            </a:r>
          </a:p>
          <a:p>
            <a:pPr marL="118872" indent="0">
              <a:buNone/>
            </a:pPr>
            <a:r>
              <a:rPr lang="en-US" sz="2400" b="1" dirty="0">
                <a:solidFill>
                  <a:schemeClr val="tx1"/>
                </a:solidFill>
                <a:latin typeface="Courier New" pitchFamily="49" charset="0"/>
                <a:cs typeface="Courier New" pitchFamily="49" charset="0"/>
              </a:rPr>
              <a:t>  </a:t>
            </a:r>
            <a:r>
              <a:rPr lang="en-US" sz="2400" b="1" dirty="0" err="1">
                <a:solidFill>
                  <a:schemeClr val="tx1"/>
                </a:solidFill>
                <a:latin typeface="Courier New" pitchFamily="49" charset="0"/>
                <a:cs typeface="Courier New" pitchFamily="49" charset="0"/>
              </a:rPr>
              <a:t>memset</a:t>
            </a:r>
            <a:r>
              <a:rPr lang="en-US" sz="2400" b="1" dirty="0">
                <a:solidFill>
                  <a:schemeClr val="tx1"/>
                </a:solidFill>
                <a:latin typeface="Courier New" pitchFamily="49" charset="0"/>
                <a:cs typeface="Courier New" pitchFamily="49" charset="0"/>
              </a:rPr>
              <a:t>(&amp;</a:t>
            </a:r>
            <a:r>
              <a:rPr lang="en-US" sz="2400" b="1" dirty="0" err="1">
                <a:solidFill>
                  <a:schemeClr val="tx1"/>
                </a:solidFill>
                <a:latin typeface="Courier New" pitchFamily="49" charset="0"/>
                <a:cs typeface="Courier New" pitchFamily="49" charset="0"/>
              </a:rPr>
              <a:t>sa</a:t>
            </a:r>
            <a:r>
              <a:rPr lang="en-US" sz="2400" b="1" dirty="0">
                <a:solidFill>
                  <a:schemeClr val="tx1"/>
                </a:solidFill>
                <a:latin typeface="Courier New" pitchFamily="49" charset="0"/>
                <a:cs typeface="Courier New" pitchFamily="49" charset="0"/>
              </a:rPr>
              <a:t>, 0, </a:t>
            </a:r>
            <a:r>
              <a:rPr lang="en-US" sz="2400" b="1" dirty="0" err="1">
                <a:solidFill>
                  <a:srgbClr val="0070C0"/>
                </a:solidFill>
                <a:latin typeface="Courier New" pitchFamily="49" charset="0"/>
                <a:cs typeface="Courier New" pitchFamily="49" charset="0"/>
              </a:rPr>
              <a:t>sizeof</a:t>
            </a:r>
            <a:r>
              <a:rPr lang="en-US" sz="2400" b="1" dirty="0">
                <a:solidFill>
                  <a:schemeClr val="tx1"/>
                </a:solidFill>
                <a:latin typeface="Courier New" pitchFamily="49" charset="0"/>
                <a:cs typeface="Courier New" pitchFamily="49" charset="0"/>
              </a:rPr>
              <a:t>(</a:t>
            </a:r>
            <a:r>
              <a:rPr lang="en-US" sz="2400" b="1" dirty="0" err="1">
                <a:solidFill>
                  <a:schemeClr val="tx1"/>
                </a:solidFill>
                <a:latin typeface="Courier New" pitchFamily="49" charset="0"/>
                <a:cs typeface="Courier New" pitchFamily="49" charset="0"/>
              </a:rPr>
              <a:t>sa</a:t>
            </a:r>
            <a:r>
              <a:rPr lang="en-US" sz="2400" b="1" dirty="0">
                <a:solidFill>
                  <a:schemeClr val="tx1"/>
                </a:solidFill>
                <a:latin typeface="Courier New" pitchFamily="49" charset="0"/>
                <a:cs typeface="Courier New" pitchFamily="49" charset="0"/>
              </a:rPr>
              <a:t>)); </a:t>
            </a:r>
            <a:r>
              <a:rPr lang="en-US" sz="2400" b="1" dirty="0" err="1">
                <a:solidFill>
                  <a:schemeClr val="tx1"/>
                </a:solidFill>
                <a:latin typeface="Courier New" pitchFamily="49" charset="0"/>
                <a:cs typeface="Courier New" pitchFamily="49" charset="0"/>
              </a:rPr>
              <a:t>sa.sa_handler</a:t>
            </a:r>
            <a:r>
              <a:rPr lang="en-US" sz="2400" b="1" dirty="0">
                <a:solidFill>
                  <a:schemeClr val="tx1"/>
                </a:solidFill>
                <a:latin typeface="Courier New" pitchFamily="49" charset="0"/>
                <a:cs typeface="Courier New" pitchFamily="49" charset="0"/>
              </a:rPr>
              <a:t> = handler;</a:t>
            </a:r>
          </a:p>
          <a:p>
            <a:pPr marL="118872" indent="0">
              <a:buNone/>
            </a:pPr>
            <a:endParaRPr lang="en-US" sz="2400" b="1" dirty="0">
              <a:solidFill>
                <a:schemeClr val="tx1"/>
              </a:solidFill>
              <a:latin typeface="Courier New" pitchFamily="49" charset="0"/>
              <a:cs typeface="Courier New" pitchFamily="49" charset="0"/>
            </a:endParaRPr>
          </a:p>
          <a:p>
            <a:pPr marL="118872" indent="0">
              <a:buNone/>
            </a:pPr>
            <a:r>
              <a:rPr lang="en-US" sz="2400" b="1" dirty="0">
                <a:solidFill>
                  <a:srgbClr val="0070C0"/>
                </a:solidFill>
                <a:latin typeface="Courier New" pitchFamily="49" charset="0"/>
                <a:cs typeface="Courier New" pitchFamily="49" charset="0"/>
              </a:rPr>
              <a:t>  if </a:t>
            </a:r>
            <a:r>
              <a:rPr lang="en-US" sz="2400" b="1" dirty="0">
                <a:solidFill>
                  <a:schemeClr val="tx1"/>
                </a:solidFill>
                <a:latin typeface="Courier New" pitchFamily="49" charset="0"/>
                <a:cs typeface="Courier New" pitchFamily="49" charset="0"/>
              </a:rPr>
              <a:t>(</a:t>
            </a:r>
            <a:r>
              <a:rPr lang="en-US" sz="2400" b="1" dirty="0" err="1">
                <a:solidFill>
                  <a:schemeClr val="tx1"/>
                </a:solidFill>
                <a:latin typeface="Courier New" pitchFamily="49" charset="0"/>
                <a:cs typeface="Courier New" pitchFamily="49" charset="0"/>
              </a:rPr>
              <a:t>sigaction</a:t>
            </a:r>
            <a:r>
              <a:rPr lang="en-US" sz="2400" b="1" dirty="0">
                <a:solidFill>
                  <a:schemeClr val="tx1"/>
                </a:solidFill>
                <a:latin typeface="Courier New" pitchFamily="49" charset="0"/>
                <a:cs typeface="Courier New" pitchFamily="49" charset="0"/>
              </a:rPr>
              <a:t> (SIGINT, &amp;</a:t>
            </a:r>
            <a:r>
              <a:rPr lang="en-US" sz="2400" b="1" dirty="0" err="1">
                <a:solidFill>
                  <a:schemeClr val="tx1"/>
                </a:solidFill>
                <a:latin typeface="Courier New" pitchFamily="49" charset="0"/>
                <a:cs typeface="Courier New" pitchFamily="49" charset="0"/>
              </a:rPr>
              <a:t>sa</a:t>
            </a:r>
            <a:r>
              <a:rPr lang="en-US" sz="2400" b="1" dirty="0">
                <a:solidFill>
                  <a:schemeClr val="tx1"/>
                </a:solidFill>
                <a:latin typeface="Courier New" pitchFamily="49" charset="0"/>
                <a:cs typeface="Courier New" pitchFamily="49" charset="0"/>
              </a:rPr>
              <a:t>, NULL) == -1)</a:t>
            </a:r>
          </a:p>
          <a:p>
            <a:pPr marL="118872" indent="0">
              <a:buNone/>
            </a:pPr>
            <a:r>
              <a:rPr lang="en-US" sz="2400" b="1" dirty="0">
                <a:solidFill>
                  <a:schemeClr val="tx1"/>
                </a:solidFill>
                <a:latin typeface="Courier New" pitchFamily="49" charset="0"/>
                <a:cs typeface="Courier New" pitchFamily="49" charset="0"/>
              </a:rPr>
              <a:t>    </a:t>
            </a:r>
            <a:r>
              <a:rPr lang="en-US" sz="2400" b="1" dirty="0" err="1">
                <a:solidFill>
                  <a:schemeClr val="tx1"/>
                </a:solidFill>
                <a:latin typeface="Courier New" pitchFamily="49" charset="0"/>
                <a:cs typeface="Courier New" pitchFamily="49" charset="0"/>
              </a:rPr>
              <a:t>printf</a:t>
            </a:r>
            <a:r>
              <a:rPr lang="en-US" sz="2400" b="1" dirty="0">
                <a:solidFill>
                  <a:schemeClr val="tx1"/>
                </a:solidFill>
                <a:latin typeface="Courier New" pitchFamily="49" charset="0"/>
                <a:cs typeface="Courier New" pitchFamily="49" charset="0"/>
              </a:rPr>
              <a:t> (</a:t>
            </a:r>
            <a:r>
              <a:rPr lang="en-US" sz="2400" b="1" dirty="0">
                <a:solidFill>
                  <a:srgbClr val="C00000"/>
                </a:solidFill>
                <a:latin typeface="Courier New" pitchFamily="49" charset="0"/>
                <a:cs typeface="Courier New" pitchFamily="49" charset="0"/>
              </a:rPr>
              <a:t>"Failed to overwrite SIGINT.\n"</a:t>
            </a:r>
            <a:r>
              <a:rPr lang="en-US" sz="2400" b="1" dirty="0">
                <a:solidFill>
                  <a:schemeClr val="tx1"/>
                </a:solidFill>
                <a:latin typeface="Courier New" pitchFamily="49" charset="0"/>
                <a:cs typeface="Courier New" pitchFamily="49" charset="0"/>
              </a:rPr>
              <a:t>);</a:t>
            </a:r>
          </a:p>
          <a:p>
            <a:pPr marL="118872" indent="0">
              <a:buNone/>
            </a:pPr>
            <a:endParaRPr lang="en-US" sz="2400" b="1" dirty="0">
              <a:solidFill>
                <a:schemeClr val="tx1"/>
              </a:solidFill>
              <a:latin typeface="Courier New" pitchFamily="49" charset="0"/>
              <a:cs typeface="Courier New" pitchFamily="49" charset="0"/>
            </a:endParaRPr>
          </a:p>
          <a:p>
            <a:pPr marL="118872" indent="0">
              <a:buNone/>
            </a:pPr>
            <a:r>
              <a:rPr lang="en-US" sz="2400" b="1" dirty="0">
                <a:solidFill>
                  <a:schemeClr val="tx1"/>
                </a:solidFill>
                <a:latin typeface="Courier New" pitchFamily="49" charset="0"/>
                <a:cs typeface="Courier New" pitchFamily="49" charset="0"/>
              </a:rPr>
              <a:t>  </a:t>
            </a:r>
            <a:r>
              <a:rPr lang="en-US" sz="2400" b="1" dirty="0">
                <a:solidFill>
                  <a:srgbClr val="0070C0"/>
                </a:solidFill>
                <a:latin typeface="Courier New" pitchFamily="49" charset="0"/>
                <a:cs typeface="Courier New" pitchFamily="49" charset="0"/>
              </a:rPr>
              <a:t>if</a:t>
            </a:r>
            <a:r>
              <a:rPr lang="en-US" sz="2400" b="1" dirty="0">
                <a:solidFill>
                  <a:schemeClr val="tx1"/>
                </a:solidFill>
                <a:latin typeface="Courier New" pitchFamily="49" charset="0"/>
                <a:cs typeface="Courier New" pitchFamily="49" charset="0"/>
              </a:rPr>
              <a:t> (</a:t>
            </a:r>
            <a:r>
              <a:rPr lang="en-US" sz="2400" b="1" dirty="0" err="1">
                <a:solidFill>
                  <a:schemeClr val="tx1"/>
                </a:solidFill>
                <a:latin typeface="Courier New" pitchFamily="49" charset="0"/>
                <a:cs typeface="Courier New" pitchFamily="49" charset="0"/>
              </a:rPr>
              <a:t>sigsetjmp</a:t>
            </a:r>
            <a:r>
              <a:rPr lang="en-US" sz="2400" b="1" dirty="0">
                <a:solidFill>
                  <a:schemeClr val="tx1"/>
                </a:solidFill>
                <a:latin typeface="Courier New" pitchFamily="49" charset="0"/>
                <a:cs typeface="Courier New" pitchFamily="49" charset="0"/>
              </a:rPr>
              <a:t> (context, 0))  </a:t>
            </a:r>
            <a:r>
              <a:rPr lang="en-US" sz="2400" b="1" dirty="0">
                <a:solidFill>
                  <a:srgbClr val="00B050"/>
                </a:solidFill>
                <a:latin typeface="Courier New" pitchFamily="49" charset="0"/>
                <a:cs typeface="Courier New" pitchFamily="49" charset="0"/>
              </a:rPr>
              <a:t>// Marks location and returns 0 the first time</a:t>
            </a:r>
          </a:p>
          <a:p>
            <a:pPr marL="118872" indent="0">
              <a:buNone/>
            </a:pPr>
            <a:r>
              <a:rPr lang="en-US" sz="2400" b="1" dirty="0">
                <a:solidFill>
                  <a:schemeClr val="tx1"/>
                </a:solidFill>
                <a:latin typeface="Courier New" pitchFamily="49" charset="0"/>
                <a:cs typeface="Courier New" pitchFamily="49" charset="0"/>
              </a:rPr>
              <a:t>    </a:t>
            </a:r>
            <a:r>
              <a:rPr lang="en-US" sz="2400" b="1" dirty="0" err="1">
                <a:solidFill>
                  <a:schemeClr val="tx1"/>
                </a:solidFill>
                <a:latin typeface="Courier New" pitchFamily="49" charset="0"/>
                <a:cs typeface="Courier New" pitchFamily="49" charset="0"/>
              </a:rPr>
              <a:t>printf</a:t>
            </a:r>
            <a:r>
              <a:rPr lang="en-US" sz="2400" b="1" dirty="0">
                <a:solidFill>
                  <a:schemeClr val="tx1"/>
                </a:solidFill>
                <a:latin typeface="Courier New" pitchFamily="49" charset="0"/>
                <a:cs typeface="Courier New" pitchFamily="49" charset="0"/>
              </a:rPr>
              <a:t> (</a:t>
            </a:r>
            <a:r>
              <a:rPr lang="en-US" sz="2400" b="1" dirty="0">
                <a:solidFill>
                  <a:srgbClr val="C00000"/>
                </a:solidFill>
                <a:latin typeface="Courier New" pitchFamily="49" charset="0"/>
                <a:cs typeface="Courier New" pitchFamily="49" charset="0"/>
              </a:rPr>
              <a:t>"Resuming execution\n"</a:t>
            </a:r>
            <a:r>
              <a:rPr lang="en-US" sz="2400" b="1" dirty="0">
                <a:solidFill>
                  <a:schemeClr val="tx1"/>
                </a:solidFill>
                <a:latin typeface="Courier New" pitchFamily="49" charset="0"/>
                <a:cs typeface="Courier New" pitchFamily="49" charset="0"/>
              </a:rPr>
              <a:t>);</a:t>
            </a:r>
          </a:p>
          <a:p>
            <a:pPr marL="118872" indent="0">
              <a:buNone/>
            </a:pPr>
            <a:endParaRPr lang="en-US" sz="2400" b="1" dirty="0">
              <a:solidFill>
                <a:schemeClr val="tx1"/>
              </a:solidFill>
              <a:latin typeface="Courier New" pitchFamily="49" charset="0"/>
              <a:cs typeface="Courier New" pitchFamily="49" charset="0"/>
            </a:endParaRPr>
          </a:p>
          <a:p>
            <a:pPr marL="118872" indent="0">
              <a:buNone/>
            </a:pPr>
            <a:r>
              <a:rPr lang="en-US" sz="2400" b="1" dirty="0">
                <a:solidFill>
                  <a:schemeClr val="tx1"/>
                </a:solidFill>
                <a:latin typeface="Courier New" pitchFamily="49" charset="0"/>
                <a:cs typeface="Courier New" pitchFamily="49" charset="0"/>
              </a:rPr>
              <a:t>  </a:t>
            </a:r>
            <a:r>
              <a:rPr lang="en-US" sz="2400" b="1" dirty="0" err="1">
                <a:solidFill>
                  <a:schemeClr val="tx1"/>
                </a:solidFill>
                <a:latin typeface="Courier New" pitchFamily="49" charset="0"/>
                <a:cs typeface="Courier New" pitchFamily="49" charset="0"/>
              </a:rPr>
              <a:t>printf</a:t>
            </a:r>
            <a:r>
              <a:rPr lang="en-US" sz="2400" b="1" dirty="0">
                <a:solidFill>
                  <a:schemeClr val="tx1"/>
                </a:solidFill>
                <a:latin typeface="Courier New" pitchFamily="49" charset="0"/>
                <a:cs typeface="Courier New" pitchFamily="49" charset="0"/>
              </a:rPr>
              <a:t> (</a:t>
            </a:r>
            <a:r>
              <a:rPr lang="en-US" sz="2400" b="1" dirty="0">
                <a:solidFill>
                  <a:srgbClr val="C00000"/>
                </a:solidFill>
                <a:latin typeface="Courier New" pitchFamily="49" charset="0"/>
                <a:cs typeface="Courier New" pitchFamily="49" charset="0"/>
              </a:rPr>
              <a:t>"Entering loop\n"</a:t>
            </a:r>
            <a:r>
              <a:rPr lang="en-US" sz="2400" b="1" dirty="0">
                <a:solidFill>
                  <a:schemeClr val="tx1"/>
                </a:solidFill>
                <a:latin typeface="Courier New" pitchFamily="49" charset="0"/>
                <a:cs typeface="Courier New" pitchFamily="49" charset="0"/>
              </a:rPr>
              <a:t>);</a:t>
            </a:r>
          </a:p>
          <a:p>
            <a:pPr marL="118872" indent="0">
              <a:buNone/>
            </a:pPr>
            <a:r>
              <a:rPr lang="en-US" sz="2400" b="1" dirty="0">
                <a:solidFill>
                  <a:schemeClr val="tx1"/>
                </a:solidFill>
                <a:latin typeface="Courier New" pitchFamily="49" charset="0"/>
                <a:cs typeface="Courier New" pitchFamily="49" charset="0"/>
              </a:rPr>
              <a:t>  </a:t>
            </a:r>
            <a:r>
              <a:rPr lang="en-US" sz="2400" b="1" dirty="0">
                <a:solidFill>
                  <a:srgbClr val="0070C0"/>
                </a:solidFill>
                <a:latin typeface="Courier New" pitchFamily="49" charset="0"/>
                <a:cs typeface="Courier New" pitchFamily="49" charset="0"/>
              </a:rPr>
              <a:t>while</a:t>
            </a:r>
            <a:r>
              <a:rPr lang="en-US" sz="2400" b="1" dirty="0">
                <a:solidFill>
                  <a:schemeClr val="tx1"/>
                </a:solidFill>
                <a:latin typeface="Courier New" pitchFamily="49" charset="0"/>
                <a:cs typeface="Courier New" pitchFamily="49" charset="0"/>
              </a:rPr>
              <a:t> (1);  </a:t>
            </a:r>
            <a:r>
              <a:rPr lang="en-US" sz="2400" b="1" dirty="0">
                <a:solidFill>
                  <a:srgbClr val="00B050"/>
                </a:solidFill>
                <a:latin typeface="Courier New" pitchFamily="49" charset="0"/>
                <a:cs typeface="Courier New" pitchFamily="49" charset="0"/>
              </a:rPr>
              <a:t>// Loop until signal</a:t>
            </a:r>
          </a:p>
          <a:p>
            <a:pPr marL="118872" indent="0">
              <a:buNone/>
            </a:pPr>
            <a:r>
              <a:rPr lang="en-US" sz="2400" b="1" dirty="0">
                <a:solidFill>
                  <a:schemeClr val="tx1"/>
                </a:solidFill>
                <a:latin typeface="Courier New" pitchFamily="49" charset="0"/>
                <a:cs typeface="Courier New" pitchFamily="49" charset="0"/>
              </a:rPr>
              <a:t>  </a:t>
            </a:r>
            <a:r>
              <a:rPr lang="en-US" sz="2400" b="1" dirty="0">
                <a:solidFill>
                  <a:srgbClr val="0070C0"/>
                </a:solidFill>
                <a:latin typeface="Courier New" pitchFamily="49" charset="0"/>
                <a:cs typeface="Courier New" pitchFamily="49" charset="0"/>
              </a:rPr>
              <a:t>return</a:t>
            </a:r>
            <a:r>
              <a:rPr lang="en-US" sz="2400" b="1" dirty="0">
                <a:solidFill>
                  <a:schemeClr val="tx1"/>
                </a:solidFill>
                <a:latin typeface="Courier New" pitchFamily="49" charset="0"/>
                <a:cs typeface="Courier New" pitchFamily="49" charset="0"/>
              </a:rPr>
              <a:t> 0;</a:t>
            </a:r>
          </a:p>
          <a:p>
            <a:pPr marL="118872" indent="0">
              <a:buNone/>
            </a:pPr>
            <a:r>
              <a:rPr lang="en-US" sz="2400" b="1" dirty="0">
                <a:solidFill>
                  <a:schemeClr val="tx1"/>
                </a:solidFill>
                <a:latin typeface="Courier New" pitchFamily="49" charset="0"/>
                <a:cs typeface="Courier New" pitchFamily="49" charset="0"/>
              </a:rPr>
              <a:t>}</a:t>
            </a:r>
          </a:p>
        </p:txBody>
      </p:sp>
      <p:sp>
        <p:nvSpPr>
          <p:cNvPr id="8" name="Arrow: Curved Left 7">
            <a:extLst>
              <a:ext uri="{FF2B5EF4-FFF2-40B4-BE49-F238E27FC236}">
                <a16:creationId xmlns:a16="http://schemas.microsoft.com/office/drawing/2014/main" id="{CD36C9BC-F4A3-4A53-B349-D185451A2F0B}"/>
              </a:ext>
            </a:extLst>
          </p:cNvPr>
          <p:cNvSpPr/>
          <p:nvPr/>
        </p:nvSpPr>
        <p:spPr>
          <a:xfrm flipH="1">
            <a:off x="457200" y="2667000"/>
            <a:ext cx="1295400" cy="2667000"/>
          </a:xfrm>
          <a:prstGeom prst="curved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2884804133"/>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Pointers</a:t>
            </a:r>
          </a:p>
        </p:txBody>
      </p:sp>
      <p:sp>
        <p:nvSpPr>
          <p:cNvPr id="5" name="Text Placeholder 4"/>
          <p:cNvSpPr>
            <a:spLocks noGrp="1"/>
          </p:cNvSpPr>
          <p:nvPr>
            <p:ph type="body" idx="1"/>
          </p:nvPr>
        </p:nvSpPr>
        <p:spPr/>
        <p:txBody>
          <a:bodyPr/>
          <a:lstStyle/>
          <a:p>
            <a:endParaRPr lang="en-US"/>
          </a:p>
        </p:txBody>
      </p:sp>
    </p:spTree>
    <p:extLst>
      <p:ext uri="{BB962C8B-B14F-4D97-AF65-F5344CB8AC3E}">
        <p14:creationId xmlns:p14="http://schemas.microsoft.com/office/powerpoint/2010/main" val="1075938579"/>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Pointers</a:t>
            </a:r>
          </a:p>
        </p:txBody>
      </p:sp>
      <p:sp>
        <p:nvSpPr>
          <p:cNvPr id="5" name="Content Placeholder 4"/>
          <p:cNvSpPr>
            <a:spLocks noGrp="1"/>
          </p:cNvSpPr>
          <p:nvPr>
            <p:ph idx="1"/>
          </p:nvPr>
        </p:nvSpPr>
        <p:spPr/>
        <p:txBody>
          <a:bodyPr/>
          <a:lstStyle/>
          <a:p>
            <a:r>
              <a:rPr lang="en-US" dirty="0"/>
              <a:t>A </a:t>
            </a:r>
            <a:r>
              <a:rPr lang="en-US" b="1" dirty="0"/>
              <a:t>pointer</a:t>
            </a:r>
            <a:r>
              <a:rPr lang="en-US" dirty="0"/>
              <a:t> is a variable that holds an address</a:t>
            </a:r>
          </a:p>
          <a:p>
            <a:r>
              <a:rPr lang="en-US" dirty="0"/>
              <a:t>Often this address is to another variable</a:t>
            </a:r>
          </a:p>
          <a:p>
            <a:r>
              <a:rPr lang="en-US" dirty="0"/>
              <a:t>Sometimes it's to a piece of memory that is mapped to file I/O or something else</a:t>
            </a:r>
          </a:p>
          <a:p>
            <a:r>
              <a:rPr lang="en-US" dirty="0"/>
              <a:t>Important operations:</a:t>
            </a:r>
          </a:p>
          <a:p>
            <a:pPr lvl="1"/>
            <a:r>
              <a:rPr lang="en-US" dirty="0"/>
              <a:t>Reference (</a:t>
            </a:r>
            <a:r>
              <a:rPr lang="en-US" b="1" dirty="0">
                <a:latin typeface="Courier New" pitchFamily="49" charset="0"/>
                <a:cs typeface="Courier New" pitchFamily="49" charset="0"/>
              </a:rPr>
              <a:t>&amp;</a:t>
            </a:r>
            <a:r>
              <a:rPr lang="en-US" dirty="0"/>
              <a:t>) gets the address of something</a:t>
            </a:r>
          </a:p>
          <a:p>
            <a:pPr lvl="1"/>
            <a:r>
              <a:rPr lang="en-US" dirty="0"/>
              <a:t>Dereference (</a:t>
            </a:r>
            <a:r>
              <a:rPr lang="en-US" b="1" dirty="0">
                <a:latin typeface="Courier New" pitchFamily="49" charset="0"/>
                <a:cs typeface="Courier New" pitchFamily="49" charset="0"/>
              </a:rPr>
              <a:t>*</a:t>
            </a:r>
            <a:r>
              <a:rPr lang="en-US" dirty="0"/>
              <a:t>) gets the contents of a pointer</a:t>
            </a:r>
          </a:p>
        </p:txBody>
      </p:sp>
    </p:spTree>
    <p:extLst>
      <p:ext uri="{BB962C8B-B14F-4D97-AF65-F5344CB8AC3E}">
        <p14:creationId xmlns:p14="http://schemas.microsoft.com/office/powerpoint/2010/main" val="26998453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5">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Declaration of a pointer</a:t>
            </a:r>
          </a:p>
        </p:txBody>
      </p:sp>
      <p:sp>
        <p:nvSpPr>
          <p:cNvPr id="14" name="Content Placeholder 13"/>
          <p:cNvSpPr>
            <a:spLocks noGrp="1"/>
          </p:cNvSpPr>
          <p:nvPr>
            <p:ph idx="1"/>
          </p:nvPr>
        </p:nvSpPr>
        <p:spPr/>
        <p:txBody>
          <a:bodyPr/>
          <a:lstStyle/>
          <a:p>
            <a:r>
              <a:rPr lang="en-US" dirty="0"/>
              <a:t>We typically want a pointer that points to a certain kind of thing</a:t>
            </a:r>
          </a:p>
          <a:p>
            <a:r>
              <a:rPr lang="en-US" dirty="0"/>
              <a:t>To declare a pointer to a particular type</a:t>
            </a:r>
          </a:p>
          <a:p>
            <a:endParaRPr lang="en-US" dirty="0"/>
          </a:p>
          <a:p>
            <a:endParaRPr lang="en-US" dirty="0"/>
          </a:p>
          <a:p>
            <a:endParaRPr lang="en-US" dirty="0"/>
          </a:p>
          <a:p>
            <a:r>
              <a:rPr lang="en-US" dirty="0"/>
              <a:t>Example of a pointer with type </a:t>
            </a:r>
            <a:r>
              <a:rPr lang="en-US" b="1" dirty="0" err="1">
                <a:latin typeface="Courier New" pitchFamily="49" charset="0"/>
                <a:cs typeface="Courier New" pitchFamily="49" charset="0"/>
              </a:rPr>
              <a:t>int</a:t>
            </a:r>
            <a:r>
              <a:rPr lang="en-US" dirty="0"/>
              <a:t>:</a:t>
            </a:r>
          </a:p>
          <a:p>
            <a:endParaRPr lang="en-US" dirty="0"/>
          </a:p>
          <a:p>
            <a:endParaRPr lang="en-US" dirty="0"/>
          </a:p>
        </p:txBody>
      </p:sp>
      <p:sp>
        <p:nvSpPr>
          <p:cNvPr id="7" name="Rectangle 6"/>
          <p:cNvSpPr/>
          <p:nvPr/>
        </p:nvSpPr>
        <p:spPr>
          <a:xfrm>
            <a:off x="2590800" y="3664803"/>
            <a:ext cx="1600200" cy="762000"/>
          </a:xfrm>
          <a:prstGeom prst="rect">
            <a:avLst/>
          </a:prstGeom>
        </p:spPr>
        <p:style>
          <a:lnRef idx="0">
            <a:schemeClr val="accent3"/>
          </a:lnRef>
          <a:fillRef idx="3">
            <a:schemeClr val="accent3"/>
          </a:fillRef>
          <a:effectRef idx="3">
            <a:schemeClr val="accent3"/>
          </a:effectRef>
          <a:fontRef idx="minor">
            <a:schemeClr val="lt1"/>
          </a:fontRef>
        </p:style>
        <p:txBody>
          <a:bodyPr rtlCol="0" anchor="ctr"/>
          <a:lstStyle/>
          <a:p>
            <a:pPr algn="ctr"/>
            <a:endParaRPr lang="en-US"/>
          </a:p>
        </p:txBody>
      </p:sp>
      <p:sp>
        <p:nvSpPr>
          <p:cNvPr id="10" name="Rectangle 9"/>
          <p:cNvSpPr/>
          <p:nvPr/>
        </p:nvSpPr>
        <p:spPr>
          <a:xfrm>
            <a:off x="5105400" y="3664009"/>
            <a:ext cx="1600200" cy="762000"/>
          </a:xfrm>
          <a:prstGeom prst="rect">
            <a:avLst/>
          </a:prstGeom>
        </p:spPr>
        <p:style>
          <a:lnRef idx="0">
            <a:schemeClr val="accent4"/>
          </a:lnRef>
          <a:fillRef idx="3">
            <a:schemeClr val="accent4"/>
          </a:fillRef>
          <a:effectRef idx="3">
            <a:schemeClr val="accent4"/>
          </a:effectRef>
          <a:fontRef idx="minor">
            <a:schemeClr val="lt1"/>
          </a:fontRef>
        </p:style>
        <p:txBody>
          <a:bodyPr rtlCol="0" anchor="ctr"/>
          <a:lstStyle/>
          <a:p>
            <a:pPr algn="ctr"/>
            <a:endParaRPr lang="en-US"/>
          </a:p>
        </p:txBody>
      </p:sp>
      <p:sp>
        <p:nvSpPr>
          <p:cNvPr id="5" name="TextBox 4"/>
          <p:cNvSpPr txBox="1"/>
          <p:nvPr/>
        </p:nvSpPr>
        <p:spPr>
          <a:xfrm>
            <a:off x="2590800" y="3664804"/>
            <a:ext cx="7315200" cy="830997"/>
          </a:xfrm>
          <a:prstGeom prst="rect">
            <a:avLst/>
          </a:prstGeom>
          <a:noFill/>
        </p:spPr>
        <p:txBody>
          <a:bodyPr wrap="square" rtlCol="0">
            <a:spAutoFit/>
          </a:bodyPr>
          <a:lstStyle/>
          <a:p>
            <a:r>
              <a:rPr lang="en-US" sz="4800" b="1" dirty="0">
                <a:latin typeface="Courier New" pitchFamily="49" charset="0"/>
                <a:cs typeface="Courier New" pitchFamily="49" charset="0"/>
              </a:rPr>
              <a:t>type * name;</a:t>
            </a:r>
          </a:p>
        </p:txBody>
      </p:sp>
      <p:sp>
        <p:nvSpPr>
          <p:cNvPr id="8" name="Rectangle 7"/>
          <p:cNvSpPr/>
          <p:nvPr/>
        </p:nvSpPr>
        <p:spPr>
          <a:xfrm>
            <a:off x="2667000" y="5417403"/>
            <a:ext cx="1219200" cy="762000"/>
          </a:xfrm>
          <a:prstGeom prst="rect">
            <a:avLst/>
          </a:prstGeom>
        </p:spPr>
        <p:style>
          <a:lnRef idx="0">
            <a:schemeClr val="accent3"/>
          </a:lnRef>
          <a:fillRef idx="3">
            <a:schemeClr val="accent3"/>
          </a:fillRef>
          <a:effectRef idx="3">
            <a:schemeClr val="accent3"/>
          </a:effectRef>
          <a:fontRef idx="minor">
            <a:schemeClr val="lt1"/>
          </a:fontRef>
        </p:style>
        <p:txBody>
          <a:bodyPr rtlCol="0" anchor="ctr"/>
          <a:lstStyle/>
          <a:p>
            <a:pPr algn="ctr"/>
            <a:endParaRPr lang="en-US"/>
          </a:p>
        </p:txBody>
      </p:sp>
      <p:sp>
        <p:nvSpPr>
          <p:cNvPr id="9" name="Rectangle 8"/>
          <p:cNvSpPr/>
          <p:nvPr/>
        </p:nvSpPr>
        <p:spPr>
          <a:xfrm>
            <a:off x="4800600" y="5416609"/>
            <a:ext cx="2743200" cy="762000"/>
          </a:xfrm>
          <a:prstGeom prst="rect">
            <a:avLst/>
          </a:prstGeom>
        </p:spPr>
        <p:style>
          <a:lnRef idx="0">
            <a:schemeClr val="accent4"/>
          </a:lnRef>
          <a:fillRef idx="3">
            <a:schemeClr val="accent4"/>
          </a:fillRef>
          <a:effectRef idx="3">
            <a:schemeClr val="accent4"/>
          </a:effectRef>
          <a:fontRef idx="minor">
            <a:schemeClr val="lt1"/>
          </a:fontRef>
        </p:style>
        <p:txBody>
          <a:bodyPr rtlCol="0" anchor="ctr"/>
          <a:lstStyle/>
          <a:p>
            <a:pPr algn="ctr"/>
            <a:endParaRPr lang="en-US"/>
          </a:p>
        </p:txBody>
      </p:sp>
      <p:sp>
        <p:nvSpPr>
          <p:cNvPr id="11" name="TextBox 10"/>
          <p:cNvSpPr txBox="1"/>
          <p:nvPr/>
        </p:nvSpPr>
        <p:spPr>
          <a:xfrm>
            <a:off x="2667000" y="5417404"/>
            <a:ext cx="6553200" cy="830997"/>
          </a:xfrm>
          <a:prstGeom prst="rect">
            <a:avLst/>
          </a:prstGeom>
          <a:noFill/>
        </p:spPr>
        <p:txBody>
          <a:bodyPr wrap="square" rtlCol="0">
            <a:spAutoFit/>
          </a:bodyPr>
          <a:lstStyle/>
          <a:p>
            <a:r>
              <a:rPr lang="en-US" sz="4800" b="1" dirty="0" err="1">
                <a:latin typeface="Courier New" pitchFamily="49" charset="0"/>
                <a:cs typeface="Courier New" pitchFamily="49" charset="0"/>
              </a:rPr>
              <a:t>int</a:t>
            </a:r>
            <a:r>
              <a:rPr lang="en-US" sz="4800" b="1" dirty="0">
                <a:latin typeface="Courier New" pitchFamily="49" charset="0"/>
                <a:cs typeface="Courier New" pitchFamily="49" charset="0"/>
              </a:rPr>
              <a:t> * pointer;</a:t>
            </a:r>
          </a:p>
        </p:txBody>
      </p:sp>
    </p:spTree>
    <p:extLst>
      <p:ext uri="{BB962C8B-B14F-4D97-AF65-F5344CB8AC3E}">
        <p14:creationId xmlns:p14="http://schemas.microsoft.com/office/powerpoint/2010/main" val="41367127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4">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0"/>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4">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1"/>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8"/>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build="p"/>
      <p:bldP spid="7" grpId="0" animBg="1"/>
      <p:bldP spid="10" grpId="0" animBg="1"/>
      <p:bldP spid="5" grpId="0"/>
      <p:bldP spid="9" grpId="0" animBg="1"/>
      <p:bldP spid="11" grpId="0"/>
    </p:bld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Reference operator</a:t>
            </a:r>
          </a:p>
        </p:txBody>
      </p:sp>
      <p:sp>
        <p:nvSpPr>
          <p:cNvPr id="3" name="Content Placeholder 2"/>
          <p:cNvSpPr>
            <a:spLocks noGrp="1"/>
          </p:cNvSpPr>
          <p:nvPr>
            <p:ph idx="1"/>
          </p:nvPr>
        </p:nvSpPr>
        <p:spPr/>
        <p:txBody>
          <a:bodyPr/>
          <a:lstStyle/>
          <a:p>
            <a:r>
              <a:rPr lang="en-US" dirty="0"/>
              <a:t>A fundamental operation is to find the address of a variable</a:t>
            </a:r>
          </a:p>
          <a:p>
            <a:r>
              <a:rPr lang="en-US" dirty="0"/>
              <a:t>This is done with the reference operator (</a:t>
            </a:r>
            <a:r>
              <a:rPr lang="en-US" b="1" dirty="0">
                <a:latin typeface="Courier New" pitchFamily="49" charset="0"/>
                <a:cs typeface="Courier New" pitchFamily="49" charset="0"/>
              </a:rPr>
              <a:t>&amp;</a:t>
            </a:r>
            <a:r>
              <a:rPr lang="en-US" dirty="0"/>
              <a:t>)</a:t>
            </a:r>
          </a:p>
          <a:p>
            <a:endParaRPr lang="en-US" dirty="0"/>
          </a:p>
          <a:p>
            <a:endParaRPr lang="en-US" dirty="0"/>
          </a:p>
          <a:p>
            <a:endParaRPr lang="en-US" dirty="0"/>
          </a:p>
          <a:p>
            <a:endParaRPr lang="en-US" dirty="0"/>
          </a:p>
          <a:p>
            <a:endParaRPr lang="en-US" dirty="0"/>
          </a:p>
          <a:p>
            <a:r>
              <a:rPr lang="en-US" dirty="0"/>
              <a:t>We usually can't predict what the address of something will be</a:t>
            </a:r>
          </a:p>
        </p:txBody>
      </p:sp>
      <p:sp>
        <p:nvSpPr>
          <p:cNvPr id="4" name="Content Placeholder 2"/>
          <p:cNvSpPr txBox="1">
            <a:spLocks/>
          </p:cNvSpPr>
          <p:nvPr/>
        </p:nvSpPr>
        <p:spPr>
          <a:xfrm>
            <a:off x="609600" y="2971800"/>
            <a:ext cx="10972800" cy="1981200"/>
          </a:xfrm>
          <a:prstGeom prst="rect">
            <a:avLst/>
          </a:prstGeom>
          <a:ln/>
        </p:spPr>
        <p:style>
          <a:lnRef idx="1">
            <a:schemeClr val="dk1"/>
          </a:lnRef>
          <a:fillRef idx="2">
            <a:schemeClr val="dk1"/>
          </a:fillRef>
          <a:effectRef idx="1">
            <a:schemeClr val="dk1"/>
          </a:effectRef>
          <a:fontRef idx="minor">
            <a:schemeClr val="dk1"/>
          </a:fontRef>
        </p:style>
        <p:txBody>
          <a:bodyPr vert="horz" lIns="54864" tIns="91440" rtlCol="0" anchor="ctr">
            <a:normAutofit/>
          </a:bodyPr>
          <a:lstStyle/>
          <a:p>
            <a:pPr marL="438912" indent="-320040">
              <a:buClr>
                <a:schemeClr val="accent1"/>
              </a:buClr>
              <a:buSzPct val="80000"/>
              <a:defRPr/>
            </a:pPr>
            <a:r>
              <a:rPr lang="en-US" sz="2700" b="1" dirty="0" err="1">
                <a:solidFill>
                  <a:srgbClr val="0070C0"/>
                </a:solidFill>
                <a:latin typeface="Courier New" pitchFamily="49" charset="0"/>
                <a:cs typeface="Courier New" pitchFamily="49" charset="0"/>
              </a:rPr>
              <a:t>int</a:t>
            </a:r>
            <a:r>
              <a:rPr lang="en-US" sz="2700" b="1" dirty="0">
                <a:solidFill>
                  <a:srgbClr val="0070C0"/>
                </a:solidFill>
                <a:latin typeface="Courier New" pitchFamily="49" charset="0"/>
                <a:cs typeface="Courier New" pitchFamily="49" charset="0"/>
              </a:rPr>
              <a:t> </a:t>
            </a:r>
            <a:r>
              <a:rPr lang="en-US" sz="2700" b="1" dirty="0">
                <a:solidFill>
                  <a:schemeClr val="tx1"/>
                </a:solidFill>
                <a:latin typeface="Courier New" pitchFamily="49" charset="0"/>
                <a:cs typeface="Courier New" pitchFamily="49" charset="0"/>
              </a:rPr>
              <a:t>value = 5;</a:t>
            </a:r>
          </a:p>
          <a:p>
            <a:pPr marL="438912" indent="-320040">
              <a:buClr>
                <a:schemeClr val="accent1"/>
              </a:buClr>
              <a:buSzPct val="80000"/>
              <a:defRPr/>
            </a:pPr>
            <a:r>
              <a:rPr lang="en-US" sz="2700" b="1" dirty="0">
                <a:solidFill>
                  <a:srgbClr val="0070C0"/>
                </a:solidFill>
                <a:latin typeface="Courier New" pitchFamily="49" charset="0"/>
                <a:cs typeface="Courier New" pitchFamily="49" charset="0"/>
              </a:rPr>
              <a:t>int </a:t>
            </a:r>
            <a:r>
              <a:rPr lang="en-US" sz="2700" b="1" dirty="0">
                <a:solidFill>
                  <a:schemeClr val="tx1"/>
                </a:solidFill>
                <a:latin typeface="Courier New" pitchFamily="49" charset="0"/>
                <a:cs typeface="Courier New" pitchFamily="49" charset="0"/>
              </a:rPr>
              <a:t>*pointer;</a:t>
            </a:r>
          </a:p>
          <a:p>
            <a:pPr marL="438912" indent="-320040">
              <a:buClr>
                <a:schemeClr val="accent1"/>
              </a:buClr>
              <a:buSzPct val="80000"/>
              <a:defRPr/>
            </a:pPr>
            <a:r>
              <a:rPr lang="en-US" sz="2700" b="1" dirty="0">
                <a:solidFill>
                  <a:schemeClr val="tx1"/>
                </a:solidFill>
                <a:latin typeface="Courier New" pitchFamily="49" charset="0"/>
                <a:cs typeface="Courier New" pitchFamily="49" charset="0"/>
              </a:rPr>
              <a:t>pointer = &amp;value; </a:t>
            </a:r>
            <a:r>
              <a:rPr lang="en-US" sz="2700" b="1" dirty="0">
                <a:solidFill>
                  <a:srgbClr val="00B050"/>
                </a:solidFill>
                <a:latin typeface="Courier New" pitchFamily="49" charset="0"/>
                <a:cs typeface="Courier New" pitchFamily="49" charset="0"/>
              </a:rPr>
              <a:t>// pointer has value's address</a:t>
            </a:r>
          </a:p>
        </p:txBody>
      </p:sp>
    </p:spTree>
    <p:extLst>
      <p:ext uri="{BB962C8B-B14F-4D97-AF65-F5344CB8AC3E}">
        <p14:creationId xmlns:p14="http://schemas.microsoft.com/office/powerpoint/2010/main" val="30652595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animBg="1"/>
    </p:bld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Dereference operator</a:t>
            </a:r>
          </a:p>
        </p:txBody>
      </p:sp>
      <p:sp>
        <p:nvSpPr>
          <p:cNvPr id="3" name="Content Placeholder 2"/>
          <p:cNvSpPr>
            <a:spLocks noGrp="1"/>
          </p:cNvSpPr>
          <p:nvPr>
            <p:ph idx="1"/>
          </p:nvPr>
        </p:nvSpPr>
        <p:spPr/>
        <p:txBody>
          <a:bodyPr/>
          <a:lstStyle/>
          <a:p>
            <a:r>
              <a:rPr lang="en-US" dirty="0"/>
              <a:t>The reference operator doesn't let you do much</a:t>
            </a:r>
          </a:p>
          <a:p>
            <a:r>
              <a:rPr lang="en-US" dirty="0"/>
              <a:t>You can get an address, but so what?</a:t>
            </a:r>
          </a:p>
          <a:p>
            <a:r>
              <a:rPr lang="en-US" dirty="0"/>
              <a:t>Using the dereference operator, you can read and write the contents of the address</a:t>
            </a:r>
          </a:p>
        </p:txBody>
      </p:sp>
      <p:sp>
        <p:nvSpPr>
          <p:cNvPr id="4" name="Content Placeholder 2"/>
          <p:cNvSpPr txBox="1">
            <a:spLocks/>
          </p:cNvSpPr>
          <p:nvPr/>
        </p:nvSpPr>
        <p:spPr>
          <a:xfrm>
            <a:off x="609600" y="3962400"/>
            <a:ext cx="10972800" cy="2438400"/>
          </a:xfrm>
          <a:prstGeom prst="rect">
            <a:avLst/>
          </a:prstGeom>
          <a:ln/>
        </p:spPr>
        <p:style>
          <a:lnRef idx="1">
            <a:schemeClr val="dk1"/>
          </a:lnRef>
          <a:fillRef idx="2">
            <a:schemeClr val="dk1"/>
          </a:fillRef>
          <a:effectRef idx="1">
            <a:schemeClr val="dk1"/>
          </a:effectRef>
          <a:fontRef idx="minor">
            <a:schemeClr val="dk1"/>
          </a:fontRef>
        </p:style>
        <p:txBody>
          <a:bodyPr vert="horz" lIns="54864" tIns="91440" rtlCol="0">
            <a:normAutofit/>
          </a:bodyPr>
          <a:lstStyle/>
          <a:p>
            <a:pPr marL="438912" indent="-320040">
              <a:buClr>
                <a:schemeClr val="accent1"/>
              </a:buClr>
              <a:buSzPct val="80000"/>
              <a:defRPr/>
            </a:pPr>
            <a:r>
              <a:rPr lang="en-US" sz="2700" b="1" dirty="0" err="1">
                <a:solidFill>
                  <a:srgbClr val="0070C0"/>
                </a:solidFill>
                <a:latin typeface="Courier New" pitchFamily="49" charset="0"/>
                <a:cs typeface="Courier New" pitchFamily="49" charset="0"/>
              </a:rPr>
              <a:t>int</a:t>
            </a:r>
            <a:r>
              <a:rPr lang="en-US" sz="2700" b="1" dirty="0">
                <a:solidFill>
                  <a:srgbClr val="0070C0"/>
                </a:solidFill>
                <a:latin typeface="Courier New" pitchFamily="49" charset="0"/>
                <a:cs typeface="Courier New" pitchFamily="49" charset="0"/>
              </a:rPr>
              <a:t> </a:t>
            </a:r>
            <a:r>
              <a:rPr lang="en-US" sz="2700" b="1" dirty="0">
                <a:solidFill>
                  <a:schemeClr val="tx1"/>
                </a:solidFill>
                <a:latin typeface="Courier New" pitchFamily="49" charset="0"/>
                <a:cs typeface="Courier New" pitchFamily="49" charset="0"/>
              </a:rPr>
              <a:t>value = 5;</a:t>
            </a:r>
          </a:p>
          <a:p>
            <a:pPr marL="438912" indent="-320040">
              <a:buClr>
                <a:schemeClr val="accent1"/>
              </a:buClr>
              <a:buSzPct val="80000"/>
              <a:defRPr/>
            </a:pPr>
            <a:r>
              <a:rPr lang="en-US" sz="2700" b="1" dirty="0" err="1">
                <a:solidFill>
                  <a:srgbClr val="0070C0"/>
                </a:solidFill>
                <a:latin typeface="Courier New" pitchFamily="49" charset="0"/>
                <a:cs typeface="Courier New" pitchFamily="49" charset="0"/>
              </a:rPr>
              <a:t>int</a:t>
            </a:r>
            <a:r>
              <a:rPr lang="en-US" sz="2700" b="1" dirty="0">
                <a:solidFill>
                  <a:schemeClr val="tx1"/>
                </a:solidFill>
                <a:latin typeface="Courier New" pitchFamily="49" charset="0"/>
                <a:cs typeface="Courier New" pitchFamily="49" charset="0"/>
              </a:rPr>
              <a:t>* pointer;</a:t>
            </a:r>
          </a:p>
          <a:p>
            <a:pPr marL="438912" indent="-320040">
              <a:buClr>
                <a:schemeClr val="accent1"/>
              </a:buClr>
              <a:buSzPct val="80000"/>
              <a:defRPr/>
            </a:pPr>
            <a:r>
              <a:rPr lang="en-US" sz="2700" b="1" dirty="0">
                <a:solidFill>
                  <a:schemeClr val="tx1"/>
                </a:solidFill>
                <a:latin typeface="Courier New" pitchFamily="49" charset="0"/>
                <a:cs typeface="Courier New" pitchFamily="49" charset="0"/>
              </a:rPr>
              <a:t>pointer = &amp;value;</a:t>
            </a:r>
          </a:p>
          <a:p>
            <a:pPr marL="438912" indent="-320040">
              <a:buClr>
                <a:schemeClr val="accent1"/>
              </a:buClr>
              <a:buSzPct val="80000"/>
              <a:defRPr/>
            </a:pPr>
            <a:r>
              <a:rPr lang="en-US" sz="2700" b="1" dirty="0" err="1">
                <a:solidFill>
                  <a:schemeClr val="tx1"/>
                </a:solidFill>
                <a:latin typeface="Courier New" pitchFamily="49" charset="0"/>
                <a:cs typeface="Courier New" pitchFamily="49" charset="0"/>
              </a:rPr>
              <a:t>printf</a:t>
            </a:r>
            <a:r>
              <a:rPr lang="en-US" sz="2700" b="1" dirty="0">
                <a:solidFill>
                  <a:schemeClr val="tx1"/>
                </a:solidFill>
                <a:latin typeface="Courier New" pitchFamily="49" charset="0"/>
                <a:cs typeface="Courier New" pitchFamily="49" charset="0"/>
              </a:rPr>
              <a:t>(</a:t>
            </a:r>
            <a:r>
              <a:rPr lang="en-US" sz="2700" b="1" dirty="0">
                <a:solidFill>
                  <a:srgbClr val="C00000"/>
                </a:solidFill>
                <a:latin typeface="Courier New" pitchFamily="49" charset="0"/>
                <a:cs typeface="Courier New" pitchFamily="49" charset="0"/>
              </a:rPr>
              <a:t>"%d"</a:t>
            </a:r>
            <a:r>
              <a:rPr lang="en-US" sz="2700" b="1" dirty="0">
                <a:solidFill>
                  <a:schemeClr val="tx1"/>
                </a:solidFill>
                <a:latin typeface="Courier New" pitchFamily="49" charset="0"/>
                <a:cs typeface="Courier New" pitchFamily="49" charset="0"/>
              </a:rPr>
              <a:t>, *pointer); </a:t>
            </a:r>
            <a:r>
              <a:rPr lang="en-US" sz="2700" b="1" dirty="0">
                <a:solidFill>
                  <a:srgbClr val="00B050"/>
                </a:solidFill>
                <a:latin typeface="Courier New" pitchFamily="49" charset="0"/>
                <a:cs typeface="Courier New" pitchFamily="49" charset="0"/>
              </a:rPr>
              <a:t>// prints 5</a:t>
            </a:r>
          </a:p>
          <a:p>
            <a:pPr marL="438912" indent="-320040">
              <a:buClr>
                <a:schemeClr val="accent1"/>
              </a:buClr>
              <a:buSzPct val="80000"/>
              <a:defRPr/>
            </a:pPr>
            <a:r>
              <a:rPr lang="en-US" sz="2700" b="1" dirty="0">
                <a:solidFill>
                  <a:schemeClr val="tx1"/>
                </a:solidFill>
                <a:latin typeface="Courier New" pitchFamily="49" charset="0"/>
                <a:cs typeface="Courier New" pitchFamily="49" charset="0"/>
              </a:rPr>
              <a:t>*pointer = 900; </a:t>
            </a:r>
            <a:r>
              <a:rPr lang="en-US" sz="2700" b="1" dirty="0">
                <a:solidFill>
                  <a:srgbClr val="00B050"/>
                </a:solidFill>
                <a:latin typeface="Courier New" pitchFamily="49" charset="0"/>
                <a:cs typeface="Courier New" pitchFamily="49" charset="0"/>
              </a:rPr>
              <a:t>// value just changed!</a:t>
            </a:r>
          </a:p>
        </p:txBody>
      </p:sp>
    </p:spTree>
    <p:extLst>
      <p:ext uri="{BB962C8B-B14F-4D97-AF65-F5344CB8AC3E}">
        <p14:creationId xmlns:p14="http://schemas.microsoft.com/office/powerpoint/2010/main" val="8542973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animBg="1"/>
    </p:bld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Aliasing</a:t>
            </a:r>
          </a:p>
        </p:txBody>
      </p:sp>
      <p:sp>
        <p:nvSpPr>
          <p:cNvPr id="3" name="Content Placeholder 2"/>
          <p:cNvSpPr>
            <a:spLocks noGrp="1"/>
          </p:cNvSpPr>
          <p:nvPr>
            <p:ph idx="1"/>
          </p:nvPr>
        </p:nvSpPr>
        <p:spPr>
          <a:xfrm>
            <a:off x="609600" y="1775193"/>
            <a:ext cx="10972800" cy="2187208"/>
          </a:xfrm>
        </p:spPr>
        <p:txBody>
          <a:bodyPr>
            <a:normAutofit fontScale="92500" lnSpcReduction="20000"/>
          </a:bodyPr>
          <a:lstStyle/>
          <a:p>
            <a:r>
              <a:rPr lang="en-US" dirty="0"/>
              <a:t>Java doesn't have pointers</a:t>
            </a:r>
          </a:p>
          <a:p>
            <a:pPr lvl="1"/>
            <a:r>
              <a:rPr lang="en-US" dirty="0"/>
              <a:t>But it does have references</a:t>
            </a:r>
          </a:p>
          <a:p>
            <a:pPr lvl="1"/>
            <a:r>
              <a:rPr lang="en-US" dirty="0"/>
              <a:t>Which are basically pointers that you can't do arithmetic on</a:t>
            </a:r>
          </a:p>
          <a:p>
            <a:r>
              <a:rPr lang="en-US" dirty="0"/>
              <a:t>Like Java, pointers allow us to do aliasing</a:t>
            </a:r>
          </a:p>
          <a:p>
            <a:pPr lvl="1"/>
            <a:r>
              <a:rPr lang="en-US" dirty="0"/>
              <a:t>Multiple names for the same thing</a:t>
            </a:r>
          </a:p>
        </p:txBody>
      </p:sp>
      <p:sp>
        <p:nvSpPr>
          <p:cNvPr id="4" name="Content Placeholder 2"/>
          <p:cNvSpPr txBox="1">
            <a:spLocks/>
          </p:cNvSpPr>
          <p:nvPr/>
        </p:nvSpPr>
        <p:spPr>
          <a:xfrm>
            <a:off x="609600" y="3962401"/>
            <a:ext cx="10972800" cy="2590799"/>
          </a:xfrm>
          <a:prstGeom prst="rect">
            <a:avLst/>
          </a:prstGeom>
          <a:ln/>
        </p:spPr>
        <p:style>
          <a:lnRef idx="1">
            <a:schemeClr val="dk1"/>
          </a:lnRef>
          <a:fillRef idx="2">
            <a:schemeClr val="dk1"/>
          </a:fillRef>
          <a:effectRef idx="1">
            <a:schemeClr val="dk1"/>
          </a:effectRef>
          <a:fontRef idx="minor">
            <a:schemeClr val="dk1"/>
          </a:fontRef>
        </p:style>
        <p:txBody>
          <a:bodyPr vert="horz" lIns="54864" tIns="91440" rtlCol="0">
            <a:normAutofit fontScale="92500" lnSpcReduction="10000"/>
          </a:bodyPr>
          <a:lstStyle/>
          <a:p>
            <a:pPr marL="438912" indent="-320040">
              <a:buClr>
                <a:schemeClr val="accent1"/>
              </a:buClr>
              <a:buSzPct val="80000"/>
              <a:defRPr/>
            </a:pPr>
            <a:r>
              <a:rPr lang="en-US" sz="2700" b="1" dirty="0" err="1">
                <a:solidFill>
                  <a:srgbClr val="0070C0"/>
                </a:solidFill>
                <a:latin typeface="Courier New" pitchFamily="49" charset="0"/>
                <a:cs typeface="Courier New" pitchFamily="49" charset="0"/>
              </a:rPr>
              <a:t>int</a:t>
            </a:r>
            <a:r>
              <a:rPr lang="en-US" sz="2700" b="1" dirty="0">
                <a:solidFill>
                  <a:srgbClr val="0070C0"/>
                </a:solidFill>
                <a:latin typeface="Courier New" pitchFamily="49" charset="0"/>
                <a:cs typeface="Courier New" pitchFamily="49" charset="0"/>
              </a:rPr>
              <a:t> </a:t>
            </a:r>
            <a:r>
              <a:rPr lang="en-US" sz="2700" b="1" dirty="0">
                <a:solidFill>
                  <a:schemeClr val="tx1"/>
                </a:solidFill>
                <a:latin typeface="Courier New" pitchFamily="49" charset="0"/>
                <a:cs typeface="Courier New" pitchFamily="49" charset="0"/>
              </a:rPr>
              <a:t>wombat = 10;</a:t>
            </a:r>
          </a:p>
          <a:p>
            <a:pPr marL="438912" indent="-320040">
              <a:buClr>
                <a:schemeClr val="accent1"/>
              </a:buClr>
              <a:buSzPct val="80000"/>
              <a:defRPr/>
            </a:pPr>
            <a:r>
              <a:rPr lang="en-US" sz="2700" b="1" dirty="0" err="1">
                <a:solidFill>
                  <a:srgbClr val="0070C0"/>
                </a:solidFill>
                <a:latin typeface="Courier New" pitchFamily="49" charset="0"/>
                <a:cs typeface="Courier New" pitchFamily="49" charset="0"/>
              </a:rPr>
              <a:t>int</a:t>
            </a:r>
            <a:r>
              <a:rPr lang="en-US" sz="2700" b="1" dirty="0">
                <a:solidFill>
                  <a:schemeClr val="tx1"/>
                </a:solidFill>
                <a:latin typeface="Courier New" pitchFamily="49" charset="0"/>
                <a:cs typeface="Courier New" pitchFamily="49" charset="0"/>
              </a:rPr>
              <a:t>* pointer1;</a:t>
            </a:r>
          </a:p>
          <a:p>
            <a:pPr marL="438912" indent="-320040">
              <a:buClr>
                <a:schemeClr val="accent1"/>
              </a:buClr>
              <a:buSzPct val="80000"/>
              <a:defRPr/>
            </a:pPr>
            <a:r>
              <a:rPr lang="en-US" sz="2700" b="1" dirty="0" err="1">
                <a:solidFill>
                  <a:srgbClr val="0070C0"/>
                </a:solidFill>
                <a:latin typeface="Courier New" pitchFamily="49" charset="0"/>
                <a:cs typeface="Courier New" pitchFamily="49" charset="0"/>
              </a:rPr>
              <a:t>int</a:t>
            </a:r>
            <a:r>
              <a:rPr lang="en-US" sz="2700" b="1" dirty="0">
                <a:solidFill>
                  <a:schemeClr val="tx1"/>
                </a:solidFill>
                <a:latin typeface="Courier New" pitchFamily="49" charset="0"/>
                <a:cs typeface="Courier New" pitchFamily="49" charset="0"/>
              </a:rPr>
              <a:t>* pointer2;</a:t>
            </a:r>
          </a:p>
          <a:p>
            <a:pPr marL="438912" indent="-320040">
              <a:buClr>
                <a:schemeClr val="accent1"/>
              </a:buClr>
              <a:buSzPct val="80000"/>
              <a:defRPr/>
            </a:pPr>
            <a:r>
              <a:rPr lang="en-US" sz="2700" b="1" dirty="0">
                <a:solidFill>
                  <a:schemeClr val="tx1"/>
                </a:solidFill>
                <a:latin typeface="Courier New" pitchFamily="49" charset="0"/>
                <a:cs typeface="Courier New" pitchFamily="49" charset="0"/>
              </a:rPr>
              <a:t>pointer1 = &amp;wombat;</a:t>
            </a:r>
          </a:p>
          <a:p>
            <a:pPr marL="438912" indent="-320040">
              <a:buClr>
                <a:schemeClr val="accent1"/>
              </a:buClr>
              <a:buSzPct val="80000"/>
              <a:defRPr/>
            </a:pPr>
            <a:r>
              <a:rPr lang="en-US" sz="2700" b="1" dirty="0">
                <a:solidFill>
                  <a:schemeClr val="tx1"/>
                </a:solidFill>
                <a:latin typeface="Courier New" pitchFamily="49" charset="0"/>
                <a:cs typeface="Courier New" pitchFamily="49" charset="0"/>
              </a:rPr>
              <a:t>pointer2 = pointer1;</a:t>
            </a:r>
          </a:p>
          <a:p>
            <a:pPr marL="438912" indent="-320040">
              <a:buClr>
                <a:schemeClr val="accent1"/>
              </a:buClr>
              <a:buSzPct val="80000"/>
              <a:defRPr/>
            </a:pPr>
            <a:r>
              <a:rPr lang="en-US" sz="2700" b="1" dirty="0">
                <a:solidFill>
                  <a:schemeClr val="tx1"/>
                </a:solidFill>
                <a:latin typeface="Courier New" pitchFamily="49" charset="0"/>
                <a:cs typeface="Courier New" pitchFamily="49" charset="0"/>
              </a:rPr>
              <a:t>*pointer1 = 7;</a:t>
            </a:r>
          </a:p>
          <a:p>
            <a:pPr marL="438912" indent="-320040">
              <a:buClr>
                <a:schemeClr val="accent1"/>
              </a:buClr>
              <a:buSzPct val="80000"/>
              <a:defRPr/>
            </a:pPr>
            <a:r>
              <a:rPr lang="en-US" sz="2700" b="1" dirty="0" err="1">
                <a:solidFill>
                  <a:schemeClr val="tx1"/>
                </a:solidFill>
                <a:latin typeface="Courier New" pitchFamily="49" charset="0"/>
                <a:cs typeface="Courier New" pitchFamily="49" charset="0"/>
              </a:rPr>
              <a:t>printf</a:t>
            </a:r>
            <a:r>
              <a:rPr lang="en-US" sz="2700" b="1" dirty="0">
                <a:solidFill>
                  <a:schemeClr val="tx1"/>
                </a:solidFill>
                <a:latin typeface="Courier New" pitchFamily="49" charset="0"/>
                <a:cs typeface="Courier New" pitchFamily="49" charset="0"/>
              </a:rPr>
              <a:t>(</a:t>
            </a:r>
            <a:r>
              <a:rPr lang="en-US" sz="2700" b="1" dirty="0">
                <a:solidFill>
                  <a:srgbClr val="C00000"/>
                </a:solidFill>
                <a:latin typeface="Courier New" pitchFamily="49" charset="0"/>
                <a:cs typeface="Courier New" pitchFamily="49" charset="0"/>
              </a:rPr>
              <a:t>"%d %d %d"</a:t>
            </a:r>
            <a:r>
              <a:rPr lang="en-US" sz="2700" b="1" dirty="0">
                <a:solidFill>
                  <a:schemeClr val="tx1"/>
                </a:solidFill>
                <a:latin typeface="Courier New" pitchFamily="49" charset="0"/>
                <a:cs typeface="Courier New" pitchFamily="49" charset="0"/>
              </a:rPr>
              <a:t>, wombat, *pointer1, *pointer2);</a:t>
            </a:r>
          </a:p>
        </p:txBody>
      </p:sp>
    </p:spTree>
    <p:extLst>
      <p:ext uri="{BB962C8B-B14F-4D97-AF65-F5344CB8AC3E}">
        <p14:creationId xmlns:p14="http://schemas.microsoft.com/office/powerpoint/2010/main" val="37229618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97A583-0CA4-4C88-A5F9-A890530B8308}"/>
              </a:ext>
            </a:extLst>
          </p:cNvPr>
          <p:cNvSpPr>
            <a:spLocks noGrp="1"/>
          </p:cNvSpPr>
          <p:nvPr>
            <p:ph type="title"/>
          </p:nvPr>
        </p:nvSpPr>
        <p:spPr/>
        <p:txBody>
          <a:bodyPr/>
          <a:lstStyle/>
          <a:p>
            <a:r>
              <a:rPr lang="en-US" dirty="0"/>
              <a:t>Review</a:t>
            </a:r>
          </a:p>
        </p:txBody>
      </p:sp>
      <p:sp>
        <p:nvSpPr>
          <p:cNvPr id="3" name="Text Placeholder 2">
            <a:extLst>
              <a:ext uri="{FF2B5EF4-FFF2-40B4-BE49-F238E27FC236}">
                <a16:creationId xmlns:a16="http://schemas.microsoft.com/office/drawing/2014/main" id="{CCFF50F0-5C9C-490E-BFDC-F1FC437B359F}"/>
              </a:ext>
            </a:extLst>
          </p:cNvPr>
          <p:cNvSpPr>
            <a:spLocks noGrp="1"/>
          </p:cNvSpPr>
          <p:nvPr>
            <p:ph type="body" idx="1"/>
          </p:nvPr>
        </p:nvSpPr>
        <p:spPr/>
        <p:txBody>
          <a:bodyPr/>
          <a:lstStyle/>
          <a:p>
            <a:endParaRPr lang="en-US"/>
          </a:p>
        </p:txBody>
      </p:sp>
    </p:spTree>
    <p:extLst>
      <p:ext uri="{BB962C8B-B14F-4D97-AF65-F5344CB8AC3E}">
        <p14:creationId xmlns:p14="http://schemas.microsoft.com/office/powerpoint/2010/main" val="4190703281"/>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Pointer arithmetic</a:t>
            </a:r>
          </a:p>
        </p:txBody>
      </p:sp>
      <p:sp>
        <p:nvSpPr>
          <p:cNvPr id="3" name="Content Placeholder 2"/>
          <p:cNvSpPr>
            <a:spLocks noGrp="1"/>
          </p:cNvSpPr>
          <p:nvPr>
            <p:ph idx="1"/>
          </p:nvPr>
        </p:nvSpPr>
        <p:spPr>
          <a:xfrm>
            <a:off x="609600" y="1775192"/>
            <a:ext cx="10972800" cy="2796809"/>
          </a:xfrm>
        </p:spPr>
        <p:txBody>
          <a:bodyPr>
            <a:normAutofit/>
          </a:bodyPr>
          <a:lstStyle/>
          <a:p>
            <a:r>
              <a:rPr lang="en-US" dirty="0"/>
              <a:t>One of the most powerful (and most dangerous) qualities of pointers in C is that you can take arbitrary offsets in memory</a:t>
            </a:r>
          </a:p>
          <a:p>
            <a:r>
              <a:rPr lang="en-US" dirty="0"/>
              <a:t>When you add to (or subtract from)  a pointer, it jumps the number of bytes in memory  of the size of the type it points to</a:t>
            </a:r>
          </a:p>
        </p:txBody>
      </p:sp>
      <p:sp>
        <p:nvSpPr>
          <p:cNvPr id="4" name="Content Placeholder 2"/>
          <p:cNvSpPr txBox="1">
            <a:spLocks/>
          </p:cNvSpPr>
          <p:nvPr/>
        </p:nvSpPr>
        <p:spPr>
          <a:xfrm>
            <a:off x="609600" y="3962400"/>
            <a:ext cx="10972800" cy="2514600"/>
          </a:xfrm>
          <a:prstGeom prst="rect">
            <a:avLst/>
          </a:prstGeom>
          <a:ln/>
        </p:spPr>
        <p:style>
          <a:lnRef idx="1">
            <a:schemeClr val="dk1"/>
          </a:lnRef>
          <a:fillRef idx="2">
            <a:schemeClr val="dk1"/>
          </a:fillRef>
          <a:effectRef idx="1">
            <a:schemeClr val="dk1"/>
          </a:effectRef>
          <a:fontRef idx="minor">
            <a:schemeClr val="dk1"/>
          </a:fontRef>
        </p:style>
        <p:txBody>
          <a:bodyPr vert="horz" lIns="54864" tIns="91440" rtlCol="0">
            <a:normAutofit lnSpcReduction="10000"/>
          </a:bodyPr>
          <a:lstStyle/>
          <a:p>
            <a:pPr marL="438912" indent="-320040">
              <a:buClr>
                <a:schemeClr val="accent1"/>
              </a:buClr>
              <a:buSzPct val="80000"/>
              <a:defRPr/>
            </a:pPr>
            <a:r>
              <a:rPr lang="en-US" sz="2700" b="1" dirty="0" err="1">
                <a:solidFill>
                  <a:srgbClr val="0070C0"/>
                </a:solidFill>
                <a:latin typeface="Courier New" pitchFamily="49" charset="0"/>
                <a:cs typeface="Courier New" pitchFamily="49" charset="0"/>
              </a:rPr>
              <a:t>int</a:t>
            </a:r>
            <a:r>
              <a:rPr lang="en-US" sz="2700" b="1" dirty="0">
                <a:solidFill>
                  <a:srgbClr val="0070C0"/>
                </a:solidFill>
                <a:latin typeface="Courier New" pitchFamily="49" charset="0"/>
                <a:cs typeface="Courier New" pitchFamily="49" charset="0"/>
              </a:rPr>
              <a:t> </a:t>
            </a:r>
            <a:r>
              <a:rPr lang="en-US" sz="2700" b="1" dirty="0">
                <a:solidFill>
                  <a:schemeClr val="tx1"/>
                </a:solidFill>
                <a:latin typeface="Courier New" pitchFamily="49" charset="0"/>
                <a:cs typeface="Courier New" pitchFamily="49" charset="0"/>
              </a:rPr>
              <a:t>a = 10;</a:t>
            </a:r>
            <a:endParaRPr lang="en-US" sz="2700" b="1" dirty="0">
              <a:solidFill>
                <a:srgbClr val="0070C0"/>
              </a:solidFill>
              <a:latin typeface="Courier New" pitchFamily="49" charset="0"/>
              <a:cs typeface="Courier New" pitchFamily="49" charset="0"/>
            </a:endParaRPr>
          </a:p>
          <a:p>
            <a:pPr marL="438912" indent="-320040">
              <a:buClr>
                <a:schemeClr val="accent1"/>
              </a:buClr>
              <a:buSzPct val="80000"/>
              <a:defRPr/>
            </a:pPr>
            <a:r>
              <a:rPr lang="en-US" sz="2700" b="1" dirty="0" err="1">
                <a:solidFill>
                  <a:srgbClr val="0070C0"/>
                </a:solidFill>
                <a:latin typeface="Courier New" pitchFamily="49" charset="0"/>
                <a:cs typeface="Courier New" pitchFamily="49" charset="0"/>
              </a:rPr>
              <a:t>int</a:t>
            </a:r>
            <a:r>
              <a:rPr lang="en-US" sz="2700" b="1" dirty="0">
                <a:solidFill>
                  <a:srgbClr val="0070C0"/>
                </a:solidFill>
                <a:latin typeface="Courier New" pitchFamily="49" charset="0"/>
                <a:cs typeface="Courier New" pitchFamily="49" charset="0"/>
              </a:rPr>
              <a:t> </a:t>
            </a:r>
            <a:r>
              <a:rPr lang="en-US" sz="2700" b="1" dirty="0">
                <a:solidFill>
                  <a:schemeClr val="tx1"/>
                </a:solidFill>
                <a:latin typeface="Courier New" pitchFamily="49" charset="0"/>
                <a:cs typeface="Courier New" pitchFamily="49" charset="0"/>
              </a:rPr>
              <a:t>b = 20;</a:t>
            </a:r>
          </a:p>
          <a:p>
            <a:pPr marL="438912" indent="-320040">
              <a:buClr>
                <a:schemeClr val="accent1"/>
              </a:buClr>
              <a:buSzPct val="80000"/>
              <a:defRPr/>
            </a:pPr>
            <a:r>
              <a:rPr lang="en-US" sz="2700" b="1" dirty="0" err="1">
                <a:solidFill>
                  <a:srgbClr val="0070C0"/>
                </a:solidFill>
                <a:latin typeface="Courier New" pitchFamily="49" charset="0"/>
                <a:cs typeface="Courier New" pitchFamily="49" charset="0"/>
              </a:rPr>
              <a:t>int</a:t>
            </a:r>
            <a:r>
              <a:rPr lang="en-US" sz="2700" b="1" dirty="0">
                <a:solidFill>
                  <a:srgbClr val="0070C0"/>
                </a:solidFill>
                <a:latin typeface="Courier New" pitchFamily="49" charset="0"/>
                <a:cs typeface="Courier New" pitchFamily="49" charset="0"/>
              </a:rPr>
              <a:t> </a:t>
            </a:r>
            <a:r>
              <a:rPr lang="en-US" sz="2700" b="1" dirty="0">
                <a:solidFill>
                  <a:schemeClr val="tx1"/>
                </a:solidFill>
                <a:latin typeface="Courier New" pitchFamily="49" charset="0"/>
                <a:cs typeface="Courier New" pitchFamily="49" charset="0"/>
              </a:rPr>
              <a:t>c = 30;</a:t>
            </a:r>
          </a:p>
          <a:p>
            <a:pPr marL="438912" indent="-320040">
              <a:buClr>
                <a:schemeClr val="accent1"/>
              </a:buClr>
              <a:buSzPct val="80000"/>
              <a:defRPr/>
            </a:pPr>
            <a:r>
              <a:rPr lang="en-US" sz="2700" b="1" dirty="0" err="1">
                <a:solidFill>
                  <a:srgbClr val="0070C0"/>
                </a:solidFill>
                <a:latin typeface="Courier New" pitchFamily="49" charset="0"/>
                <a:cs typeface="Courier New" pitchFamily="49" charset="0"/>
              </a:rPr>
              <a:t>int</a:t>
            </a:r>
            <a:r>
              <a:rPr lang="en-US" sz="2700" b="1" dirty="0">
                <a:solidFill>
                  <a:schemeClr val="tx1"/>
                </a:solidFill>
                <a:latin typeface="Courier New" pitchFamily="49" charset="0"/>
                <a:cs typeface="Courier New" pitchFamily="49" charset="0"/>
              </a:rPr>
              <a:t>* value = &amp;b;</a:t>
            </a:r>
          </a:p>
          <a:p>
            <a:pPr marL="438912" indent="-320040">
              <a:buClr>
                <a:schemeClr val="accent1"/>
              </a:buClr>
              <a:buSzPct val="80000"/>
              <a:defRPr/>
            </a:pPr>
            <a:r>
              <a:rPr lang="en-US" sz="2700" b="1" dirty="0">
                <a:solidFill>
                  <a:schemeClr val="tx1"/>
                </a:solidFill>
                <a:latin typeface="Courier New" pitchFamily="49" charset="0"/>
                <a:cs typeface="Courier New" pitchFamily="49" charset="0"/>
              </a:rPr>
              <a:t>value++;</a:t>
            </a:r>
          </a:p>
          <a:p>
            <a:pPr marL="438912" indent="-320040">
              <a:buClr>
                <a:schemeClr val="accent1"/>
              </a:buClr>
              <a:buSzPct val="80000"/>
              <a:defRPr/>
            </a:pPr>
            <a:r>
              <a:rPr lang="en-US" sz="2700" b="1" dirty="0" err="1">
                <a:solidFill>
                  <a:schemeClr val="tx1"/>
                </a:solidFill>
                <a:latin typeface="Courier New" pitchFamily="49" charset="0"/>
                <a:cs typeface="Courier New" pitchFamily="49" charset="0"/>
              </a:rPr>
              <a:t>printf</a:t>
            </a:r>
            <a:r>
              <a:rPr lang="en-US" sz="2700" b="1" dirty="0">
                <a:solidFill>
                  <a:schemeClr val="tx1"/>
                </a:solidFill>
                <a:latin typeface="Courier New" pitchFamily="49" charset="0"/>
                <a:cs typeface="Courier New" pitchFamily="49" charset="0"/>
              </a:rPr>
              <a:t>(</a:t>
            </a:r>
            <a:r>
              <a:rPr lang="en-US" sz="2700" b="1" dirty="0">
                <a:solidFill>
                  <a:srgbClr val="C00000"/>
                </a:solidFill>
                <a:latin typeface="Courier New" pitchFamily="49" charset="0"/>
                <a:cs typeface="Courier New" pitchFamily="49" charset="0"/>
              </a:rPr>
              <a:t>"%d"</a:t>
            </a:r>
            <a:r>
              <a:rPr lang="en-US" sz="2700" b="1" dirty="0">
                <a:solidFill>
                  <a:schemeClr val="tx1"/>
                </a:solidFill>
                <a:latin typeface="Courier New" pitchFamily="49" charset="0"/>
                <a:cs typeface="Courier New" pitchFamily="49" charset="0"/>
              </a:rPr>
              <a:t>, *value); </a:t>
            </a:r>
            <a:r>
              <a:rPr lang="en-US" sz="2700" b="1" dirty="0">
                <a:solidFill>
                  <a:srgbClr val="00B050"/>
                </a:solidFill>
                <a:latin typeface="Courier New" pitchFamily="49" charset="0"/>
                <a:cs typeface="Courier New" pitchFamily="49" charset="0"/>
              </a:rPr>
              <a:t>// What does it print?</a:t>
            </a:r>
          </a:p>
        </p:txBody>
      </p:sp>
    </p:spTree>
    <p:extLst>
      <p:ext uri="{BB962C8B-B14F-4D97-AF65-F5344CB8AC3E}">
        <p14:creationId xmlns:p14="http://schemas.microsoft.com/office/powerpoint/2010/main" val="10446051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animBg="1"/>
    </p:bld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Arrays are pointers too</a:t>
            </a:r>
          </a:p>
        </p:txBody>
      </p:sp>
      <p:sp>
        <p:nvSpPr>
          <p:cNvPr id="3" name="Content Placeholder 2"/>
          <p:cNvSpPr>
            <a:spLocks noGrp="1"/>
          </p:cNvSpPr>
          <p:nvPr>
            <p:ph idx="1"/>
          </p:nvPr>
        </p:nvSpPr>
        <p:spPr>
          <a:xfrm>
            <a:off x="609600" y="1775192"/>
            <a:ext cx="10972800" cy="2111009"/>
          </a:xfrm>
        </p:spPr>
        <p:txBody>
          <a:bodyPr>
            <a:normAutofit lnSpcReduction="10000"/>
          </a:bodyPr>
          <a:lstStyle/>
          <a:p>
            <a:r>
              <a:rPr lang="en-US" dirty="0"/>
              <a:t>An array </a:t>
            </a:r>
            <a:r>
              <a:rPr lang="en-US" b="1" dirty="0"/>
              <a:t>is</a:t>
            </a:r>
            <a:r>
              <a:rPr lang="en-US" dirty="0"/>
              <a:t> a pointer</a:t>
            </a:r>
          </a:p>
          <a:p>
            <a:pPr lvl="1"/>
            <a:r>
              <a:rPr lang="en-US" dirty="0"/>
              <a:t>It is pre-allocated a fixed amount of memory to point to</a:t>
            </a:r>
          </a:p>
          <a:p>
            <a:pPr lvl="1"/>
            <a:r>
              <a:rPr lang="en-US" dirty="0"/>
              <a:t>You can't make it point at something else</a:t>
            </a:r>
          </a:p>
          <a:p>
            <a:r>
              <a:rPr lang="en-US" dirty="0"/>
              <a:t>For this reason, you can assign an array directly to a pointer</a:t>
            </a:r>
          </a:p>
        </p:txBody>
      </p:sp>
      <p:sp>
        <p:nvSpPr>
          <p:cNvPr id="4" name="Content Placeholder 2"/>
          <p:cNvSpPr txBox="1">
            <a:spLocks/>
          </p:cNvSpPr>
          <p:nvPr/>
        </p:nvSpPr>
        <p:spPr>
          <a:xfrm>
            <a:off x="609600" y="3886200"/>
            <a:ext cx="10972800" cy="2667000"/>
          </a:xfrm>
          <a:prstGeom prst="rect">
            <a:avLst/>
          </a:prstGeom>
          <a:ln/>
        </p:spPr>
        <p:style>
          <a:lnRef idx="1">
            <a:schemeClr val="dk1"/>
          </a:lnRef>
          <a:fillRef idx="2">
            <a:schemeClr val="dk1"/>
          </a:fillRef>
          <a:effectRef idx="1">
            <a:schemeClr val="dk1"/>
          </a:effectRef>
          <a:fontRef idx="minor">
            <a:schemeClr val="dk1"/>
          </a:fontRef>
        </p:style>
        <p:txBody>
          <a:bodyPr vert="horz" lIns="54864" tIns="91440" rtlCol="0">
            <a:normAutofit fontScale="92500" lnSpcReduction="10000"/>
          </a:bodyPr>
          <a:lstStyle/>
          <a:p>
            <a:pPr marL="438912" indent="-320040">
              <a:buClr>
                <a:schemeClr val="accent1"/>
              </a:buClr>
              <a:buSzPct val="80000"/>
              <a:defRPr/>
            </a:pPr>
            <a:r>
              <a:rPr lang="en-US" sz="2700" b="1" dirty="0" err="1">
                <a:solidFill>
                  <a:srgbClr val="0070C0"/>
                </a:solidFill>
                <a:latin typeface="Courier New" pitchFamily="49" charset="0"/>
                <a:cs typeface="Courier New" pitchFamily="49" charset="0"/>
              </a:rPr>
              <a:t>int</a:t>
            </a:r>
            <a:r>
              <a:rPr lang="en-US" sz="2700" b="1" dirty="0">
                <a:solidFill>
                  <a:srgbClr val="0070C0"/>
                </a:solidFill>
                <a:latin typeface="Courier New" pitchFamily="49" charset="0"/>
                <a:cs typeface="Courier New" pitchFamily="49" charset="0"/>
              </a:rPr>
              <a:t> </a:t>
            </a:r>
            <a:r>
              <a:rPr lang="en-US" sz="2700" b="1" dirty="0">
                <a:solidFill>
                  <a:schemeClr val="tx1"/>
                </a:solidFill>
                <a:latin typeface="Courier New" pitchFamily="49" charset="0"/>
                <a:cs typeface="Courier New" pitchFamily="49" charset="0"/>
              </a:rPr>
              <a:t>numbers[] = {3, 5, 7, 11, 13};</a:t>
            </a:r>
          </a:p>
          <a:p>
            <a:pPr marL="438912" indent="-320040">
              <a:buClr>
                <a:schemeClr val="accent1"/>
              </a:buClr>
              <a:buSzPct val="80000"/>
              <a:defRPr/>
            </a:pPr>
            <a:r>
              <a:rPr lang="en-US" sz="2700" b="1" dirty="0" err="1">
                <a:solidFill>
                  <a:srgbClr val="0070C0"/>
                </a:solidFill>
                <a:latin typeface="Courier New" pitchFamily="49" charset="0"/>
                <a:cs typeface="Courier New" pitchFamily="49" charset="0"/>
              </a:rPr>
              <a:t>int</a:t>
            </a:r>
            <a:r>
              <a:rPr lang="en-US" sz="2700" b="1" dirty="0">
                <a:solidFill>
                  <a:schemeClr val="tx1"/>
                </a:solidFill>
                <a:latin typeface="Courier New" pitchFamily="49" charset="0"/>
                <a:cs typeface="Courier New" pitchFamily="49" charset="0"/>
              </a:rPr>
              <a:t>* value;</a:t>
            </a:r>
          </a:p>
          <a:p>
            <a:pPr marL="438912" indent="-320040">
              <a:buClr>
                <a:schemeClr val="accent1"/>
              </a:buClr>
              <a:buSzPct val="80000"/>
              <a:defRPr/>
            </a:pPr>
            <a:endParaRPr lang="en-US" sz="2700" b="1" dirty="0">
              <a:solidFill>
                <a:schemeClr val="tx1"/>
              </a:solidFill>
              <a:latin typeface="Courier New" pitchFamily="49" charset="0"/>
              <a:cs typeface="Courier New" pitchFamily="49" charset="0"/>
            </a:endParaRPr>
          </a:p>
          <a:p>
            <a:pPr marL="438912" indent="-320040">
              <a:buClr>
                <a:schemeClr val="accent1"/>
              </a:buClr>
              <a:buSzPct val="80000"/>
              <a:defRPr/>
            </a:pPr>
            <a:r>
              <a:rPr lang="en-US" sz="2700" b="1" dirty="0">
                <a:solidFill>
                  <a:schemeClr val="tx1"/>
                </a:solidFill>
                <a:latin typeface="Courier New" pitchFamily="49" charset="0"/>
                <a:cs typeface="Courier New" pitchFamily="49" charset="0"/>
              </a:rPr>
              <a:t>value = numbers;</a:t>
            </a:r>
          </a:p>
          <a:p>
            <a:pPr marL="438912" indent="-320040">
              <a:buClr>
                <a:schemeClr val="accent1"/>
              </a:buClr>
              <a:buSzPct val="80000"/>
              <a:defRPr/>
            </a:pPr>
            <a:r>
              <a:rPr lang="en-US" sz="2700" b="1" dirty="0">
                <a:solidFill>
                  <a:schemeClr val="tx1"/>
                </a:solidFill>
                <a:latin typeface="Courier New" pitchFamily="49" charset="0"/>
                <a:cs typeface="Courier New" pitchFamily="49" charset="0"/>
              </a:rPr>
              <a:t>value = &amp;numbers[0]; </a:t>
            </a:r>
            <a:r>
              <a:rPr lang="en-US" sz="2700" b="1" dirty="0">
                <a:solidFill>
                  <a:srgbClr val="00B050"/>
                </a:solidFill>
                <a:latin typeface="Courier New" pitchFamily="49" charset="0"/>
                <a:cs typeface="Courier New" pitchFamily="49" charset="0"/>
              </a:rPr>
              <a:t>// Exactly equivalent</a:t>
            </a:r>
          </a:p>
          <a:p>
            <a:pPr marL="438912" indent="-320040">
              <a:buClr>
                <a:schemeClr val="accent1"/>
              </a:buClr>
              <a:buSzPct val="80000"/>
              <a:defRPr/>
            </a:pPr>
            <a:endParaRPr lang="en-US" sz="2700" b="1" dirty="0">
              <a:solidFill>
                <a:schemeClr val="tx1"/>
              </a:solidFill>
              <a:latin typeface="Courier New" pitchFamily="49" charset="0"/>
              <a:cs typeface="Courier New" pitchFamily="49" charset="0"/>
            </a:endParaRPr>
          </a:p>
          <a:p>
            <a:pPr marL="438912" indent="-320040">
              <a:buClr>
                <a:schemeClr val="accent1"/>
              </a:buClr>
              <a:buSzPct val="80000"/>
              <a:defRPr/>
            </a:pPr>
            <a:r>
              <a:rPr lang="en-US" sz="2700" b="1" dirty="0">
                <a:solidFill>
                  <a:schemeClr val="tx1"/>
                </a:solidFill>
                <a:latin typeface="Courier New" pitchFamily="49" charset="0"/>
                <a:cs typeface="Courier New" pitchFamily="49" charset="0"/>
              </a:rPr>
              <a:t>value = &amp;numbers; </a:t>
            </a:r>
            <a:r>
              <a:rPr lang="en-US" sz="2700" b="1" dirty="0">
                <a:solidFill>
                  <a:srgbClr val="00B050"/>
                </a:solidFill>
                <a:latin typeface="Courier New" pitchFamily="49" charset="0"/>
                <a:cs typeface="Courier New" pitchFamily="49" charset="0"/>
              </a:rPr>
              <a:t>// What about this?</a:t>
            </a:r>
          </a:p>
          <a:p>
            <a:pPr marL="438912" indent="-320040">
              <a:buClr>
                <a:schemeClr val="accent1"/>
              </a:buClr>
              <a:buSzPct val="80000"/>
              <a:defRPr/>
            </a:pPr>
            <a:endParaRPr lang="en-US" sz="2700" b="1" dirty="0">
              <a:solidFill>
                <a:schemeClr val="tx1"/>
              </a:solidFill>
              <a:latin typeface="Courier New" pitchFamily="49" charset="0"/>
              <a:cs typeface="Courier New" pitchFamily="49" charset="0"/>
            </a:endParaRPr>
          </a:p>
        </p:txBody>
      </p:sp>
    </p:spTree>
    <p:extLst>
      <p:ext uri="{BB962C8B-B14F-4D97-AF65-F5344CB8AC3E}">
        <p14:creationId xmlns:p14="http://schemas.microsoft.com/office/powerpoint/2010/main" val="28310697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animBg="1"/>
    </p:bld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Surprisingly, pointers are arrays too</a:t>
            </a:r>
          </a:p>
        </p:txBody>
      </p:sp>
      <p:sp>
        <p:nvSpPr>
          <p:cNvPr id="3" name="Content Placeholder 2"/>
          <p:cNvSpPr>
            <a:spLocks noGrp="1"/>
          </p:cNvSpPr>
          <p:nvPr>
            <p:ph idx="1"/>
          </p:nvPr>
        </p:nvSpPr>
        <p:spPr/>
        <p:txBody>
          <a:bodyPr/>
          <a:lstStyle/>
          <a:p>
            <a:r>
              <a:rPr lang="en-US" dirty="0"/>
              <a:t>Well, no, they aren't</a:t>
            </a:r>
          </a:p>
          <a:p>
            <a:r>
              <a:rPr lang="en-US" dirty="0"/>
              <a:t>But you can still use array subscript notation (</a:t>
            </a:r>
            <a:r>
              <a:rPr lang="en-US" b="1" dirty="0">
                <a:latin typeface="Courier New" pitchFamily="49" charset="0"/>
                <a:cs typeface="Courier New" pitchFamily="49" charset="0"/>
              </a:rPr>
              <a:t>[]</a:t>
            </a:r>
            <a:r>
              <a:rPr lang="en-US" dirty="0"/>
              <a:t>) to read and write the contents of offsets from an initial pointer</a:t>
            </a:r>
          </a:p>
          <a:p>
            <a:endParaRPr lang="en-US" dirty="0"/>
          </a:p>
        </p:txBody>
      </p:sp>
      <p:sp>
        <p:nvSpPr>
          <p:cNvPr id="4" name="Content Placeholder 2"/>
          <p:cNvSpPr txBox="1">
            <a:spLocks/>
          </p:cNvSpPr>
          <p:nvPr/>
        </p:nvSpPr>
        <p:spPr>
          <a:xfrm>
            <a:off x="609600" y="3505200"/>
            <a:ext cx="10972800" cy="2667000"/>
          </a:xfrm>
          <a:prstGeom prst="rect">
            <a:avLst/>
          </a:prstGeom>
          <a:ln/>
        </p:spPr>
        <p:style>
          <a:lnRef idx="1">
            <a:schemeClr val="dk1"/>
          </a:lnRef>
          <a:fillRef idx="2">
            <a:schemeClr val="dk1"/>
          </a:fillRef>
          <a:effectRef idx="1">
            <a:schemeClr val="dk1"/>
          </a:effectRef>
          <a:fontRef idx="minor">
            <a:schemeClr val="dk1"/>
          </a:fontRef>
        </p:style>
        <p:txBody>
          <a:bodyPr vert="horz" lIns="54864" tIns="91440" rtlCol="0">
            <a:normAutofit/>
          </a:bodyPr>
          <a:lstStyle/>
          <a:p>
            <a:pPr marL="438912" indent="-320040">
              <a:buClr>
                <a:schemeClr val="accent1"/>
              </a:buClr>
              <a:buSzPct val="80000"/>
              <a:defRPr/>
            </a:pPr>
            <a:r>
              <a:rPr lang="en-US" sz="2700" b="1" dirty="0" err="1">
                <a:solidFill>
                  <a:srgbClr val="0070C0"/>
                </a:solidFill>
                <a:latin typeface="Courier New" pitchFamily="49" charset="0"/>
                <a:cs typeface="Courier New" pitchFamily="49" charset="0"/>
              </a:rPr>
              <a:t>int</a:t>
            </a:r>
            <a:r>
              <a:rPr lang="en-US" sz="2700" b="1" dirty="0">
                <a:solidFill>
                  <a:srgbClr val="0070C0"/>
                </a:solidFill>
                <a:latin typeface="Courier New" pitchFamily="49" charset="0"/>
                <a:cs typeface="Courier New" pitchFamily="49" charset="0"/>
              </a:rPr>
              <a:t> </a:t>
            </a:r>
            <a:r>
              <a:rPr lang="en-US" sz="2700" b="1" dirty="0">
                <a:solidFill>
                  <a:schemeClr val="tx1"/>
                </a:solidFill>
                <a:latin typeface="Courier New" pitchFamily="49" charset="0"/>
                <a:cs typeface="Courier New" pitchFamily="49" charset="0"/>
              </a:rPr>
              <a:t>numbers[] = {3, 5, 7, 11, 13};</a:t>
            </a:r>
          </a:p>
          <a:p>
            <a:pPr marL="438912" indent="-320040">
              <a:buClr>
                <a:schemeClr val="accent1"/>
              </a:buClr>
              <a:buSzPct val="80000"/>
              <a:defRPr/>
            </a:pPr>
            <a:r>
              <a:rPr lang="en-US" sz="2700" b="1" dirty="0" err="1">
                <a:solidFill>
                  <a:srgbClr val="0070C0"/>
                </a:solidFill>
                <a:latin typeface="Courier New" pitchFamily="49" charset="0"/>
                <a:cs typeface="Courier New" pitchFamily="49" charset="0"/>
              </a:rPr>
              <a:t>int</a:t>
            </a:r>
            <a:r>
              <a:rPr lang="en-US" sz="2700" b="1" dirty="0">
                <a:solidFill>
                  <a:schemeClr val="tx1"/>
                </a:solidFill>
                <a:latin typeface="Courier New" pitchFamily="49" charset="0"/>
                <a:cs typeface="Courier New" pitchFamily="49" charset="0"/>
              </a:rPr>
              <a:t>* value = numbers;</a:t>
            </a:r>
          </a:p>
          <a:p>
            <a:pPr marL="438912" indent="-320040">
              <a:buClr>
                <a:schemeClr val="accent1"/>
              </a:buClr>
              <a:buSzPct val="80000"/>
              <a:defRPr/>
            </a:pPr>
            <a:endParaRPr lang="en-US" sz="2700" b="1" dirty="0">
              <a:solidFill>
                <a:schemeClr val="tx1"/>
              </a:solidFill>
              <a:latin typeface="Courier New" pitchFamily="49" charset="0"/>
              <a:cs typeface="Courier New" pitchFamily="49" charset="0"/>
            </a:endParaRPr>
          </a:p>
          <a:p>
            <a:pPr marL="438912" indent="-320040">
              <a:buClr>
                <a:schemeClr val="accent1"/>
              </a:buClr>
              <a:buSzPct val="80000"/>
              <a:defRPr/>
            </a:pPr>
            <a:r>
              <a:rPr lang="en-US" sz="2700" b="1" dirty="0" err="1">
                <a:solidFill>
                  <a:schemeClr val="tx1"/>
                </a:solidFill>
                <a:latin typeface="Courier New" pitchFamily="49" charset="0"/>
                <a:cs typeface="Courier New" pitchFamily="49" charset="0"/>
              </a:rPr>
              <a:t>printf</a:t>
            </a:r>
            <a:r>
              <a:rPr lang="en-US" sz="2700" b="1" dirty="0">
                <a:solidFill>
                  <a:schemeClr val="tx1"/>
                </a:solidFill>
                <a:latin typeface="Courier New" pitchFamily="49" charset="0"/>
                <a:cs typeface="Courier New" pitchFamily="49" charset="0"/>
              </a:rPr>
              <a:t>(</a:t>
            </a:r>
            <a:r>
              <a:rPr lang="en-US" sz="2700" b="1" dirty="0">
                <a:solidFill>
                  <a:srgbClr val="C00000"/>
                </a:solidFill>
                <a:latin typeface="Courier New" pitchFamily="49" charset="0"/>
                <a:cs typeface="Courier New" pitchFamily="49" charset="0"/>
              </a:rPr>
              <a:t>"%d"</a:t>
            </a:r>
            <a:r>
              <a:rPr lang="en-US" sz="2700" b="1" dirty="0">
                <a:solidFill>
                  <a:schemeClr val="tx1"/>
                </a:solidFill>
                <a:latin typeface="Courier New" pitchFamily="49" charset="0"/>
                <a:cs typeface="Courier New" pitchFamily="49" charset="0"/>
              </a:rPr>
              <a:t>, value[3] );     </a:t>
            </a:r>
            <a:r>
              <a:rPr lang="en-US" sz="2700" b="1" dirty="0">
                <a:solidFill>
                  <a:srgbClr val="00B050"/>
                </a:solidFill>
                <a:latin typeface="Courier New" pitchFamily="49" charset="0"/>
                <a:cs typeface="Courier New" pitchFamily="49" charset="0"/>
              </a:rPr>
              <a:t>// prints 11</a:t>
            </a:r>
          </a:p>
          <a:p>
            <a:pPr marL="438912" indent="-320040">
              <a:buClr>
                <a:schemeClr val="accent1"/>
              </a:buClr>
              <a:buSzPct val="80000"/>
              <a:defRPr/>
            </a:pPr>
            <a:r>
              <a:rPr lang="en-US" sz="2700" b="1" dirty="0" err="1">
                <a:solidFill>
                  <a:schemeClr val="tx1"/>
                </a:solidFill>
                <a:latin typeface="Courier New" pitchFamily="49" charset="0"/>
                <a:cs typeface="Courier New" pitchFamily="49" charset="0"/>
              </a:rPr>
              <a:t>printf</a:t>
            </a:r>
            <a:r>
              <a:rPr lang="en-US" sz="2700" b="1" dirty="0">
                <a:solidFill>
                  <a:schemeClr val="tx1"/>
                </a:solidFill>
                <a:latin typeface="Courier New" pitchFamily="49" charset="0"/>
                <a:cs typeface="Courier New" pitchFamily="49" charset="0"/>
              </a:rPr>
              <a:t>(</a:t>
            </a:r>
            <a:r>
              <a:rPr lang="en-US" sz="2700" b="1" dirty="0">
                <a:solidFill>
                  <a:srgbClr val="C00000"/>
                </a:solidFill>
                <a:latin typeface="Courier New" pitchFamily="49" charset="0"/>
                <a:cs typeface="Courier New" pitchFamily="49" charset="0"/>
              </a:rPr>
              <a:t>"%d"</a:t>
            </a:r>
            <a:r>
              <a:rPr lang="en-US" sz="2700" b="1" dirty="0">
                <a:solidFill>
                  <a:schemeClr val="tx1"/>
                </a:solidFill>
                <a:latin typeface="Courier New" pitchFamily="49" charset="0"/>
                <a:cs typeface="Courier New" pitchFamily="49" charset="0"/>
              </a:rPr>
              <a:t>, *(value + 3) ); </a:t>
            </a:r>
            <a:r>
              <a:rPr lang="en-US" sz="2700" b="1" dirty="0">
                <a:solidFill>
                  <a:srgbClr val="00B050"/>
                </a:solidFill>
                <a:latin typeface="Courier New" pitchFamily="49" charset="0"/>
                <a:cs typeface="Courier New" pitchFamily="49" charset="0"/>
              </a:rPr>
              <a:t>// prints 11</a:t>
            </a:r>
          </a:p>
          <a:p>
            <a:pPr marL="438912" indent="-320040">
              <a:buClr>
                <a:schemeClr val="accent1"/>
              </a:buClr>
              <a:buSzPct val="80000"/>
              <a:defRPr/>
            </a:pPr>
            <a:r>
              <a:rPr lang="en-US" sz="2700" b="1" dirty="0">
                <a:solidFill>
                  <a:schemeClr val="tx1"/>
                </a:solidFill>
                <a:latin typeface="Courier New" pitchFamily="49" charset="0"/>
                <a:cs typeface="Courier New" pitchFamily="49" charset="0"/>
              </a:rPr>
              <a:t>value[4] = 19; </a:t>
            </a:r>
            <a:r>
              <a:rPr lang="en-US" sz="2700" b="1" dirty="0">
                <a:solidFill>
                  <a:srgbClr val="00B050"/>
                </a:solidFill>
                <a:latin typeface="Courier New" pitchFamily="49" charset="0"/>
                <a:cs typeface="Courier New" pitchFamily="49" charset="0"/>
              </a:rPr>
              <a:t>// changes 13 to 19</a:t>
            </a:r>
          </a:p>
        </p:txBody>
      </p:sp>
    </p:spTree>
    <p:extLst>
      <p:ext uri="{BB962C8B-B14F-4D97-AF65-F5344CB8AC3E}">
        <p14:creationId xmlns:p14="http://schemas.microsoft.com/office/powerpoint/2010/main" val="35751922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animBg="1"/>
    </p:bld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Courier New" pitchFamily="49" charset="0"/>
                <a:cs typeface="Courier New" pitchFamily="49" charset="0"/>
              </a:rPr>
              <a:t>void</a:t>
            </a:r>
            <a:r>
              <a:rPr lang="en-US" dirty="0"/>
              <a:t> pointers</a:t>
            </a:r>
          </a:p>
        </p:txBody>
      </p:sp>
      <p:sp>
        <p:nvSpPr>
          <p:cNvPr id="3" name="Content Placeholder 2"/>
          <p:cNvSpPr>
            <a:spLocks noGrp="1"/>
          </p:cNvSpPr>
          <p:nvPr>
            <p:ph idx="1"/>
          </p:nvPr>
        </p:nvSpPr>
        <p:spPr>
          <a:xfrm>
            <a:off x="609600" y="1775192"/>
            <a:ext cx="10972800" cy="3177809"/>
          </a:xfrm>
        </p:spPr>
        <p:txBody>
          <a:bodyPr>
            <a:normAutofit/>
          </a:bodyPr>
          <a:lstStyle/>
          <a:p>
            <a:r>
              <a:rPr lang="en-US" dirty="0"/>
              <a:t>What if you don't know what you're going to point at?</a:t>
            </a:r>
          </a:p>
          <a:p>
            <a:r>
              <a:rPr lang="en-US" dirty="0"/>
              <a:t>You can use a </a:t>
            </a:r>
            <a:r>
              <a:rPr lang="en-US" b="1" dirty="0">
                <a:latin typeface="Courier New" pitchFamily="49" charset="0"/>
                <a:cs typeface="Courier New" pitchFamily="49" charset="0"/>
              </a:rPr>
              <a:t>void*</a:t>
            </a:r>
            <a:r>
              <a:rPr lang="en-US" dirty="0"/>
              <a:t>, which is an address to…something!</a:t>
            </a:r>
          </a:p>
          <a:p>
            <a:r>
              <a:rPr lang="en-US" dirty="0"/>
              <a:t>You have to cast it to another kind of pointer to use it</a:t>
            </a:r>
          </a:p>
          <a:p>
            <a:r>
              <a:rPr lang="en-US" dirty="0"/>
              <a:t>You can't do pointer arithmetic on it</a:t>
            </a:r>
          </a:p>
          <a:p>
            <a:r>
              <a:rPr lang="en-US" dirty="0"/>
              <a:t>It's not useful very often</a:t>
            </a:r>
          </a:p>
        </p:txBody>
      </p:sp>
      <p:sp>
        <p:nvSpPr>
          <p:cNvPr id="4" name="Content Placeholder 2"/>
          <p:cNvSpPr txBox="1">
            <a:spLocks/>
          </p:cNvSpPr>
          <p:nvPr/>
        </p:nvSpPr>
        <p:spPr>
          <a:xfrm>
            <a:off x="609600" y="4419600"/>
            <a:ext cx="10972800" cy="1981200"/>
          </a:xfrm>
          <a:prstGeom prst="rect">
            <a:avLst/>
          </a:prstGeom>
          <a:ln/>
        </p:spPr>
        <p:style>
          <a:lnRef idx="1">
            <a:schemeClr val="dk1"/>
          </a:lnRef>
          <a:fillRef idx="2">
            <a:schemeClr val="dk1"/>
          </a:fillRef>
          <a:effectRef idx="1">
            <a:schemeClr val="dk1"/>
          </a:effectRef>
          <a:fontRef idx="minor">
            <a:schemeClr val="dk1"/>
          </a:fontRef>
        </p:style>
        <p:txBody>
          <a:bodyPr vert="horz" lIns="54864" tIns="91440" rtlCol="0" anchor="ctr">
            <a:normAutofit/>
          </a:bodyPr>
          <a:lstStyle/>
          <a:p>
            <a:pPr marL="438912" indent="-320040">
              <a:buClr>
                <a:schemeClr val="accent1"/>
              </a:buClr>
              <a:buSzPct val="80000"/>
              <a:defRPr/>
            </a:pPr>
            <a:r>
              <a:rPr lang="en-US" sz="2700" b="1" dirty="0">
                <a:solidFill>
                  <a:srgbClr val="0070C0"/>
                </a:solidFill>
                <a:latin typeface="Courier New" pitchFamily="49" charset="0"/>
                <a:cs typeface="Courier New" pitchFamily="49" charset="0"/>
              </a:rPr>
              <a:t>char </a:t>
            </a:r>
            <a:r>
              <a:rPr lang="en-US" sz="2700" b="1" dirty="0">
                <a:solidFill>
                  <a:schemeClr val="tx1"/>
                </a:solidFill>
                <a:latin typeface="Courier New" pitchFamily="49" charset="0"/>
                <a:cs typeface="Courier New" pitchFamily="49" charset="0"/>
              </a:rPr>
              <a:t>s[] = </a:t>
            </a:r>
            <a:r>
              <a:rPr lang="en-US" sz="2700" b="1" dirty="0">
                <a:solidFill>
                  <a:srgbClr val="C00000"/>
                </a:solidFill>
                <a:latin typeface="Courier New" pitchFamily="49" charset="0"/>
                <a:cs typeface="Courier New" pitchFamily="49" charset="0"/>
              </a:rPr>
              <a:t>"Hello World!"</a:t>
            </a:r>
            <a:r>
              <a:rPr lang="en-US" sz="2700" b="1" dirty="0">
                <a:solidFill>
                  <a:schemeClr val="tx1"/>
                </a:solidFill>
                <a:latin typeface="Courier New" pitchFamily="49" charset="0"/>
                <a:cs typeface="Courier New" pitchFamily="49" charset="0"/>
              </a:rPr>
              <a:t>;</a:t>
            </a:r>
            <a:endParaRPr lang="en-US" sz="2700" b="1" dirty="0">
              <a:solidFill>
                <a:srgbClr val="00B050"/>
              </a:solidFill>
              <a:latin typeface="Courier New" pitchFamily="49" charset="0"/>
              <a:cs typeface="Courier New" pitchFamily="49" charset="0"/>
            </a:endParaRPr>
          </a:p>
          <a:p>
            <a:pPr marL="438912" indent="-320040">
              <a:buClr>
                <a:schemeClr val="accent1"/>
              </a:buClr>
              <a:buSzPct val="80000"/>
              <a:defRPr/>
            </a:pPr>
            <a:r>
              <a:rPr lang="en-US" sz="2700" b="1" dirty="0">
                <a:solidFill>
                  <a:srgbClr val="0070C0"/>
                </a:solidFill>
                <a:latin typeface="Courier New" pitchFamily="49" charset="0"/>
                <a:cs typeface="Courier New" pitchFamily="49" charset="0"/>
              </a:rPr>
              <a:t>void</a:t>
            </a:r>
            <a:r>
              <a:rPr lang="en-US" sz="2700" b="1" dirty="0">
                <a:solidFill>
                  <a:schemeClr val="tx1"/>
                </a:solidFill>
                <a:latin typeface="Courier New" pitchFamily="49" charset="0"/>
                <a:cs typeface="Courier New" pitchFamily="49" charset="0"/>
              </a:rPr>
              <a:t>* address = s; </a:t>
            </a:r>
          </a:p>
          <a:p>
            <a:pPr marL="438912" indent="-320040">
              <a:buClr>
                <a:schemeClr val="accent1"/>
              </a:buClr>
              <a:buSzPct val="80000"/>
              <a:defRPr/>
            </a:pPr>
            <a:r>
              <a:rPr lang="en-US" sz="2700" b="1" dirty="0">
                <a:solidFill>
                  <a:srgbClr val="0070C0"/>
                </a:solidFill>
                <a:latin typeface="Courier New" pitchFamily="49" charset="0"/>
                <a:cs typeface="Courier New" pitchFamily="49" charset="0"/>
              </a:rPr>
              <a:t>int</a:t>
            </a:r>
            <a:r>
              <a:rPr lang="en-US" sz="2700" b="1" dirty="0">
                <a:solidFill>
                  <a:schemeClr val="tx1"/>
                </a:solidFill>
                <a:latin typeface="Courier New" pitchFamily="49" charset="0"/>
                <a:cs typeface="Courier New" pitchFamily="49" charset="0"/>
              </a:rPr>
              <a:t>* thingy = (</a:t>
            </a:r>
            <a:r>
              <a:rPr lang="en-US" sz="2700" b="1" dirty="0">
                <a:solidFill>
                  <a:srgbClr val="0070C0"/>
                </a:solidFill>
                <a:latin typeface="Courier New" pitchFamily="49" charset="0"/>
                <a:cs typeface="Courier New" pitchFamily="49" charset="0"/>
              </a:rPr>
              <a:t>int</a:t>
            </a:r>
            <a:r>
              <a:rPr lang="en-US" sz="2700" b="1" dirty="0">
                <a:solidFill>
                  <a:schemeClr val="tx1"/>
                </a:solidFill>
                <a:latin typeface="Courier New" pitchFamily="49" charset="0"/>
                <a:cs typeface="Courier New" pitchFamily="49" charset="0"/>
              </a:rPr>
              <a:t>*)address; </a:t>
            </a:r>
            <a:r>
              <a:rPr lang="en-US" sz="2700" b="1" dirty="0">
                <a:solidFill>
                  <a:srgbClr val="00B050"/>
                </a:solidFill>
                <a:latin typeface="Courier New" pitchFamily="49" charset="0"/>
                <a:cs typeface="Courier New" pitchFamily="49" charset="0"/>
              </a:rPr>
              <a:t>// Uh-oh</a:t>
            </a:r>
          </a:p>
          <a:p>
            <a:pPr marL="438912" indent="-320040">
              <a:buClr>
                <a:schemeClr val="accent1"/>
              </a:buClr>
              <a:buSzPct val="80000"/>
              <a:defRPr/>
            </a:pPr>
            <a:r>
              <a:rPr lang="en-US" sz="2700" b="1" dirty="0" err="1">
                <a:solidFill>
                  <a:schemeClr val="tx1"/>
                </a:solidFill>
                <a:latin typeface="Courier New" pitchFamily="49" charset="0"/>
                <a:cs typeface="Courier New" pitchFamily="49" charset="0"/>
              </a:rPr>
              <a:t>printf</a:t>
            </a:r>
            <a:r>
              <a:rPr lang="en-US" sz="2700" b="1" dirty="0">
                <a:solidFill>
                  <a:schemeClr val="tx1"/>
                </a:solidFill>
                <a:latin typeface="Courier New" pitchFamily="49" charset="0"/>
                <a:cs typeface="Courier New" pitchFamily="49" charset="0"/>
              </a:rPr>
              <a:t>(</a:t>
            </a:r>
            <a:r>
              <a:rPr lang="en-US" sz="2700" b="1" dirty="0">
                <a:solidFill>
                  <a:srgbClr val="C00000"/>
                </a:solidFill>
                <a:latin typeface="Courier New" pitchFamily="49" charset="0"/>
                <a:cs typeface="Courier New" pitchFamily="49" charset="0"/>
              </a:rPr>
              <a:t>"%d\n"</a:t>
            </a:r>
            <a:r>
              <a:rPr lang="en-US" sz="2700" b="1" dirty="0">
                <a:solidFill>
                  <a:schemeClr val="tx1"/>
                </a:solidFill>
                <a:latin typeface="Courier New" pitchFamily="49" charset="0"/>
                <a:cs typeface="Courier New" pitchFamily="49" charset="0"/>
              </a:rPr>
              <a:t>, *thingy);</a:t>
            </a:r>
          </a:p>
        </p:txBody>
      </p:sp>
    </p:spTree>
    <p:extLst>
      <p:ext uri="{BB962C8B-B14F-4D97-AF65-F5344CB8AC3E}">
        <p14:creationId xmlns:p14="http://schemas.microsoft.com/office/powerpoint/2010/main" val="8165677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animBg="1"/>
    </p:bld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Functions that can change arguments</a:t>
            </a:r>
          </a:p>
        </p:txBody>
      </p:sp>
      <p:sp>
        <p:nvSpPr>
          <p:cNvPr id="3" name="Content Placeholder 2"/>
          <p:cNvSpPr>
            <a:spLocks noGrp="1"/>
          </p:cNvSpPr>
          <p:nvPr>
            <p:ph idx="1"/>
          </p:nvPr>
        </p:nvSpPr>
        <p:spPr/>
        <p:txBody>
          <a:bodyPr/>
          <a:lstStyle/>
          <a:p>
            <a:r>
              <a:rPr lang="en-US" dirty="0"/>
              <a:t>In general, data is passed </a:t>
            </a:r>
            <a:r>
              <a:rPr lang="en-US" b="1" dirty="0"/>
              <a:t>by value</a:t>
            </a:r>
          </a:p>
          <a:p>
            <a:r>
              <a:rPr lang="en-US" dirty="0"/>
              <a:t>This means that a variable cannot be changed for the function that calls it</a:t>
            </a:r>
          </a:p>
          <a:p>
            <a:r>
              <a:rPr lang="en-US" dirty="0"/>
              <a:t>Usually, that's good, since we don't have to worry about functions screwing up our data</a:t>
            </a:r>
          </a:p>
          <a:p>
            <a:r>
              <a:rPr lang="en-US" dirty="0"/>
              <a:t>It's annoying if we need a function to return more than one thing, though</a:t>
            </a:r>
          </a:p>
          <a:p>
            <a:r>
              <a:rPr lang="en-US" dirty="0"/>
              <a:t>Passing a pointer is equivalent to passing the original data </a:t>
            </a:r>
            <a:r>
              <a:rPr lang="en-US" b="1" dirty="0"/>
              <a:t>by reference</a:t>
            </a:r>
          </a:p>
        </p:txBody>
      </p:sp>
    </p:spTree>
    <p:extLst>
      <p:ext uri="{BB962C8B-B14F-4D97-AF65-F5344CB8AC3E}">
        <p14:creationId xmlns:p14="http://schemas.microsoft.com/office/powerpoint/2010/main" val="42110648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Example</a:t>
            </a:r>
          </a:p>
        </p:txBody>
      </p:sp>
      <p:sp>
        <p:nvSpPr>
          <p:cNvPr id="3" name="Content Placeholder 2"/>
          <p:cNvSpPr>
            <a:spLocks noGrp="1"/>
          </p:cNvSpPr>
          <p:nvPr>
            <p:ph idx="1"/>
          </p:nvPr>
        </p:nvSpPr>
        <p:spPr/>
        <p:txBody>
          <a:bodyPr/>
          <a:lstStyle/>
          <a:p>
            <a:r>
              <a:rPr lang="en-US" dirty="0"/>
              <a:t>Let's imagine a function that can change the values of its arguments</a:t>
            </a:r>
          </a:p>
        </p:txBody>
      </p:sp>
      <p:sp>
        <p:nvSpPr>
          <p:cNvPr id="4" name="Content Placeholder 2"/>
          <p:cNvSpPr txBox="1">
            <a:spLocks/>
          </p:cNvSpPr>
          <p:nvPr/>
        </p:nvSpPr>
        <p:spPr>
          <a:xfrm>
            <a:off x="609600" y="2971800"/>
            <a:ext cx="10972800" cy="3276600"/>
          </a:xfrm>
          <a:prstGeom prst="rect">
            <a:avLst/>
          </a:prstGeom>
          <a:ln/>
        </p:spPr>
        <p:style>
          <a:lnRef idx="1">
            <a:schemeClr val="dk1"/>
          </a:lnRef>
          <a:fillRef idx="2">
            <a:schemeClr val="dk1"/>
          </a:fillRef>
          <a:effectRef idx="1">
            <a:schemeClr val="dk1"/>
          </a:effectRef>
          <a:fontRef idx="minor">
            <a:schemeClr val="dk1"/>
          </a:fontRef>
        </p:style>
        <p:txBody>
          <a:bodyPr vert="horz" lIns="54864" tIns="91440" rtlCol="0">
            <a:normAutofit fontScale="92500" lnSpcReduction="10000"/>
          </a:bodyPr>
          <a:lstStyle/>
          <a:p>
            <a:pPr marL="438912" indent="-320040">
              <a:buClr>
                <a:schemeClr val="accent1"/>
              </a:buClr>
              <a:buSzPct val="80000"/>
              <a:defRPr/>
            </a:pPr>
            <a:r>
              <a:rPr lang="en-US" sz="2700" b="1" dirty="0">
                <a:solidFill>
                  <a:srgbClr val="0070C0"/>
                </a:solidFill>
                <a:latin typeface="Courier New" pitchFamily="49" charset="0"/>
                <a:cs typeface="Courier New" pitchFamily="49" charset="0"/>
              </a:rPr>
              <a:t>void </a:t>
            </a:r>
            <a:r>
              <a:rPr lang="en-US" sz="2700" b="1" dirty="0" err="1">
                <a:solidFill>
                  <a:schemeClr val="tx1"/>
                </a:solidFill>
                <a:latin typeface="Courier New" pitchFamily="49" charset="0"/>
                <a:cs typeface="Courier New" pitchFamily="49" charset="0"/>
              </a:rPr>
              <a:t>swapIfOutOfOrder</a:t>
            </a:r>
            <a:r>
              <a:rPr lang="en-US" sz="2700" b="1" dirty="0">
                <a:solidFill>
                  <a:schemeClr val="tx1"/>
                </a:solidFill>
                <a:latin typeface="Courier New" pitchFamily="49" charset="0"/>
                <a:cs typeface="Courier New" pitchFamily="49" charset="0"/>
              </a:rPr>
              <a:t> (</a:t>
            </a:r>
            <a:r>
              <a:rPr lang="en-US" sz="2700" b="1" dirty="0">
                <a:solidFill>
                  <a:srgbClr val="0070C0"/>
                </a:solidFill>
                <a:latin typeface="Courier New" pitchFamily="49" charset="0"/>
                <a:cs typeface="Courier New" pitchFamily="49" charset="0"/>
              </a:rPr>
              <a:t>int </a:t>
            </a:r>
            <a:r>
              <a:rPr lang="en-US" sz="2700" b="1" dirty="0">
                <a:solidFill>
                  <a:schemeClr val="tx1"/>
                </a:solidFill>
                <a:latin typeface="Courier New" pitchFamily="49" charset="0"/>
                <a:cs typeface="Courier New" pitchFamily="49" charset="0"/>
              </a:rPr>
              <a:t>*a, </a:t>
            </a:r>
            <a:r>
              <a:rPr lang="en-US" sz="2700" b="1" dirty="0">
                <a:solidFill>
                  <a:srgbClr val="0070C0"/>
                </a:solidFill>
                <a:latin typeface="Courier New" pitchFamily="49" charset="0"/>
                <a:cs typeface="Courier New" pitchFamily="49" charset="0"/>
              </a:rPr>
              <a:t>int </a:t>
            </a:r>
            <a:r>
              <a:rPr lang="en-US" sz="2700" b="1" dirty="0">
                <a:solidFill>
                  <a:schemeClr val="tx1"/>
                </a:solidFill>
                <a:latin typeface="Courier New" pitchFamily="49" charset="0"/>
                <a:cs typeface="Courier New" pitchFamily="49" charset="0"/>
              </a:rPr>
              <a:t>*b)</a:t>
            </a:r>
          </a:p>
          <a:p>
            <a:pPr marL="438912" indent="-320040">
              <a:buClr>
                <a:schemeClr val="accent1"/>
              </a:buClr>
              <a:buSzPct val="80000"/>
              <a:defRPr/>
            </a:pPr>
            <a:r>
              <a:rPr lang="en-US" sz="2700" b="1" dirty="0">
                <a:solidFill>
                  <a:schemeClr val="tx1"/>
                </a:solidFill>
                <a:latin typeface="Courier New" pitchFamily="49" charset="0"/>
                <a:cs typeface="Courier New" pitchFamily="49" charset="0"/>
              </a:rPr>
              <a:t>{</a:t>
            </a:r>
          </a:p>
          <a:p>
            <a:pPr marL="438912" indent="-320040">
              <a:buClr>
                <a:schemeClr val="accent1"/>
              </a:buClr>
              <a:buSzPct val="80000"/>
              <a:defRPr/>
            </a:pPr>
            <a:r>
              <a:rPr lang="en-US" sz="2700" b="1" dirty="0">
                <a:solidFill>
                  <a:srgbClr val="0070C0"/>
                </a:solidFill>
                <a:latin typeface="Courier New" pitchFamily="49" charset="0"/>
                <a:cs typeface="Courier New" pitchFamily="49" charset="0"/>
              </a:rPr>
              <a:t>	if </a:t>
            </a:r>
            <a:r>
              <a:rPr lang="en-US" sz="2700" b="1" dirty="0">
                <a:solidFill>
                  <a:schemeClr val="tx1"/>
                </a:solidFill>
                <a:latin typeface="Courier New" pitchFamily="49" charset="0"/>
                <a:cs typeface="Courier New" pitchFamily="49" charset="0"/>
              </a:rPr>
              <a:t>(*a &gt; *b)</a:t>
            </a:r>
          </a:p>
          <a:p>
            <a:pPr marL="438912" indent="-320040">
              <a:buClr>
                <a:schemeClr val="accent1"/>
              </a:buClr>
              <a:buSzPct val="80000"/>
              <a:defRPr/>
            </a:pPr>
            <a:r>
              <a:rPr lang="en-US" sz="2700" b="1" dirty="0">
                <a:solidFill>
                  <a:schemeClr val="tx1"/>
                </a:solidFill>
                <a:latin typeface="Courier New" pitchFamily="49" charset="0"/>
                <a:cs typeface="Courier New" pitchFamily="49" charset="0"/>
              </a:rPr>
              <a:t>	  {</a:t>
            </a:r>
          </a:p>
          <a:p>
            <a:pPr marL="438912" indent="-320040">
              <a:buClr>
                <a:schemeClr val="accent1"/>
              </a:buClr>
              <a:buSzPct val="80000"/>
              <a:defRPr/>
            </a:pPr>
            <a:r>
              <a:rPr lang="en-US" sz="2700" b="1" dirty="0">
                <a:solidFill>
                  <a:schemeClr val="tx1"/>
                </a:solidFill>
                <a:latin typeface="Courier New" pitchFamily="49" charset="0"/>
                <a:cs typeface="Courier New" pitchFamily="49" charset="0"/>
              </a:rPr>
              <a:t>		  </a:t>
            </a:r>
            <a:r>
              <a:rPr lang="en-US" sz="2700" b="1" dirty="0">
                <a:solidFill>
                  <a:srgbClr val="0070C0"/>
                </a:solidFill>
                <a:latin typeface="Courier New" pitchFamily="49" charset="0"/>
                <a:cs typeface="Courier New" pitchFamily="49" charset="0"/>
              </a:rPr>
              <a:t>int </a:t>
            </a:r>
            <a:r>
              <a:rPr lang="en-US" sz="2700" b="1" dirty="0">
                <a:solidFill>
                  <a:schemeClr val="tx1"/>
                </a:solidFill>
                <a:latin typeface="Courier New" pitchFamily="49" charset="0"/>
                <a:cs typeface="Courier New" pitchFamily="49" charset="0"/>
              </a:rPr>
              <a:t>temp = *a;</a:t>
            </a:r>
          </a:p>
          <a:p>
            <a:pPr marL="438912" indent="-320040">
              <a:buClr>
                <a:schemeClr val="accent1"/>
              </a:buClr>
              <a:buSzPct val="80000"/>
              <a:defRPr/>
            </a:pPr>
            <a:r>
              <a:rPr lang="en-US" sz="2700" b="1" dirty="0">
                <a:solidFill>
                  <a:schemeClr val="tx1"/>
                </a:solidFill>
                <a:latin typeface="Courier New" pitchFamily="49" charset="0"/>
                <a:cs typeface="Courier New" pitchFamily="49" charset="0"/>
              </a:rPr>
              <a:t>		  *a = *b;</a:t>
            </a:r>
          </a:p>
          <a:p>
            <a:pPr marL="438912" indent="-320040">
              <a:buClr>
                <a:schemeClr val="accent1"/>
              </a:buClr>
              <a:buSzPct val="80000"/>
              <a:defRPr/>
            </a:pPr>
            <a:r>
              <a:rPr lang="en-US" sz="2700" b="1" dirty="0">
                <a:solidFill>
                  <a:schemeClr val="tx1"/>
                </a:solidFill>
                <a:latin typeface="Courier New" pitchFamily="49" charset="0"/>
                <a:cs typeface="Courier New" pitchFamily="49" charset="0"/>
              </a:rPr>
              <a:t>		  *b = temp;		</a:t>
            </a:r>
          </a:p>
          <a:p>
            <a:pPr marL="438912" indent="-320040">
              <a:buClr>
                <a:schemeClr val="accent1"/>
              </a:buClr>
              <a:buSzPct val="80000"/>
              <a:defRPr/>
            </a:pPr>
            <a:r>
              <a:rPr lang="en-US" sz="2700" b="1" dirty="0">
                <a:solidFill>
                  <a:schemeClr val="tx1"/>
                </a:solidFill>
                <a:latin typeface="Courier New" pitchFamily="49" charset="0"/>
                <a:cs typeface="Courier New" pitchFamily="49" charset="0"/>
              </a:rPr>
              <a:t>	  }</a:t>
            </a:r>
          </a:p>
          <a:p>
            <a:pPr marL="438912" indent="-320040">
              <a:buClr>
                <a:schemeClr val="accent1"/>
              </a:buClr>
              <a:buSzPct val="80000"/>
              <a:defRPr/>
            </a:pPr>
            <a:r>
              <a:rPr lang="en-US" sz="2700" b="1" dirty="0">
                <a:solidFill>
                  <a:schemeClr val="tx1"/>
                </a:solidFill>
                <a:latin typeface="Courier New" pitchFamily="49" charset="0"/>
                <a:cs typeface="Courier New" pitchFamily="49" charset="0"/>
              </a:rPr>
              <a:t>}</a:t>
            </a:r>
          </a:p>
          <a:p>
            <a:pPr marL="438912" indent="-320040">
              <a:buClr>
                <a:schemeClr val="accent1"/>
              </a:buClr>
              <a:buSzPct val="80000"/>
              <a:defRPr/>
            </a:pPr>
            <a:endParaRPr lang="en-US" sz="2700" b="1" dirty="0">
              <a:solidFill>
                <a:schemeClr val="tx1"/>
              </a:solidFill>
              <a:latin typeface="Courier New" pitchFamily="49" charset="0"/>
              <a:cs typeface="Courier New" pitchFamily="49" charset="0"/>
            </a:endParaRPr>
          </a:p>
        </p:txBody>
      </p:sp>
    </p:spTree>
    <p:extLst>
      <p:ext uri="{BB962C8B-B14F-4D97-AF65-F5344CB8AC3E}">
        <p14:creationId xmlns:p14="http://schemas.microsoft.com/office/powerpoint/2010/main" val="13833987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animBg="1"/>
    </p:bld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How do you call such a function?</a:t>
            </a:r>
          </a:p>
        </p:txBody>
      </p:sp>
      <p:sp>
        <p:nvSpPr>
          <p:cNvPr id="3" name="Content Placeholder 2"/>
          <p:cNvSpPr>
            <a:spLocks noGrp="1"/>
          </p:cNvSpPr>
          <p:nvPr>
            <p:ph idx="1"/>
          </p:nvPr>
        </p:nvSpPr>
        <p:spPr>
          <a:xfrm>
            <a:off x="609600" y="1775192"/>
            <a:ext cx="10972800" cy="4016009"/>
          </a:xfrm>
        </p:spPr>
        <p:txBody>
          <a:bodyPr>
            <a:normAutofit lnSpcReduction="10000"/>
          </a:bodyPr>
          <a:lstStyle/>
          <a:p>
            <a:r>
              <a:rPr lang="en-US" dirty="0"/>
              <a:t>You have to pass the addresses (pointers) of the variables directly</a:t>
            </a:r>
          </a:p>
          <a:p>
            <a:endParaRPr lang="en-US" dirty="0"/>
          </a:p>
          <a:p>
            <a:endParaRPr lang="en-US" dirty="0"/>
          </a:p>
          <a:p>
            <a:endParaRPr lang="en-US" dirty="0"/>
          </a:p>
          <a:p>
            <a:endParaRPr lang="en-US" dirty="0"/>
          </a:p>
          <a:p>
            <a:r>
              <a:rPr lang="en-US" dirty="0"/>
              <a:t>With normal parameters, you can pass a variable or a literal</a:t>
            </a:r>
          </a:p>
          <a:p>
            <a:r>
              <a:rPr lang="en-US" dirty="0"/>
              <a:t>However, you </a:t>
            </a:r>
            <a:r>
              <a:rPr lang="en-US" b="1" dirty="0"/>
              <a:t>cannot</a:t>
            </a:r>
            <a:r>
              <a:rPr lang="en-US" dirty="0"/>
              <a:t> pass a reference to a literal</a:t>
            </a:r>
          </a:p>
        </p:txBody>
      </p:sp>
      <p:sp>
        <p:nvSpPr>
          <p:cNvPr id="4" name="Content Placeholder 2"/>
          <p:cNvSpPr txBox="1">
            <a:spLocks/>
          </p:cNvSpPr>
          <p:nvPr/>
        </p:nvSpPr>
        <p:spPr>
          <a:xfrm>
            <a:off x="609600" y="2819400"/>
            <a:ext cx="10972800" cy="1524000"/>
          </a:xfrm>
          <a:prstGeom prst="rect">
            <a:avLst/>
          </a:prstGeom>
          <a:ln/>
        </p:spPr>
        <p:style>
          <a:lnRef idx="1">
            <a:schemeClr val="dk1"/>
          </a:lnRef>
          <a:fillRef idx="2">
            <a:schemeClr val="dk1"/>
          </a:fillRef>
          <a:effectRef idx="1">
            <a:schemeClr val="dk1"/>
          </a:effectRef>
          <a:fontRef idx="minor">
            <a:schemeClr val="dk1"/>
          </a:fontRef>
        </p:style>
        <p:txBody>
          <a:bodyPr vert="horz" lIns="54864" tIns="91440" rtlCol="0">
            <a:normAutofit/>
          </a:bodyPr>
          <a:lstStyle/>
          <a:p>
            <a:pPr marL="438912" indent="-320040">
              <a:buClr>
                <a:schemeClr val="accent1"/>
              </a:buClr>
              <a:buSzPct val="80000"/>
              <a:defRPr/>
            </a:pPr>
            <a:r>
              <a:rPr lang="en-US" sz="2700" b="1" dirty="0" err="1">
                <a:solidFill>
                  <a:srgbClr val="0070C0"/>
                </a:solidFill>
                <a:latin typeface="Courier New" pitchFamily="49" charset="0"/>
                <a:cs typeface="Courier New" pitchFamily="49" charset="0"/>
              </a:rPr>
              <a:t>int</a:t>
            </a:r>
            <a:r>
              <a:rPr lang="en-US" sz="2700" b="1" dirty="0">
                <a:solidFill>
                  <a:schemeClr val="tx1"/>
                </a:solidFill>
                <a:latin typeface="Courier New" pitchFamily="49" charset="0"/>
                <a:cs typeface="Courier New" pitchFamily="49" charset="0"/>
              </a:rPr>
              <a:t> x = 5;</a:t>
            </a:r>
          </a:p>
          <a:p>
            <a:pPr marL="438912" indent="-320040">
              <a:buClr>
                <a:schemeClr val="accent1"/>
              </a:buClr>
              <a:buSzPct val="80000"/>
              <a:defRPr/>
            </a:pPr>
            <a:r>
              <a:rPr lang="en-US" sz="2700" b="1" dirty="0" err="1">
                <a:solidFill>
                  <a:srgbClr val="0070C0"/>
                </a:solidFill>
                <a:latin typeface="Courier New" pitchFamily="49" charset="0"/>
                <a:cs typeface="Courier New" pitchFamily="49" charset="0"/>
              </a:rPr>
              <a:t>int</a:t>
            </a:r>
            <a:r>
              <a:rPr lang="en-US" sz="2700" b="1" dirty="0">
                <a:solidFill>
                  <a:srgbClr val="0070C0"/>
                </a:solidFill>
                <a:latin typeface="Courier New" pitchFamily="49" charset="0"/>
                <a:cs typeface="Courier New" pitchFamily="49" charset="0"/>
              </a:rPr>
              <a:t> </a:t>
            </a:r>
            <a:r>
              <a:rPr lang="en-US" sz="2700" b="1" dirty="0">
                <a:solidFill>
                  <a:schemeClr val="tx1"/>
                </a:solidFill>
                <a:latin typeface="Courier New" pitchFamily="49" charset="0"/>
                <a:cs typeface="Courier New" pitchFamily="49" charset="0"/>
              </a:rPr>
              <a:t>y = 3;</a:t>
            </a:r>
          </a:p>
          <a:p>
            <a:pPr marL="438912" indent="-320040">
              <a:buClr>
                <a:schemeClr val="accent1"/>
              </a:buClr>
              <a:buSzPct val="80000"/>
              <a:defRPr/>
            </a:pPr>
            <a:r>
              <a:rPr lang="en-US" sz="2700" b="1" dirty="0" err="1">
                <a:solidFill>
                  <a:schemeClr val="tx1"/>
                </a:solidFill>
                <a:latin typeface="Courier New" pitchFamily="49" charset="0"/>
                <a:cs typeface="Courier New" pitchFamily="49" charset="0"/>
              </a:rPr>
              <a:t>swapIfOutOfOrder</a:t>
            </a:r>
            <a:r>
              <a:rPr lang="en-US" sz="2700" b="1" dirty="0">
                <a:solidFill>
                  <a:schemeClr val="tx1"/>
                </a:solidFill>
                <a:latin typeface="Courier New" pitchFamily="49" charset="0"/>
                <a:cs typeface="Courier New" pitchFamily="49" charset="0"/>
              </a:rPr>
              <a:t>(&amp;x, &amp;y); </a:t>
            </a:r>
            <a:r>
              <a:rPr lang="en-US" sz="2700" b="1" dirty="0">
                <a:solidFill>
                  <a:srgbClr val="00B050"/>
                </a:solidFill>
                <a:latin typeface="Courier New" pitchFamily="49" charset="0"/>
                <a:cs typeface="Courier New" pitchFamily="49" charset="0"/>
              </a:rPr>
              <a:t>// Will swap x and y</a:t>
            </a:r>
          </a:p>
        </p:txBody>
      </p:sp>
      <p:sp>
        <p:nvSpPr>
          <p:cNvPr id="5" name="Content Placeholder 2"/>
          <p:cNvSpPr txBox="1">
            <a:spLocks/>
          </p:cNvSpPr>
          <p:nvPr/>
        </p:nvSpPr>
        <p:spPr>
          <a:xfrm>
            <a:off x="609600" y="5486400"/>
            <a:ext cx="10972800" cy="800100"/>
          </a:xfrm>
          <a:prstGeom prst="rect">
            <a:avLst/>
          </a:prstGeom>
          <a:ln/>
        </p:spPr>
        <p:style>
          <a:lnRef idx="1">
            <a:schemeClr val="dk1"/>
          </a:lnRef>
          <a:fillRef idx="2">
            <a:schemeClr val="dk1"/>
          </a:fillRef>
          <a:effectRef idx="1">
            <a:schemeClr val="dk1"/>
          </a:effectRef>
          <a:fontRef idx="minor">
            <a:schemeClr val="dk1"/>
          </a:fontRef>
        </p:style>
        <p:txBody>
          <a:bodyPr vert="horz" lIns="54864" tIns="91440" rtlCol="0" anchor="ctr">
            <a:normAutofit/>
          </a:bodyPr>
          <a:lstStyle/>
          <a:p>
            <a:pPr marL="438912" indent="-320040">
              <a:buClr>
                <a:schemeClr val="accent1"/>
              </a:buClr>
              <a:buSzPct val="80000"/>
              <a:defRPr/>
            </a:pPr>
            <a:r>
              <a:rPr lang="en-US" sz="2700" b="1" dirty="0" err="1">
                <a:solidFill>
                  <a:schemeClr val="tx1"/>
                </a:solidFill>
                <a:latin typeface="Courier New" pitchFamily="49" charset="0"/>
                <a:cs typeface="Courier New" pitchFamily="49" charset="0"/>
              </a:rPr>
              <a:t>swapIfOutOfOrder</a:t>
            </a:r>
            <a:r>
              <a:rPr lang="en-US" sz="2700" b="1" dirty="0">
                <a:solidFill>
                  <a:schemeClr val="tx1"/>
                </a:solidFill>
                <a:latin typeface="Courier New" pitchFamily="49" charset="0"/>
                <a:cs typeface="Courier New" pitchFamily="49" charset="0"/>
              </a:rPr>
              <a:t>(&amp;5, &amp;3); </a:t>
            </a:r>
            <a:r>
              <a:rPr lang="en-US" sz="2700" b="1" dirty="0">
                <a:solidFill>
                  <a:srgbClr val="00B050"/>
                </a:solidFill>
                <a:latin typeface="Courier New" pitchFamily="49" charset="0"/>
                <a:cs typeface="Courier New" pitchFamily="49" charset="0"/>
              </a:rPr>
              <a:t>// Impossible</a:t>
            </a:r>
          </a:p>
        </p:txBody>
      </p:sp>
    </p:spTree>
    <p:extLst>
      <p:ext uri="{BB962C8B-B14F-4D97-AF65-F5344CB8AC3E}">
        <p14:creationId xmlns:p14="http://schemas.microsoft.com/office/powerpoint/2010/main" val="35240148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animBg="1"/>
      <p:bldP spid="5" grpId="0" animBg="1"/>
    </p:bld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latin typeface="Courier New" pitchFamily="49" charset="0"/>
                <a:cs typeface="Courier New" pitchFamily="49" charset="0"/>
              </a:rPr>
              <a:t>malloc</a:t>
            </a:r>
            <a:r>
              <a:rPr lang="en-US" dirty="0">
                <a:latin typeface="Courier New" pitchFamily="49" charset="0"/>
                <a:cs typeface="Courier New" pitchFamily="49" charset="0"/>
              </a:rPr>
              <a:t>()</a:t>
            </a:r>
          </a:p>
        </p:txBody>
      </p:sp>
      <p:sp>
        <p:nvSpPr>
          <p:cNvPr id="3" name="Content Placeholder 2"/>
          <p:cNvSpPr>
            <a:spLocks noGrp="1"/>
          </p:cNvSpPr>
          <p:nvPr>
            <p:ph idx="1"/>
          </p:nvPr>
        </p:nvSpPr>
        <p:spPr>
          <a:xfrm>
            <a:off x="609600" y="1775192"/>
            <a:ext cx="10972800" cy="3939809"/>
          </a:xfrm>
        </p:spPr>
        <p:txBody>
          <a:bodyPr>
            <a:normAutofit fontScale="92500" lnSpcReduction="20000"/>
          </a:bodyPr>
          <a:lstStyle/>
          <a:p>
            <a:r>
              <a:rPr lang="en-US" dirty="0"/>
              <a:t>Memory can be allocated dynamically using a function called </a:t>
            </a:r>
            <a:r>
              <a:rPr lang="en-US" b="1" dirty="0" err="1">
                <a:latin typeface="Courier New" pitchFamily="49" charset="0"/>
                <a:cs typeface="Courier New" pitchFamily="49" charset="0"/>
              </a:rPr>
              <a:t>malloc</a:t>
            </a:r>
            <a:r>
              <a:rPr lang="en-US" b="1" dirty="0">
                <a:latin typeface="Courier New" pitchFamily="49" charset="0"/>
                <a:cs typeface="Courier New" pitchFamily="49" charset="0"/>
              </a:rPr>
              <a:t>()</a:t>
            </a:r>
          </a:p>
          <a:p>
            <a:pPr lvl="1"/>
            <a:r>
              <a:rPr lang="en-US" dirty="0"/>
              <a:t>Similar to using </a:t>
            </a:r>
            <a:r>
              <a:rPr lang="en-US" b="1" dirty="0">
                <a:latin typeface="Courier New" pitchFamily="49" charset="0"/>
                <a:cs typeface="Courier New" pitchFamily="49" charset="0"/>
              </a:rPr>
              <a:t>new</a:t>
            </a:r>
            <a:r>
              <a:rPr lang="en-US" dirty="0"/>
              <a:t> in Java or C++</a:t>
            </a:r>
          </a:p>
          <a:p>
            <a:pPr lvl="1"/>
            <a:r>
              <a:rPr lang="en-US" b="1" dirty="0">
                <a:latin typeface="Courier New" pitchFamily="49" charset="0"/>
                <a:cs typeface="Courier New" pitchFamily="49" charset="0"/>
              </a:rPr>
              <a:t>#include &lt;</a:t>
            </a:r>
            <a:r>
              <a:rPr lang="en-US" b="1" dirty="0" err="1">
                <a:latin typeface="Courier New" pitchFamily="49" charset="0"/>
                <a:cs typeface="Courier New" pitchFamily="49" charset="0"/>
              </a:rPr>
              <a:t>stdlib.h</a:t>
            </a:r>
            <a:r>
              <a:rPr lang="en-US" b="1" dirty="0">
                <a:latin typeface="Courier New" pitchFamily="49" charset="0"/>
                <a:cs typeface="Courier New" pitchFamily="49" charset="0"/>
              </a:rPr>
              <a:t>&gt;</a:t>
            </a:r>
            <a:r>
              <a:rPr lang="en-US" dirty="0"/>
              <a:t> to use </a:t>
            </a:r>
            <a:r>
              <a:rPr lang="en-US" b="1" dirty="0" err="1">
                <a:latin typeface="Courier New" pitchFamily="49" charset="0"/>
                <a:cs typeface="Courier New" pitchFamily="49" charset="0"/>
              </a:rPr>
              <a:t>malloc</a:t>
            </a:r>
            <a:r>
              <a:rPr lang="en-US" b="1" dirty="0">
                <a:latin typeface="Courier New" pitchFamily="49" charset="0"/>
                <a:cs typeface="Courier New" pitchFamily="49" charset="0"/>
              </a:rPr>
              <a:t>()</a:t>
            </a:r>
          </a:p>
          <a:p>
            <a:r>
              <a:rPr lang="en-US" dirty="0"/>
              <a:t>Dynamically allocated memory is on the heap</a:t>
            </a:r>
          </a:p>
          <a:p>
            <a:pPr lvl="1"/>
            <a:r>
              <a:rPr lang="en-US" dirty="0"/>
              <a:t>It doesn't disappear when a function returns</a:t>
            </a:r>
          </a:p>
          <a:p>
            <a:r>
              <a:rPr lang="en-US" dirty="0"/>
              <a:t>To allocate memory, call </a:t>
            </a:r>
            <a:r>
              <a:rPr lang="en-US" b="1" dirty="0" err="1">
                <a:latin typeface="Courier New" pitchFamily="49" charset="0"/>
                <a:cs typeface="Courier New" pitchFamily="49" charset="0"/>
              </a:rPr>
              <a:t>malloc</a:t>
            </a:r>
            <a:r>
              <a:rPr lang="en-US" b="1" dirty="0">
                <a:latin typeface="Courier New" pitchFamily="49" charset="0"/>
                <a:cs typeface="Courier New" pitchFamily="49" charset="0"/>
              </a:rPr>
              <a:t>()</a:t>
            </a:r>
            <a:r>
              <a:rPr lang="en-US" dirty="0"/>
              <a:t> with the number of bytes you want</a:t>
            </a:r>
          </a:p>
          <a:p>
            <a:r>
              <a:rPr lang="en-US" dirty="0"/>
              <a:t>It returns a pointer to that memory, which you cast to the appropriate type</a:t>
            </a:r>
          </a:p>
        </p:txBody>
      </p:sp>
      <p:sp>
        <p:nvSpPr>
          <p:cNvPr id="4" name="Content Placeholder 2"/>
          <p:cNvSpPr txBox="1">
            <a:spLocks/>
          </p:cNvSpPr>
          <p:nvPr/>
        </p:nvSpPr>
        <p:spPr>
          <a:xfrm>
            <a:off x="609600" y="5715000"/>
            <a:ext cx="10972800" cy="685800"/>
          </a:xfrm>
          <a:prstGeom prst="rect">
            <a:avLst/>
          </a:prstGeom>
          <a:ln/>
        </p:spPr>
        <p:style>
          <a:lnRef idx="1">
            <a:schemeClr val="dk1"/>
          </a:lnRef>
          <a:fillRef idx="2">
            <a:schemeClr val="dk1"/>
          </a:fillRef>
          <a:effectRef idx="1">
            <a:schemeClr val="dk1"/>
          </a:effectRef>
          <a:fontRef idx="minor">
            <a:schemeClr val="dk1"/>
          </a:fontRef>
        </p:style>
        <p:txBody>
          <a:bodyPr vert="horz" lIns="54864" tIns="91440" rtlCol="0">
            <a:normAutofit/>
          </a:bodyPr>
          <a:lstStyle/>
          <a:p>
            <a:pPr marL="438912" indent="-320040">
              <a:buClr>
                <a:schemeClr val="accent1"/>
              </a:buClr>
              <a:buSzPct val="80000"/>
              <a:defRPr/>
            </a:pPr>
            <a:r>
              <a:rPr lang="en-US" sz="2700" b="1" dirty="0" err="1">
                <a:solidFill>
                  <a:srgbClr val="0070C0"/>
                </a:solidFill>
                <a:latin typeface="Courier New" pitchFamily="49" charset="0"/>
                <a:cs typeface="Courier New" pitchFamily="49" charset="0"/>
              </a:rPr>
              <a:t>int</a:t>
            </a:r>
            <a:r>
              <a:rPr lang="en-US" sz="2700" b="1" dirty="0">
                <a:solidFill>
                  <a:schemeClr val="tx1"/>
                </a:solidFill>
                <a:latin typeface="Courier New" pitchFamily="49" charset="0"/>
                <a:cs typeface="Courier New" pitchFamily="49" charset="0"/>
              </a:rPr>
              <a:t>* data = (</a:t>
            </a:r>
            <a:r>
              <a:rPr lang="en-US" sz="2700" b="1" dirty="0" err="1">
                <a:solidFill>
                  <a:srgbClr val="0070C0"/>
                </a:solidFill>
                <a:latin typeface="Courier New" pitchFamily="49" charset="0"/>
                <a:cs typeface="Courier New" pitchFamily="49" charset="0"/>
              </a:rPr>
              <a:t>int</a:t>
            </a:r>
            <a:r>
              <a:rPr lang="en-US" sz="2700" b="1" dirty="0">
                <a:solidFill>
                  <a:schemeClr val="tx1"/>
                </a:solidFill>
                <a:latin typeface="Courier New" pitchFamily="49" charset="0"/>
                <a:cs typeface="Courier New" pitchFamily="49" charset="0"/>
              </a:rPr>
              <a:t>*)</a:t>
            </a:r>
            <a:r>
              <a:rPr lang="en-US" sz="2700" b="1" dirty="0" err="1">
                <a:solidFill>
                  <a:schemeClr val="tx1"/>
                </a:solidFill>
                <a:latin typeface="Courier New" pitchFamily="49" charset="0"/>
                <a:cs typeface="Courier New" pitchFamily="49" charset="0"/>
              </a:rPr>
              <a:t>malloc</a:t>
            </a:r>
            <a:r>
              <a:rPr lang="en-US" sz="2700" b="1" dirty="0">
                <a:solidFill>
                  <a:schemeClr val="tx1"/>
                </a:solidFill>
                <a:latin typeface="Courier New" pitchFamily="49" charset="0"/>
                <a:cs typeface="Courier New" pitchFamily="49" charset="0"/>
              </a:rPr>
              <a:t>(</a:t>
            </a:r>
            <a:r>
              <a:rPr lang="en-US" sz="2700" b="1" dirty="0" err="1">
                <a:solidFill>
                  <a:srgbClr val="0070C0"/>
                </a:solidFill>
                <a:latin typeface="Courier New" pitchFamily="49" charset="0"/>
                <a:cs typeface="Courier New" pitchFamily="49" charset="0"/>
              </a:rPr>
              <a:t>sizeof</a:t>
            </a:r>
            <a:r>
              <a:rPr lang="en-US" sz="2700" b="1" dirty="0">
                <a:solidFill>
                  <a:schemeClr val="tx1"/>
                </a:solidFill>
                <a:latin typeface="Courier New" pitchFamily="49" charset="0"/>
                <a:cs typeface="Courier New" pitchFamily="49" charset="0"/>
              </a:rPr>
              <a:t>(</a:t>
            </a:r>
            <a:r>
              <a:rPr lang="en-US" sz="2700" b="1" dirty="0" err="1">
                <a:solidFill>
                  <a:srgbClr val="0070C0"/>
                </a:solidFill>
                <a:latin typeface="Courier New" pitchFamily="49" charset="0"/>
                <a:cs typeface="Courier New" pitchFamily="49" charset="0"/>
              </a:rPr>
              <a:t>int</a:t>
            </a:r>
            <a:r>
              <a:rPr lang="en-US" sz="2700" b="1" dirty="0">
                <a:solidFill>
                  <a:schemeClr val="tx1"/>
                </a:solidFill>
                <a:latin typeface="Courier New" pitchFamily="49" charset="0"/>
                <a:cs typeface="Courier New" pitchFamily="49" charset="0"/>
              </a:rPr>
              <a:t>));</a:t>
            </a:r>
          </a:p>
        </p:txBody>
      </p:sp>
    </p:spTree>
    <p:extLst>
      <p:ext uri="{BB962C8B-B14F-4D97-AF65-F5344CB8AC3E}">
        <p14:creationId xmlns:p14="http://schemas.microsoft.com/office/powerpoint/2010/main" val="27542249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4" grpId="0" animBg="1"/>
    </p:bld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Allocating arrays</a:t>
            </a:r>
          </a:p>
        </p:txBody>
      </p:sp>
      <p:sp>
        <p:nvSpPr>
          <p:cNvPr id="3" name="Content Placeholder 2"/>
          <p:cNvSpPr>
            <a:spLocks noGrp="1"/>
          </p:cNvSpPr>
          <p:nvPr>
            <p:ph idx="1"/>
          </p:nvPr>
        </p:nvSpPr>
        <p:spPr/>
        <p:txBody>
          <a:bodyPr/>
          <a:lstStyle/>
          <a:p>
            <a:r>
              <a:rPr lang="en-US" dirty="0"/>
              <a:t>It's common to allocate an array of values dynamically</a:t>
            </a:r>
          </a:p>
          <a:p>
            <a:r>
              <a:rPr lang="en-US" dirty="0"/>
              <a:t>The syntax is exactly the same, but you multiply the size of the type by the number of elements you want</a:t>
            </a:r>
          </a:p>
        </p:txBody>
      </p:sp>
      <p:sp>
        <p:nvSpPr>
          <p:cNvPr id="4" name="Content Placeholder 2"/>
          <p:cNvSpPr txBox="1">
            <a:spLocks/>
          </p:cNvSpPr>
          <p:nvPr/>
        </p:nvSpPr>
        <p:spPr>
          <a:xfrm>
            <a:off x="609600" y="3657600"/>
            <a:ext cx="10972800" cy="2209800"/>
          </a:xfrm>
          <a:prstGeom prst="rect">
            <a:avLst/>
          </a:prstGeom>
          <a:ln/>
        </p:spPr>
        <p:style>
          <a:lnRef idx="1">
            <a:schemeClr val="dk1"/>
          </a:lnRef>
          <a:fillRef idx="2">
            <a:schemeClr val="dk1"/>
          </a:fillRef>
          <a:effectRef idx="1">
            <a:schemeClr val="dk1"/>
          </a:effectRef>
          <a:fontRef idx="minor">
            <a:schemeClr val="dk1"/>
          </a:fontRef>
        </p:style>
        <p:txBody>
          <a:bodyPr vert="horz" lIns="54864" tIns="91440" rtlCol="0">
            <a:normAutofit/>
          </a:bodyPr>
          <a:lstStyle/>
          <a:p>
            <a:pPr marL="438912" indent="-320040">
              <a:buClr>
                <a:schemeClr val="accent1"/>
              </a:buClr>
              <a:buSzPct val="80000"/>
              <a:defRPr/>
            </a:pPr>
            <a:r>
              <a:rPr lang="en-US" sz="2700" b="1" dirty="0" err="1">
                <a:solidFill>
                  <a:srgbClr val="0070C0"/>
                </a:solidFill>
                <a:latin typeface="Courier New" pitchFamily="49" charset="0"/>
                <a:cs typeface="Courier New" pitchFamily="49" charset="0"/>
              </a:rPr>
              <a:t>int</a:t>
            </a:r>
            <a:r>
              <a:rPr lang="en-US" sz="2700" b="1" dirty="0">
                <a:solidFill>
                  <a:schemeClr val="tx1"/>
                </a:solidFill>
                <a:latin typeface="Courier New" pitchFamily="49" charset="0"/>
                <a:cs typeface="Courier New" pitchFamily="49" charset="0"/>
              </a:rPr>
              <a:t> </a:t>
            </a:r>
            <a:r>
              <a:rPr lang="en-US" sz="2700" b="1" dirty="0" err="1">
                <a:solidFill>
                  <a:schemeClr val="tx1"/>
                </a:solidFill>
                <a:latin typeface="Courier New" pitchFamily="49" charset="0"/>
                <a:cs typeface="Courier New" pitchFamily="49" charset="0"/>
              </a:rPr>
              <a:t>i</a:t>
            </a:r>
            <a:r>
              <a:rPr lang="en-US" sz="2700" b="1" dirty="0">
                <a:solidFill>
                  <a:schemeClr val="tx1"/>
                </a:solidFill>
                <a:latin typeface="Courier New" pitchFamily="49" charset="0"/>
                <a:cs typeface="Courier New" pitchFamily="49" charset="0"/>
              </a:rPr>
              <a:t> = 0;</a:t>
            </a:r>
          </a:p>
          <a:p>
            <a:pPr marL="438912" indent="-320040">
              <a:buClr>
                <a:schemeClr val="accent1"/>
              </a:buClr>
              <a:buSzPct val="80000"/>
              <a:defRPr/>
            </a:pPr>
            <a:r>
              <a:rPr lang="en-US" sz="2700" b="1" dirty="0">
                <a:solidFill>
                  <a:srgbClr val="0070C0"/>
                </a:solidFill>
                <a:latin typeface="Courier New" pitchFamily="49" charset="0"/>
                <a:cs typeface="Courier New" pitchFamily="49" charset="0"/>
              </a:rPr>
              <a:t>int </a:t>
            </a:r>
            <a:r>
              <a:rPr lang="en-US" sz="2700" b="1" dirty="0">
                <a:solidFill>
                  <a:schemeClr val="tx1"/>
                </a:solidFill>
                <a:latin typeface="Courier New" pitchFamily="49" charset="0"/>
                <a:cs typeface="Courier New" pitchFamily="49" charset="0"/>
              </a:rPr>
              <a:t>*array = (</a:t>
            </a:r>
            <a:r>
              <a:rPr lang="en-US" sz="2700" b="1" dirty="0">
                <a:solidFill>
                  <a:srgbClr val="0070C0"/>
                </a:solidFill>
                <a:latin typeface="Courier New" pitchFamily="49" charset="0"/>
                <a:cs typeface="Courier New" pitchFamily="49" charset="0"/>
              </a:rPr>
              <a:t>int</a:t>
            </a:r>
            <a:r>
              <a:rPr lang="en-US" sz="2700" b="1" dirty="0">
                <a:solidFill>
                  <a:schemeClr val="tx1"/>
                </a:solidFill>
                <a:latin typeface="Courier New" pitchFamily="49" charset="0"/>
                <a:cs typeface="Courier New" pitchFamily="49" charset="0"/>
              </a:rPr>
              <a:t>*)malloc (</a:t>
            </a:r>
            <a:r>
              <a:rPr lang="en-US" sz="2700" b="1" dirty="0" err="1">
                <a:solidFill>
                  <a:srgbClr val="0070C0"/>
                </a:solidFill>
                <a:latin typeface="Courier New" pitchFamily="49" charset="0"/>
                <a:cs typeface="Courier New" pitchFamily="49" charset="0"/>
              </a:rPr>
              <a:t>sizeof</a:t>
            </a:r>
            <a:r>
              <a:rPr lang="en-US" sz="2700" b="1" dirty="0">
                <a:solidFill>
                  <a:schemeClr val="tx1"/>
                </a:solidFill>
                <a:latin typeface="Courier New" pitchFamily="49" charset="0"/>
                <a:cs typeface="Courier New" pitchFamily="49" charset="0"/>
              </a:rPr>
              <a:t>(</a:t>
            </a:r>
            <a:r>
              <a:rPr lang="en-US" sz="2700" b="1" dirty="0">
                <a:solidFill>
                  <a:srgbClr val="0070C0"/>
                </a:solidFill>
                <a:latin typeface="Courier New" pitchFamily="49" charset="0"/>
                <a:cs typeface="Courier New" pitchFamily="49" charset="0"/>
              </a:rPr>
              <a:t>int</a:t>
            </a:r>
            <a:r>
              <a:rPr lang="en-US" sz="2700" b="1" dirty="0">
                <a:solidFill>
                  <a:schemeClr val="tx1"/>
                </a:solidFill>
                <a:latin typeface="Courier New" pitchFamily="49" charset="0"/>
                <a:cs typeface="Courier New" pitchFamily="49" charset="0"/>
              </a:rPr>
              <a:t>)*100);</a:t>
            </a:r>
          </a:p>
          <a:p>
            <a:pPr marL="438912" indent="-320040">
              <a:buClr>
                <a:schemeClr val="accent1"/>
              </a:buClr>
              <a:buSzPct val="80000"/>
              <a:defRPr/>
            </a:pPr>
            <a:r>
              <a:rPr lang="en-US" sz="2700" b="1" dirty="0">
                <a:solidFill>
                  <a:srgbClr val="0070C0"/>
                </a:solidFill>
                <a:latin typeface="Courier New" pitchFamily="49" charset="0"/>
                <a:cs typeface="Courier New" pitchFamily="49" charset="0"/>
              </a:rPr>
              <a:t>for </a:t>
            </a:r>
            <a:r>
              <a:rPr lang="en-US" sz="2700" b="1" dirty="0">
                <a:solidFill>
                  <a:schemeClr val="tx1"/>
                </a:solidFill>
                <a:latin typeface="Courier New" pitchFamily="49" charset="0"/>
                <a:cs typeface="Courier New" pitchFamily="49" charset="0"/>
              </a:rPr>
              <a:t>(</a:t>
            </a:r>
            <a:r>
              <a:rPr lang="en-US" sz="2700" b="1" dirty="0" err="1">
                <a:solidFill>
                  <a:schemeClr val="tx1"/>
                </a:solidFill>
                <a:latin typeface="Courier New" pitchFamily="49" charset="0"/>
                <a:cs typeface="Courier New" pitchFamily="49" charset="0"/>
              </a:rPr>
              <a:t>i</a:t>
            </a:r>
            <a:r>
              <a:rPr lang="en-US" sz="2700" b="1" dirty="0">
                <a:solidFill>
                  <a:schemeClr val="tx1"/>
                </a:solidFill>
                <a:latin typeface="Courier New" pitchFamily="49" charset="0"/>
                <a:cs typeface="Courier New" pitchFamily="49" charset="0"/>
              </a:rPr>
              <a:t> = 0; </a:t>
            </a:r>
            <a:r>
              <a:rPr lang="en-US" sz="2700" b="1" dirty="0" err="1">
                <a:solidFill>
                  <a:schemeClr val="tx1"/>
                </a:solidFill>
                <a:latin typeface="Courier New" pitchFamily="49" charset="0"/>
                <a:cs typeface="Courier New" pitchFamily="49" charset="0"/>
              </a:rPr>
              <a:t>i</a:t>
            </a:r>
            <a:r>
              <a:rPr lang="en-US" sz="2700" b="1" dirty="0">
                <a:solidFill>
                  <a:schemeClr val="tx1"/>
                </a:solidFill>
                <a:latin typeface="Courier New" pitchFamily="49" charset="0"/>
                <a:cs typeface="Courier New" pitchFamily="49" charset="0"/>
              </a:rPr>
              <a:t> &lt; 100; ++</a:t>
            </a:r>
            <a:r>
              <a:rPr lang="en-US" sz="2700" b="1" dirty="0" err="1">
                <a:solidFill>
                  <a:schemeClr val="tx1"/>
                </a:solidFill>
                <a:latin typeface="Courier New" pitchFamily="49" charset="0"/>
                <a:cs typeface="Courier New" pitchFamily="49" charset="0"/>
              </a:rPr>
              <a:t>i</a:t>
            </a:r>
            <a:r>
              <a:rPr lang="en-US" sz="2700" b="1" dirty="0">
                <a:solidFill>
                  <a:schemeClr val="tx1"/>
                </a:solidFill>
                <a:latin typeface="Courier New" pitchFamily="49" charset="0"/>
                <a:cs typeface="Courier New" pitchFamily="49" charset="0"/>
              </a:rPr>
              <a:t>) </a:t>
            </a:r>
            <a:r>
              <a:rPr lang="en-US" sz="2700" b="1" dirty="0">
                <a:solidFill>
                  <a:srgbClr val="00B050"/>
                </a:solidFill>
                <a:latin typeface="Courier New" pitchFamily="49" charset="0"/>
                <a:cs typeface="Courier New" pitchFamily="49" charset="0"/>
              </a:rPr>
              <a:t>// Initialize for fun</a:t>
            </a:r>
          </a:p>
          <a:p>
            <a:pPr marL="438912" indent="-320040">
              <a:buClr>
                <a:schemeClr val="accent1"/>
              </a:buClr>
              <a:buSzPct val="80000"/>
              <a:defRPr/>
            </a:pPr>
            <a:r>
              <a:rPr lang="en-US" sz="2700" b="1" dirty="0">
                <a:solidFill>
                  <a:schemeClr val="tx1"/>
                </a:solidFill>
                <a:latin typeface="Courier New" pitchFamily="49" charset="0"/>
                <a:cs typeface="Courier New" pitchFamily="49" charset="0"/>
              </a:rPr>
              <a:t>	array[</a:t>
            </a:r>
            <a:r>
              <a:rPr lang="en-US" sz="2700" b="1" dirty="0" err="1">
                <a:solidFill>
                  <a:schemeClr val="tx1"/>
                </a:solidFill>
                <a:latin typeface="Courier New" pitchFamily="49" charset="0"/>
                <a:cs typeface="Courier New" pitchFamily="49" charset="0"/>
              </a:rPr>
              <a:t>i</a:t>
            </a:r>
            <a:r>
              <a:rPr lang="en-US" sz="2700" b="1" dirty="0">
                <a:solidFill>
                  <a:schemeClr val="tx1"/>
                </a:solidFill>
                <a:latin typeface="Courier New" pitchFamily="49" charset="0"/>
                <a:cs typeface="Courier New" pitchFamily="49" charset="0"/>
              </a:rPr>
              <a:t>] = </a:t>
            </a:r>
            <a:r>
              <a:rPr lang="en-US" sz="2700" b="1" dirty="0" err="1">
                <a:solidFill>
                  <a:schemeClr val="tx1"/>
                </a:solidFill>
                <a:latin typeface="Courier New" pitchFamily="49" charset="0"/>
                <a:cs typeface="Courier New" pitchFamily="49" charset="0"/>
              </a:rPr>
              <a:t>i</a:t>
            </a:r>
            <a:r>
              <a:rPr lang="en-US" sz="2700" b="1" dirty="0">
                <a:solidFill>
                  <a:schemeClr val="tx1"/>
                </a:solidFill>
                <a:latin typeface="Courier New" pitchFamily="49" charset="0"/>
                <a:cs typeface="Courier New" pitchFamily="49" charset="0"/>
              </a:rPr>
              <a:t> + 1;</a:t>
            </a:r>
          </a:p>
        </p:txBody>
      </p:sp>
    </p:spTree>
    <p:extLst>
      <p:ext uri="{BB962C8B-B14F-4D97-AF65-F5344CB8AC3E}">
        <p14:creationId xmlns:p14="http://schemas.microsoft.com/office/powerpoint/2010/main" val="4211992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animBg="1"/>
    </p:bld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Pointers to </a:t>
            </a:r>
            <a:r>
              <a:rPr lang="en-US" dirty="0" err="1"/>
              <a:t>structs</a:t>
            </a:r>
            <a:endParaRPr lang="en-US" dirty="0"/>
          </a:p>
        </p:txBody>
      </p:sp>
      <p:sp>
        <p:nvSpPr>
          <p:cNvPr id="3" name="Content Placeholder 2"/>
          <p:cNvSpPr>
            <a:spLocks noGrp="1"/>
          </p:cNvSpPr>
          <p:nvPr>
            <p:ph idx="1"/>
          </p:nvPr>
        </p:nvSpPr>
        <p:spPr>
          <a:xfrm>
            <a:off x="609600" y="1775193"/>
            <a:ext cx="10972800" cy="1349008"/>
          </a:xfrm>
        </p:spPr>
        <p:txBody>
          <a:bodyPr>
            <a:normAutofit fontScale="92500" lnSpcReduction="20000"/>
          </a:bodyPr>
          <a:lstStyle/>
          <a:p>
            <a:r>
              <a:rPr lang="en-US" dirty="0"/>
              <a:t>We can define a pointer to a struct variable</a:t>
            </a:r>
          </a:p>
          <a:p>
            <a:pPr lvl="1"/>
            <a:r>
              <a:rPr lang="en-US" dirty="0"/>
              <a:t>We can point it at an existing </a:t>
            </a:r>
            <a:r>
              <a:rPr lang="en-US" dirty="0" err="1"/>
              <a:t>struct</a:t>
            </a:r>
            <a:endParaRPr lang="en-US" dirty="0"/>
          </a:p>
          <a:p>
            <a:pPr lvl="1"/>
            <a:r>
              <a:rPr lang="en-US" dirty="0"/>
              <a:t>We can dynamically allocate a </a:t>
            </a:r>
            <a:r>
              <a:rPr lang="en-US" dirty="0" err="1"/>
              <a:t>struct</a:t>
            </a:r>
            <a:r>
              <a:rPr lang="en-US" dirty="0"/>
              <a:t> to point it at</a:t>
            </a:r>
          </a:p>
          <a:p>
            <a:endParaRPr lang="en-US" dirty="0"/>
          </a:p>
        </p:txBody>
      </p:sp>
      <p:sp>
        <p:nvSpPr>
          <p:cNvPr id="4" name="Rectangle 3"/>
          <p:cNvSpPr/>
          <p:nvPr/>
        </p:nvSpPr>
        <p:spPr>
          <a:xfrm>
            <a:off x="609600" y="3276600"/>
            <a:ext cx="10972800" cy="3124200"/>
          </a:xfrm>
          <a:prstGeom prst="rect">
            <a:avLst/>
          </a:prstGeom>
        </p:spPr>
        <p:style>
          <a:lnRef idx="1">
            <a:schemeClr val="dk1"/>
          </a:lnRef>
          <a:fillRef idx="2">
            <a:schemeClr val="dk1"/>
          </a:fillRef>
          <a:effectRef idx="1">
            <a:schemeClr val="dk1"/>
          </a:effectRef>
          <a:fontRef idx="minor">
            <a:schemeClr val="dk1"/>
          </a:fontRef>
        </p:style>
        <p:txBody>
          <a:bodyPr rtlCol="0" anchor="ctr">
            <a:normAutofit lnSpcReduction="10000"/>
          </a:bodyPr>
          <a:lstStyle/>
          <a:p>
            <a:r>
              <a:rPr lang="en-US" sz="2400" b="1" dirty="0" err="1">
                <a:solidFill>
                  <a:srgbClr val="0070C0"/>
                </a:solidFill>
                <a:latin typeface="Courier New" pitchFamily="49" charset="0"/>
                <a:cs typeface="Courier New" pitchFamily="49" charset="0"/>
              </a:rPr>
              <a:t>struct</a:t>
            </a:r>
            <a:r>
              <a:rPr lang="en-US" sz="2400" b="1" dirty="0">
                <a:solidFill>
                  <a:srgbClr val="0070C0"/>
                </a:solidFill>
                <a:latin typeface="Courier New" pitchFamily="49" charset="0"/>
                <a:cs typeface="Courier New" pitchFamily="49" charset="0"/>
              </a:rPr>
              <a:t> </a:t>
            </a:r>
            <a:r>
              <a:rPr lang="en-US" sz="2400" b="1" dirty="0">
                <a:latin typeface="Courier New" pitchFamily="49" charset="0"/>
                <a:cs typeface="Courier New" pitchFamily="49" charset="0"/>
              </a:rPr>
              <a:t>student bob;</a:t>
            </a:r>
          </a:p>
          <a:p>
            <a:r>
              <a:rPr lang="en-US" sz="2400" b="1" dirty="0">
                <a:solidFill>
                  <a:srgbClr val="0070C0"/>
                </a:solidFill>
                <a:latin typeface="Courier New" pitchFamily="49" charset="0"/>
                <a:cs typeface="Courier New" pitchFamily="49" charset="0"/>
              </a:rPr>
              <a:t>struct </a:t>
            </a:r>
            <a:r>
              <a:rPr lang="en-US" sz="2400" b="1" dirty="0">
                <a:latin typeface="Courier New" pitchFamily="49" charset="0"/>
                <a:cs typeface="Courier New" pitchFamily="49" charset="0"/>
              </a:rPr>
              <a:t>student *</a:t>
            </a:r>
            <a:r>
              <a:rPr lang="en-US" sz="2400" b="1" dirty="0" err="1">
                <a:latin typeface="Courier New" pitchFamily="49" charset="0"/>
                <a:cs typeface="Courier New" pitchFamily="49" charset="0"/>
              </a:rPr>
              <a:t>studentPointer</a:t>
            </a:r>
            <a:r>
              <a:rPr lang="en-US" sz="2400" b="1" dirty="0">
                <a:latin typeface="Courier New" pitchFamily="49" charset="0"/>
                <a:cs typeface="Courier New" pitchFamily="49" charset="0"/>
              </a:rPr>
              <a:t>;</a:t>
            </a:r>
          </a:p>
          <a:p>
            <a:r>
              <a:rPr lang="en-US" sz="2400" b="1" dirty="0" err="1">
                <a:latin typeface="Courier New" pitchFamily="49" charset="0"/>
                <a:cs typeface="Courier New" pitchFamily="49" charset="0"/>
              </a:rPr>
              <a:t>strcpy</a:t>
            </a:r>
            <a:r>
              <a:rPr lang="en-US" sz="2400" b="1" dirty="0">
                <a:latin typeface="Courier New" pitchFamily="49" charset="0"/>
                <a:cs typeface="Courier New" pitchFamily="49" charset="0"/>
              </a:rPr>
              <a:t>(bob.name, </a:t>
            </a:r>
            <a:r>
              <a:rPr lang="en-US" sz="2400" b="1" dirty="0">
                <a:solidFill>
                  <a:srgbClr val="C00000"/>
                </a:solidFill>
                <a:latin typeface="Courier New" pitchFamily="49" charset="0"/>
                <a:cs typeface="Courier New" pitchFamily="49" charset="0"/>
              </a:rPr>
              <a:t>"Bob </a:t>
            </a:r>
            <a:r>
              <a:rPr lang="en-US" sz="2400" b="1" dirty="0" err="1">
                <a:solidFill>
                  <a:srgbClr val="C00000"/>
                </a:solidFill>
                <a:latin typeface="Courier New" pitchFamily="49" charset="0"/>
                <a:cs typeface="Courier New" pitchFamily="49" charset="0"/>
              </a:rPr>
              <a:t>Blobberwob</a:t>
            </a:r>
            <a:r>
              <a:rPr lang="en-US" sz="2400" b="1" dirty="0">
                <a:solidFill>
                  <a:srgbClr val="C00000"/>
                </a:solidFill>
                <a:latin typeface="Courier New" pitchFamily="49" charset="0"/>
                <a:cs typeface="Courier New" pitchFamily="49" charset="0"/>
              </a:rPr>
              <a:t>"</a:t>
            </a:r>
            <a:r>
              <a:rPr lang="en-US" sz="2400" b="1" dirty="0">
                <a:latin typeface="Courier New" pitchFamily="49" charset="0"/>
                <a:cs typeface="Courier New" pitchFamily="49" charset="0"/>
              </a:rPr>
              <a:t>);</a:t>
            </a:r>
          </a:p>
          <a:p>
            <a:r>
              <a:rPr lang="en-US" sz="2400" b="1" dirty="0" err="1">
                <a:latin typeface="Courier New" pitchFamily="49" charset="0"/>
                <a:cs typeface="Courier New" pitchFamily="49" charset="0"/>
              </a:rPr>
              <a:t>bob.GPA</a:t>
            </a:r>
            <a:r>
              <a:rPr lang="en-US" sz="2400" b="1" dirty="0">
                <a:latin typeface="Courier New" pitchFamily="49" charset="0"/>
                <a:cs typeface="Courier New" pitchFamily="49" charset="0"/>
              </a:rPr>
              <a:t> = 3.7;</a:t>
            </a:r>
          </a:p>
          <a:p>
            <a:r>
              <a:rPr lang="en-US" sz="2400" b="1" dirty="0">
                <a:latin typeface="Courier New" pitchFamily="49" charset="0"/>
                <a:cs typeface="Courier New" pitchFamily="49" charset="0"/>
              </a:rPr>
              <a:t>bob.ID = 100008;</a:t>
            </a:r>
          </a:p>
          <a:p>
            <a:r>
              <a:rPr lang="en-US" sz="2400" b="1" dirty="0" err="1">
                <a:latin typeface="Courier New" pitchFamily="49" charset="0"/>
                <a:cs typeface="Courier New" pitchFamily="49" charset="0"/>
              </a:rPr>
              <a:t>studentPointer</a:t>
            </a:r>
            <a:r>
              <a:rPr lang="en-US" sz="2400" b="1" dirty="0">
                <a:latin typeface="Courier New" pitchFamily="49" charset="0"/>
                <a:cs typeface="Courier New" pitchFamily="49" charset="0"/>
              </a:rPr>
              <a:t> = &amp;bob;</a:t>
            </a:r>
          </a:p>
          <a:p>
            <a:r>
              <a:rPr lang="en-US" sz="2400" b="1" dirty="0">
                <a:latin typeface="Courier New" pitchFamily="49" charset="0"/>
                <a:cs typeface="Courier New" pitchFamily="49" charset="0"/>
              </a:rPr>
              <a:t>(*</a:t>
            </a:r>
            <a:r>
              <a:rPr lang="en-US" sz="2400" b="1" dirty="0" err="1">
                <a:latin typeface="Courier New" pitchFamily="49" charset="0"/>
                <a:cs typeface="Courier New" pitchFamily="49" charset="0"/>
              </a:rPr>
              <a:t>studentPointer</a:t>
            </a:r>
            <a:r>
              <a:rPr lang="en-US" sz="2400" b="1" dirty="0">
                <a:latin typeface="Courier New" pitchFamily="49" charset="0"/>
                <a:cs typeface="Courier New" pitchFamily="49" charset="0"/>
              </a:rPr>
              <a:t>).GPA = 2.8;</a:t>
            </a:r>
          </a:p>
          <a:p>
            <a:r>
              <a:rPr lang="en-US" sz="2400" b="1" dirty="0" err="1">
                <a:latin typeface="Courier New" pitchFamily="49" charset="0"/>
                <a:cs typeface="Courier New" pitchFamily="49" charset="0"/>
              </a:rPr>
              <a:t>studentPointer</a:t>
            </a:r>
            <a:r>
              <a:rPr lang="en-US" sz="2400" b="1" dirty="0">
                <a:latin typeface="Courier New" pitchFamily="49" charset="0"/>
                <a:cs typeface="Courier New" pitchFamily="49" charset="0"/>
              </a:rPr>
              <a:t> = (</a:t>
            </a:r>
            <a:r>
              <a:rPr lang="en-US" sz="2400" b="1" dirty="0" err="1">
                <a:solidFill>
                  <a:srgbClr val="0070C0"/>
                </a:solidFill>
                <a:latin typeface="Courier New" pitchFamily="49" charset="0"/>
                <a:cs typeface="Courier New" pitchFamily="49" charset="0"/>
              </a:rPr>
              <a:t>struct</a:t>
            </a:r>
            <a:r>
              <a:rPr lang="en-US" sz="2400" b="1" dirty="0">
                <a:latin typeface="Courier New" pitchFamily="49" charset="0"/>
                <a:cs typeface="Courier New" pitchFamily="49" charset="0"/>
              </a:rPr>
              <a:t> student*)</a:t>
            </a:r>
            <a:r>
              <a:rPr lang="en-US" sz="2400" b="1" dirty="0" err="1">
                <a:latin typeface="Courier New" pitchFamily="49" charset="0"/>
                <a:cs typeface="Courier New" pitchFamily="49" charset="0"/>
              </a:rPr>
              <a:t>malloc</a:t>
            </a:r>
            <a:r>
              <a:rPr lang="en-US" sz="2400" b="1" dirty="0">
                <a:latin typeface="Courier New" pitchFamily="49" charset="0"/>
                <a:cs typeface="Courier New" pitchFamily="49" charset="0"/>
              </a:rPr>
              <a:t>(</a:t>
            </a:r>
            <a:r>
              <a:rPr lang="en-US" sz="2400" b="1" dirty="0" err="1">
                <a:solidFill>
                  <a:srgbClr val="0070C0"/>
                </a:solidFill>
                <a:latin typeface="Courier New" pitchFamily="49" charset="0"/>
                <a:cs typeface="Courier New" pitchFamily="49" charset="0"/>
              </a:rPr>
              <a:t>sizeof</a:t>
            </a:r>
            <a:r>
              <a:rPr lang="en-US" sz="2400" b="1" dirty="0">
                <a:latin typeface="Courier New" pitchFamily="49" charset="0"/>
                <a:cs typeface="Courier New" pitchFamily="49" charset="0"/>
              </a:rPr>
              <a:t>(</a:t>
            </a:r>
            <a:r>
              <a:rPr lang="en-US" sz="2400" b="1" dirty="0" err="1">
                <a:solidFill>
                  <a:srgbClr val="0070C0"/>
                </a:solidFill>
                <a:latin typeface="Courier New" pitchFamily="49" charset="0"/>
                <a:cs typeface="Courier New" pitchFamily="49" charset="0"/>
              </a:rPr>
              <a:t>struct</a:t>
            </a:r>
            <a:r>
              <a:rPr lang="en-US" sz="2400" b="1" dirty="0">
                <a:latin typeface="Courier New" pitchFamily="49" charset="0"/>
                <a:cs typeface="Courier New" pitchFamily="49" charset="0"/>
              </a:rPr>
              <a:t> student));</a:t>
            </a:r>
          </a:p>
        </p:txBody>
      </p:sp>
    </p:spTree>
    <p:extLst>
      <p:ext uri="{BB962C8B-B14F-4D97-AF65-F5344CB8AC3E}">
        <p14:creationId xmlns:p14="http://schemas.microsoft.com/office/powerpoint/2010/main" val="14853561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animBg="1"/>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odul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Module">
      <a:maj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8000"/>
                <a:satMod val="300000"/>
              </a:schemeClr>
            </a:gs>
            <a:gs pos="12000">
              <a:schemeClr val="phClr">
                <a:tint val="48000"/>
                <a:satMod val="300000"/>
              </a:schemeClr>
            </a:gs>
            <a:gs pos="20000">
              <a:schemeClr val="phClr">
                <a:tint val="49000"/>
                <a:satMod val="300000"/>
              </a:schemeClr>
            </a:gs>
            <a:gs pos="100000">
              <a:schemeClr val="phClr">
                <a:shade val="30000"/>
              </a:schemeClr>
            </a:gs>
          </a:gsLst>
          <a:path path="circle">
            <a:fillToRect l="10000" t="-25000" r="10000" b="125000"/>
          </a:path>
        </a:gradFill>
        <a:blipFill>
          <a:blip xmlns:r="http://schemas.openxmlformats.org/officeDocument/2006/relationships" r:embed="rId1">
            <a:duotone>
              <a:schemeClr val="phClr">
                <a:shade val="75000"/>
                <a:satMod val="105000"/>
              </a:schemeClr>
              <a:schemeClr val="phClr">
                <a:tint val="95000"/>
                <a:satMod val="105000"/>
              </a:schemeClr>
            </a:duotone>
          </a:blip>
          <a:tile tx="0" ty="0" sx="38000" sy="38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Module</Template>
  <TotalTime>6279</TotalTime>
  <Words>12675</Words>
  <Application>Microsoft Office PowerPoint</Application>
  <PresentationFormat>Widescreen</PresentationFormat>
  <Paragraphs>1781</Paragraphs>
  <Slides>157</Slides>
  <Notes>1</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157</vt:i4>
      </vt:variant>
    </vt:vector>
  </HeadingPairs>
  <TitlesOfParts>
    <vt:vector size="165" baseType="lpstr">
      <vt:lpstr>Arial</vt:lpstr>
      <vt:lpstr>Calibri</vt:lpstr>
      <vt:lpstr>Corbel</vt:lpstr>
      <vt:lpstr>Courier New</vt:lpstr>
      <vt:lpstr>Wingdings</vt:lpstr>
      <vt:lpstr>Wingdings 2</vt:lpstr>
      <vt:lpstr>Wingdings 3</vt:lpstr>
      <vt:lpstr>Module</vt:lpstr>
      <vt:lpstr>COMP 3400</vt:lpstr>
      <vt:lpstr>Last time</vt:lpstr>
      <vt:lpstr>Questions?</vt:lpstr>
      <vt:lpstr>Assignment 3</vt:lpstr>
      <vt:lpstr>Semaphores</vt:lpstr>
      <vt:lpstr>Trying or waiting</vt:lpstr>
      <vt:lpstr>Unnamed semaphores</vt:lpstr>
      <vt:lpstr>Unnamed semaphore issues</vt:lpstr>
      <vt:lpstr>Review</vt:lpstr>
      <vt:lpstr>Exam format</vt:lpstr>
      <vt:lpstr>Linux/UNIX commands you should know</vt:lpstr>
      <vt:lpstr>Fixed-Width Types</vt:lpstr>
      <vt:lpstr>Fixed width types</vt:lpstr>
      <vt:lpstr>What about printing those things?</vt:lpstr>
      <vt:lpstr>Using the print macros</vt:lpstr>
      <vt:lpstr>System Architectures</vt:lpstr>
      <vt:lpstr>Tradeoffs</vt:lpstr>
      <vt:lpstr>System architectures</vt:lpstr>
      <vt:lpstr>Client/server architectures</vt:lpstr>
      <vt:lpstr>Client/server advantages and disadvantages</vt:lpstr>
      <vt:lpstr>Peer-to-peer (P2P) architectures</vt:lpstr>
      <vt:lpstr>Layered architectures</vt:lpstr>
      <vt:lpstr>Pipe-and-filter architectures</vt:lpstr>
      <vt:lpstr>Event-driven architectures</vt:lpstr>
      <vt:lpstr>Hybrid architectures</vt:lpstr>
      <vt:lpstr>State Machines</vt:lpstr>
      <vt:lpstr>UML state models</vt:lpstr>
      <vt:lpstr>State machines as recognizers</vt:lpstr>
      <vt:lpstr>Implementing state machines</vt:lpstr>
      <vt:lpstr>Example transition table</vt:lpstr>
      <vt:lpstr>Example table in code</vt:lpstr>
      <vt:lpstr>Effects</vt:lpstr>
      <vt:lpstr>Sequence models</vt:lpstr>
      <vt:lpstr>Processes</vt:lpstr>
      <vt:lpstr>Processes</vt:lpstr>
      <vt:lpstr>Virtual memory</vt:lpstr>
      <vt:lpstr>Why is it virtual memory?</vt:lpstr>
      <vt:lpstr>Operating systems</vt:lpstr>
      <vt:lpstr>Multiprogramming</vt:lpstr>
      <vt:lpstr>Problems with naïve batch processing</vt:lpstr>
      <vt:lpstr>Multiprogramming</vt:lpstr>
      <vt:lpstr>Types of multiprogramming</vt:lpstr>
      <vt:lpstr>Context switches</vt:lpstr>
      <vt:lpstr>Kernel</vt:lpstr>
      <vt:lpstr>Kernel</vt:lpstr>
      <vt:lpstr>x86 operating mode</vt:lpstr>
      <vt:lpstr>Booting</vt:lpstr>
      <vt:lpstr>Kernel invocation</vt:lpstr>
      <vt:lpstr>System Calls</vt:lpstr>
      <vt:lpstr>System calls</vt:lpstr>
      <vt:lpstr>How system calls work</vt:lpstr>
      <vt:lpstr>Common system calls</vt:lpstr>
      <vt:lpstr>Process Life Cycle</vt:lpstr>
      <vt:lpstr>Creating processes in code</vt:lpstr>
      <vt:lpstr>Using fork()</vt:lpstr>
      <vt:lpstr>Fork bombing</vt:lpstr>
      <vt:lpstr>Running another program</vt:lpstr>
      <vt:lpstr>Example with exec()</vt:lpstr>
      <vt:lpstr>Waiting for a child to finish</vt:lpstr>
      <vt:lpstr>Example with wait()</vt:lpstr>
      <vt:lpstr>Files</vt:lpstr>
      <vt:lpstr>Sharing resources</vt:lpstr>
      <vt:lpstr>UNIX file abstraction</vt:lpstr>
      <vt:lpstr>Opening files</vt:lpstr>
      <vt:lpstr>Constants</vt:lpstr>
      <vt:lpstr>Example with other constants</vt:lpstr>
      <vt:lpstr>Reading from files</vt:lpstr>
      <vt:lpstr>Closing files</vt:lpstr>
      <vt:lpstr>Special files</vt:lpstr>
      <vt:lpstr>Writing to files</vt:lpstr>
      <vt:lpstr>Seeking to locations</vt:lpstr>
      <vt:lpstr>Example getting file metadata</vt:lpstr>
      <vt:lpstr>Interpreting metadata</vt:lpstr>
      <vt:lpstr>Events and Signals</vt:lpstr>
      <vt:lpstr>Command line signals</vt:lpstr>
      <vt:lpstr>Common signals</vt:lpstr>
      <vt:lpstr>Sending signals in a program</vt:lpstr>
      <vt:lpstr>Example of kill() function</vt:lpstr>
      <vt:lpstr>Custom signal handlers</vt:lpstr>
      <vt:lpstr>Overriding the signal handler</vt:lpstr>
      <vt:lpstr>Overriding example</vt:lpstr>
      <vt:lpstr>Reborn like a phoenix</vt:lpstr>
      <vt:lpstr>Full example</vt:lpstr>
      <vt:lpstr>Pointers</vt:lpstr>
      <vt:lpstr>Pointers</vt:lpstr>
      <vt:lpstr>Declaration of a pointer</vt:lpstr>
      <vt:lpstr>Reference operator</vt:lpstr>
      <vt:lpstr>Dereference operator</vt:lpstr>
      <vt:lpstr>Aliasing</vt:lpstr>
      <vt:lpstr>Pointer arithmetic</vt:lpstr>
      <vt:lpstr>Arrays are pointers too</vt:lpstr>
      <vt:lpstr>Surprisingly, pointers are arrays too</vt:lpstr>
      <vt:lpstr>void pointers</vt:lpstr>
      <vt:lpstr>Functions that can change arguments</vt:lpstr>
      <vt:lpstr>Example</vt:lpstr>
      <vt:lpstr>How do you call such a function?</vt:lpstr>
      <vt:lpstr>malloc()</vt:lpstr>
      <vt:lpstr>Allocating arrays</vt:lpstr>
      <vt:lpstr>Pointers to structs</vt:lpstr>
      <vt:lpstr>Arrow notation</vt:lpstr>
      <vt:lpstr>Passing structs to functions</vt:lpstr>
      <vt:lpstr>calloc()</vt:lpstr>
      <vt:lpstr>realloc()</vt:lpstr>
      <vt:lpstr>free()</vt:lpstr>
      <vt:lpstr>Pointer practice</vt:lpstr>
      <vt:lpstr>Interprocess Communication</vt:lpstr>
      <vt:lpstr>Message passing</vt:lpstr>
      <vt:lpstr>Shared memory</vt:lpstr>
      <vt:lpstr>Pros and cons of message passing</vt:lpstr>
      <vt:lpstr>Pros and cons of shared memory</vt:lpstr>
      <vt:lpstr>IPC taxonomy</vt:lpstr>
      <vt:lpstr>Pipes</vt:lpstr>
      <vt:lpstr>Pipes</vt:lpstr>
      <vt:lpstr>Pipe details</vt:lpstr>
      <vt:lpstr>Pipe mechanics</vt:lpstr>
      <vt:lpstr>Pipe example</vt:lpstr>
      <vt:lpstr>Pipes and shell commands</vt:lpstr>
      <vt:lpstr>dup2()</vt:lpstr>
      <vt:lpstr>FIFOs</vt:lpstr>
      <vt:lpstr>FIFOs</vt:lpstr>
      <vt:lpstr>The mkfifo() function</vt:lpstr>
      <vt:lpstr>FIFO example reader</vt:lpstr>
      <vt:lpstr>FIFO example writer</vt:lpstr>
      <vt:lpstr>Memory-Mapped Files</vt:lpstr>
      <vt:lpstr>Memory-mapped files</vt:lpstr>
      <vt:lpstr>Visualization</vt:lpstr>
      <vt:lpstr>Advantages</vt:lpstr>
      <vt:lpstr>Mechanics</vt:lpstr>
      <vt:lpstr>Other useful functions</vt:lpstr>
      <vt:lpstr>Example</vt:lpstr>
      <vt:lpstr>The getopt() function</vt:lpstr>
      <vt:lpstr>Use of getopt()</vt:lpstr>
      <vt:lpstr>getopt() example</vt:lpstr>
      <vt:lpstr>getopt() example continued</vt:lpstr>
      <vt:lpstr>POSIX IPC</vt:lpstr>
      <vt:lpstr>POSIX IPC</vt:lpstr>
      <vt:lpstr>Message queues</vt:lpstr>
      <vt:lpstr>POSIX message queue functions</vt:lpstr>
      <vt:lpstr>Message queue sending example</vt:lpstr>
      <vt:lpstr>Warning!</vt:lpstr>
      <vt:lpstr>Message queue receiving example</vt:lpstr>
      <vt:lpstr>Shared Memory</vt:lpstr>
      <vt:lpstr>Shared memory</vt:lpstr>
      <vt:lpstr>Visualization</vt:lpstr>
      <vt:lpstr>Functions</vt:lpstr>
      <vt:lpstr>Example of memory mapping</vt:lpstr>
      <vt:lpstr>Example of memory mapping continued</vt:lpstr>
      <vt:lpstr>Example of memory mapping continued</vt:lpstr>
      <vt:lpstr>Example of memory mapping finished</vt:lpstr>
      <vt:lpstr>Semaphores</vt:lpstr>
      <vt:lpstr>Synchronization</vt:lpstr>
      <vt:lpstr>Semaphores</vt:lpstr>
      <vt:lpstr>Example</vt:lpstr>
      <vt:lpstr>Semaphore functions</vt:lpstr>
      <vt:lpstr>Upcoming</vt:lpstr>
      <vt:lpstr>Next time…</vt:lpstr>
      <vt:lpstr>Reminders</vt:lpstr>
    </vt:vector>
  </TitlesOfParts>
  <Company>Elizabethtown College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CS121</dc:title>
  <dc:creator>your username</dc:creator>
  <cp:lastModifiedBy>Wittman, Barry</cp:lastModifiedBy>
  <cp:revision>782</cp:revision>
  <dcterms:created xsi:type="dcterms:W3CDTF">2009-08-24T20:26:10Z</dcterms:created>
  <dcterms:modified xsi:type="dcterms:W3CDTF">2025-02-13T22:38:47Z</dcterms:modified>
</cp:coreProperties>
</file>